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25" r:id="rId3"/>
    <p:sldMasterId id="2147483738" r:id="rId4"/>
  </p:sldMasterIdLst>
  <p:notesMasterIdLst>
    <p:notesMasterId r:id="rId35"/>
  </p:notesMasterIdLst>
  <p:sldIdLst>
    <p:sldId id="267" r:id="rId5"/>
    <p:sldId id="311" r:id="rId6"/>
    <p:sldId id="332" r:id="rId7"/>
    <p:sldId id="312" r:id="rId8"/>
    <p:sldId id="330" r:id="rId9"/>
    <p:sldId id="331" r:id="rId10"/>
    <p:sldId id="277" r:id="rId11"/>
    <p:sldId id="306" r:id="rId12"/>
    <p:sldId id="307"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08" r:id="rId30"/>
    <p:sldId id="309" r:id="rId31"/>
    <p:sldId id="303" r:id="rId32"/>
    <p:sldId id="304" r:id="rId33"/>
    <p:sldId id="31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1C1C1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37" autoAdjust="0"/>
  </p:normalViewPr>
  <p:slideViewPr>
    <p:cSldViewPr showGuides="1">
      <p:cViewPr varScale="1">
        <p:scale>
          <a:sx n="84" d="100"/>
          <a:sy n="84" d="100"/>
        </p:scale>
        <p:origin x="-1402" y="-67"/>
      </p:cViewPr>
      <p:guideLst>
        <p:guide orient="horz" pos="1968"/>
        <p:guide pos="4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25F0F4-D78D-402C-A146-F7C59F5DE925}" type="datetimeFigureOut">
              <a:rPr lang="en-US"/>
              <a:pPr>
                <a:defRPr/>
              </a:pPr>
              <a:t>8/22/2011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E5BC02C-5474-45AE-9953-3686F98BA8D9}" type="slidenum">
              <a:rPr lang="en-US"/>
              <a:pPr>
                <a:defRPr/>
              </a:pPr>
              <a:t>‹#›</a:t>
            </a:fld>
            <a:endParaRPr lang="en-US"/>
          </a:p>
        </p:txBody>
      </p:sp>
    </p:spTree>
    <p:extLst>
      <p:ext uri="{BB962C8B-B14F-4D97-AF65-F5344CB8AC3E}">
        <p14:creationId xmlns:p14="http://schemas.microsoft.com/office/powerpoint/2010/main" val="413953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97AFE769-0216-46CB-9890-B9B36A9AA5A4}" type="slidenum">
              <a:rPr lang="en-US" sz="1000" b="0">
                <a:solidFill>
                  <a:prstClr val="black"/>
                </a:solidFill>
                <a:latin typeface="Times New Roman" pitchFamily="18" charset="0"/>
              </a:rPr>
              <a:pPr/>
              <a:t>10</a:t>
            </a:fld>
            <a:endParaRPr lang="en-US" sz="1000" b="0">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412A9517-B779-4017-B92D-215F883A2C36}" type="slidenum">
              <a:rPr lang="en-US" sz="1000" b="0">
                <a:solidFill>
                  <a:prstClr val="black"/>
                </a:solidFill>
                <a:latin typeface="Times New Roman" pitchFamily="18" charset="0"/>
              </a:rPr>
              <a:pPr/>
              <a:t>19</a:t>
            </a:fld>
            <a:endParaRPr lang="en-US" sz="1000" b="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B6C00A50-F036-4B2C-98F7-001CCFF9E093}" type="slidenum">
              <a:rPr lang="en-US" sz="1000" b="0">
                <a:solidFill>
                  <a:prstClr val="black"/>
                </a:solidFill>
                <a:latin typeface="Times New Roman" pitchFamily="18" charset="0"/>
              </a:rPr>
              <a:pPr/>
              <a:t>20</a:t>
            </a:fld>
            <a:endParaRPr lang="en-US" sz="1000" b="0">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859D2590-A79C-43BB-87F4-EB7ABD39CAE0}" type="slidenum">
              <a:rPr lang="en-US" sz="1000" b="0">
                <a:solidFill>
                  <a:prstClr val="black"/>
                </a:solidFill>
                <a:latin typeface="Times New Roman" pitchFamily="18" charset="0"/>
              </a:rPr>
              <a:pPr/>
              <a:t>21</a:t>
            </a:fld>
            <a:endParaRPr lang="en-US" sz="1000" b="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A4C0FC2D-DF9C-43FE-AE1C-43E7A8E9AEFB}" type="slidenum">
              <a:rPr lang="en-US" sz="1000" b="0">
                <a:solidFill>
                  <a:prstClr val="black"/>
                </a:solidFill>
                <a:latin typeface="Times New Roman" pitchFamily="18" charset="0"/>
              </a:rPr>
              <a:pPr/>
              <a:t>22</a:t>
            </a:fld>
            <a:endParaRPr lang="en-US" sz="1000" b="0">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4D2B3CE4-56AB-4542-8B98-7BA4B833D7FA}" type="slidenum">
              <a:rPr lang="en-US" sz="1000" b="0">
                <a:solidFill>
                  <a:prstClr val="black"/>
                </a:solidFill>
                <a:latin typeface="Times New Roman" pitchFamily="18" charset="0"/>
              </a:rPr>
              <a:pPr/>
              <a:t>23</a:t>
            </a:fld>
            <a:endParaRPr lang="en-US" sz="1000" b="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9A0A3EE1-5CD1-42AD-86A9-5DB60DD5C43A}" type="slidenum">
              <a:rPr lang="en-US" sz="1000" b="0">
                <a:solidFill>
                  <a:prstClr val="black"/>
                </a:solidFill>
                <a:latin typeface="Times New Roman" pitchFamily="18" charset="0"/>
              </a:rPr>
              <a:pPr/>
              <a:t>11</a:t>
            </a:fld>
            <a:endParaRPr lang="en-US" sz="1000" b="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D09E35A0-826D-4051-83A2-41122826EDF2}" type="slidenum">
              <a:rPr lang="en-US" sz="1000" b="0">
                <a:solidFill>
                  <a:prstClr val="black"/>
                </a:solidFill>
                <a:latin typeface="Times New Roman" pitchFamily="18" charset="0"/>
              </a:rPr>
              <a:pPr/>
              <a:t>12</a:t>
            </a:fld>
            <a:endParaRPr lang="en-US" sz="1000" b="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0766C282-C789-42BE-91C4-ABC79795C7D2}" type="slidenum">
              <a:rPr lang="en-US" sz="1000" b="0">
                <a:solidFill>
                  <a:prstClr val="black"/>
                </a:solidFill>
                <a:latin typeface="Times New Roman" pitchFamily="18" charset="0"/>
              </a:rPr>
              <a:pPr/>
              <a:t>13</a:t>
            </a:fld>
            <a:endParaRPr lang="en-US" sz="1000" b="0">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0D9BF5AC-B7F4-4217-AD99-8DF82873ED67}" type="slidenum">
              <a:rPr lang="en-US" sz="1000" b="0">
                <a:solidFill>
                  <a:prstClr val="black"/>
                </a:solidFill>
                <a:latin typeface="Times New Roman" pitchFamily="18" charset="0"/>
              </a:rPr>
              <a:pPr/>
              <a:t>14</a:t>
            </a:fld>
            <a:endParaRPr lang="en-US" sz="1000" b="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31B4DD12-D730-48F9-8CD4-74A87945FC90}" type="slidenum">
              <a:rPr lang="en-US" sz="1000" b="0">
                <a:solidFill>
                  <a:prstClr val="black"/>
                </a:solidFill>
                <a:latin typeface="Times New Roman" pitchFamily="18" charset="0"/>
              </a:rPr>
              <a:pPr/>
              <a:t>15</a:t>
            </a:fld>
            <a:endParaRPr lang="en-US" sz="1000" b="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56C44A77-9996-4EA3-A933-0283697FB9C6}" type="slidenum">
              <a:rPr lang="en-US" sz="1000" b="0">
                <a:solidFill>
                  <a:prstClr val="black"/>
                </a:solidFill>
                <a:latin typeface="Times New Roman" pitchFamily="18" charset="0"/>
              </a:rPr>
              <a:pPr/>
              <a:t>16</a:t>
            </a:fld>
            <a:endParaRPr lang="en-US" sz="1000" b="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A0FDA366-C3A1-4A50-89BE-02D7D146AEF4}" type="slidenum">
              <a:rPr lang="en-US" sz="1000" b="0">
                <a:solidFill>
                  <a:prstClr val="black"/>
                </a:solidFill>
                <a:latin typeface="Times New Roman" pitchFamily="18" charset="0"/>
              </a:rPr>
              <a:pPr/>
              <a:t>17</a:t>
            </a:fld>
            <a:endParaRPr lang="en-US" sz="1000" b="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Pos – 1.87/1.75    Size 75/75% = 4.96/6.88   crop: 3/2</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defRPr>
            </a:lvl1pPr>
            <a:lvl2pPr marL="702756" indent="-270291" eaLnBrk="0" hangingPunct="0">
              <a:defRPr sz="2600" b="1">
                <a:solidFill>
                  <a:schemeClr val="tx1"/>
                </a:solidFill>
                <a:latin typeface="Arial" pitchFamily="34" charset="0"/>
              </a:defRPr>
            </a:lvl2pPr>
            <a:lvl3pPr marL="1081164" indent="-216233" eaLnBrk="0" hangingPunct="0">
              <a:defRPr sz="2600" b="1">
                <a:solidFill>
                  <a:schemeClr val="tx1"/>
                </a:solidFill>
                <a:latin typeface="Arial" pitchFamily="34" charset="0"/>
              </a:defRPr>
            </a:lvl3pPr>
            <a:lvl4pPr marL="1513629" indent="-216233" eaLnBrk="0" hangingPunct="0">
              <a:defRPr sz="2600" b="1">
                <a:solidFill>
                  <a:schemeClr val="tx1"/>
                </a:solidFill>
                <a:latin typeface="Arial" pitchFamily="34" charset="0"/>
              </a:defRPr>
            </a:lvl4pPr>
            <a:lvl5pPr marL="1946095" indent="-216233" eaLnBrk="0" hangingPunct="0">
              <a:defRPr sz="2600" b="1">
                <a:solidFill>
                  <a:schemeClr val="tx1"/>
                </a:solidFill>
                <a:latin typeface="Arial" pitchFamily="34" charset="0"/>
              </a:defRPr>
            </a:lvl5pPr>
            <a:lvl6pPr marL="2378560" indent="-216233" eaLnBrk="0" fontAlgn="base" hangingPunct="0">
              <a:spcBef>
                <a:spcPct val="0"/>
              </a:spcBef>
              <a:spcAft>
                <a:spcPct val="0"/>
              </a:spcAft>
              <a:defRPr sz="2600" b="1">
                <a:solidFill>
                  <a:schemeClr val="tx1"/>
                </a:solidFill>
                <a:latin typeface="Arial" pitchFamily="34" charset="0"/>
              </a:defRPr>
            </a:lvl6pPr>
            <a:lvl7pPr marL="2811026" indent="-216233" eaLnBrk="0" fontAlgn="base" hangingPunct="0">
              <a:spcBef>
                <a:spcPct val="0"/>
              </a:spcBef>
              <a:spcAft>
                <a:spcPct val="0"/>
              </a:spcAft>
              <a:defRPr sz="2600" b="1">
                <a:solidFill>
                  <a:schemeClr val="tx1"/>
                </a:solidFill>
                <a:latin typeface="Arial" pitchFamily="34" charset="0"/>
              </a:defRPr>
            </a:lvl7pPr>
            <a:lvl8pPr marL="3243491" indent="-216233" eaLnBrk="0" fontAlgn="base" hangingPunct="0">
              <a:spcBef>
                <a:spcPct val="0"/>
              </a:spcBef>
              <a:spcAft>
                <a:spcPct val="0"/>
              </a:spcAft>
              <a:defRPr sz="2600" b="1">
                <a:solidFill>
                  <a:schemeClr val="tx1"/>
                </a:solidFill>
                <a:latin typeface="Arial" pitchFamily="34" charset="0"/>
              </a:defRPr>
            </a:lvl8pPr>
            <a:lvl9pPr marL="3675957" indent="-216233" eaLnBrk="0" fontAlgn="base" hangingPunct="0">
              <a:spcBef>
                <a:spcPct val="0"/>
              </a:spcBef>
              <a:spcAft>
                <a:spcPct val="0"/>
              </a:spcAft>
              <a:defRPr sz="2600" b="1">
                <a:solidFill>
                  <a:schemeClr val="tx1"/>
                </a:solidFill>
                <a:latin typeface="Arial" pitchFamily="34" charset="0"/>
              </a:defRPr>
            </a:lvl9pPr>
          </a:lstStyle>
          <a:p>
            <a:fld id="{54ADF686-EE43-4DDB-AA9F-81C8177A0F4D}" type="slidenum">
              <a:rPr lang="en-US" sz="1000" b="0">
                <a:solidFill>
                  <a:prstClr val="black"/>
                </a:solidFill>
                <a:latin typeface="Times New Roman" pitchFamily="18" charset="0"/>
              </a:rPr>
              <a:pPr/>
              <a:t>18</a:t>
            </a:fld>
            <a:endParaRPr lang="en-US" sz="1000" b="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FD7ECB-B8C4-4B11-80CA-0B428E6176C2}" type="slidenum">
              <a:rPr lang="en-US"/>
              <a:pPr>
                <a:defRPr/>
              </a:pPr>
              <a:t>‹#›</a:t>
            </a:fld>
            <a:endParaRPr lang="en-US"/>
          </a:p>
        </p:txBody>
      </p:sp>
    </p:spTree>
    <p:extLst>
      <p:ext uri="{BB962C8B-B14F-4D97-AF65-F5344CB8AC3E}">
        <p14:creationId xmlns:p14="http://schemas.microsoft.com/office/powerpoint/2010/main" val="25327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9DA660-9A4C-431C-B5AA-125B1F6BCD0F}" type="slidenum">
              <a:rPr lang="en-US"/>
              <a:pPr>
                <a:defRPr/>
              </a:pPr>
              <a:t>‹#›</a:t>
            </a:fld>
            <a:endParaRPr lang="en-US"/>
          </a:p>
        </p:txBody>
      </p:sp>
    </p:spTree>
    <p:extLst>
      <p:ext uri="{BB962C8B-B14F-4D97-AF65-F5344CB8AC3E}">
        <p14:creationId xmlns:p14="http://schemas.microsoft.com/office/powerpoint/2010/main" val="45329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35"/>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154814-CBC9-41B0-A83F-29BAACB5C414}" type="slidenum">
              <a:rPr lang="en-US"/>
              <a:pPr>
                <a:defRPr/>
              </a:pPr>
              <a:t>‹#›</a:t>
            </a:fld>
            <a:endParaRPr lang="en-US"/>
          </a:p>
        </p:txBody>
      </p:sp>
    </p:spTree>
    <p:extLst>
      <p:ext uri="{BB962C8B-B14F-4D97-AF65-F5344CB8AC3E}">
        <p14:creationId xmlns:p14="http://schemas.microsoft.com/office/powerpoint/2010/main" val="72784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7771D407-06E7-4065-A012-94FEB4B879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42781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993CA2E2-DF05-4C78-9C16-FD43967D5A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45571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A21B850E-59A0-47B4-A7C6-F0F45D8EE3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611357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64F6470C-1CAA-4081-B0B2-68397CA49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730662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4"/>
          <p:cNvSpPr>
            <a:spLocks noGrp="1" noChangeArrowheads="1"/>
          </p:cNvSpPr>
          <p:nvPr>
            <p:ph type="sldNum" sz="quarter" idx="12"/>
          </p:nvPr>
        </p:nvSpPr>
        <p:spPr/>
        <p:txBody>
          <a:bodyPr/>
          <a:lstStyle>
            <a:lvl1pPr>
              <a:defRPr/>
            </a:lvl1pPr>
          </a:lstStyle>
          <a:p>
            <a:pPr>
              <a:defRPr/>
            </a:pPr>
            <a:fld id="{CEE00B1B-7B32-4482-A18A-E223EFC59A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72888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
          <p:cNvSpPr>
            <a:spLocks noGrp="1" noChangeArrowheads="1"/>
          </p:cNvSpPr>
          <p:nvPr>
            <p:ph type="sldNum" sz="quarter" idx="12"/>
          </p:nvPr>
        </p:nvSpPr>
        <p:spPr/>
        <p:txBody>
          <a:bodyPr/>
          <a:lstStyle>
            <a:lvl1pPr>
              <a:defRPr/>
            </a:lvl1pPr>
          </a:lstStyle>
          <a:p>
            <a:pPr>
              <a:defRPr/>
            </a:pPr>
            <a:fld id="{01CBE289-EFBD-421E-871C-05449A5C04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572839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4"/>
          <p:cNvSpPr>
            <a:spLocks noGrp="1" noChangeArrowheads="1"/>
          </p:cNvSpPr>
          <p:nvPr>
            <p:ph type="sldNum" sz="quarter" idx="12"/>
          </p:nvPr>
        </p:nvSpPr>
        <p:spPr/>
        <p:txBody>
          <a:bodyPr/>
          <a:lstStyle>
            <a:lvl1pPr>
              <a:defRPr/>
            </a:lvl1pPr>
          </a:lstStyle>
          <a:p>
            <a:pPr>
              <a:defRPr/>
            </a:pPr>
            <a:fld id="{F5025C9F-E4EF-46FF-91A1-B9EF2D41DA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776829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95563B2A-087C-4E71-A86C-D6D1269CB7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00768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C9C2F-9B0C-4271-9BF6-3A91A532508B}" type="slidenum">
              <a:rPr lang="en-US"/>
              <a:pPr>
                <a:defRPr/>
              </a:pPr>
              <a:t>‹#›</a:t>
            </a:fld>
            <a:endParaRPr lang="en-US"/>
          </a:p>
        </p:txBody>
      </p:sp>
    </p:spTree>
    <p:extLst>
      <p:ext uri="{BB962C8B-B14F-4D97-AF65-F5344CB8AC3E}">
        <p14:creationId xmlns:p14="http://schemas.microsoft.com/office/powerpoint/2010/main" val="3006447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FDE142FB-6BC8-4B91-A10A-C0CF740C35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975338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E5EE84D7-4B14-4DF4-9E04-ED364C681B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660817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609600"/>
            <a:ext cx="502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05D0F408-90B0-4199-B463-04892B178A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728031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7600" y="609600"/>
            <a:ext cx="6908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
          <p:cNvSpPr>
            <a:spLocks noGrp="1" noChangeArrowheads="1"/>
          </p:cNvSpPr>
          <p:nvPr>
            <p:ph type="sldNum" sz="quarter" idx="12"/>
          </p:nvPr>
        </p:nvSpPr>
        <p:spPr/>
        <p:txBody>
          <a:bodyPr/>
          <a:lstStyle>
            <a:lvl1pPr>
              <a:defRPr/>
            </a:lvl1pPr>
          </a:lstStyle>
          <a:p>
            <a:pPr>
              <a:defRPr/>
            </a:pPr>
            <a:fld id="{69671997-42D2-4391-B443-072BE1BC67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558717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7771D407-06E7-4065-A012-94FEB4B879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535622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993CA2E2-DF05-4C78-9C16-FD43967D5A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85438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A21B850E-59A0-47B4-A7C6-F0F45D8EE3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798662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64F6470C-1CAA-4081-B0B2-68397CA49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743400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4"/>
          <p:cNvSpPr>
            <a:spLocks noGrp="1" noChangeArrowheads="1"/>
          </p:cNvSpPr>
          <p:nvPr>
            <p:ph type="sldNum" sz="quarter" idx="12"/>
          </p:nvPr>
        </p:nvSpPr>
        <p:spPr/>
        <p:txBody>
          <a:bodyPr/>
          <a:lstStyle>
            <a:lvl1pPr>
              <a:defRPr/>
            </a:lvl1pPr>
          </a:lstStyle>
          <a:p>
            <a:pPr>
              <a:defRPr/>
            </a:pPr>
            <a:fld id="{CEE00B1B-7B32-4482-A18A-E223EFC59A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021991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
          <p:cNvSpPr>
            <a:spLocks noGrp="1" noChangeArrowheads="1"/>
          </p:cNvSpPr>
          <p:nvPr>
            <p:ph type="sldNum" sz="quarter" idx="12"/>
          </p:nvPr>
        </p:nvSpPr>
        <p:spPr/>
        <p:txBody>
          <a:bodyPr/>
          <a:lstStyle>
            <a:lvl1pPr>
              <a:defRPr/>
            </a:lvl1pPr>
          </a:lstStyle>
          <a:p>
            <a:pPr>
              <a:defRPr/>
            </a:pPr>
            <a:fld id="{01CBE289-EFBD-421E-871C-05449A5C04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33763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79313-ED0C-4495-9E87-DEDBE4DDC80E}" type="slidenum">
              <a:rPr lang="en-US"/>
              <a:pPr>
                <a:defRPr/>
              </a:pPr>
              <a:t>‹#›</a:t>
            </a:fld>
            <a:endParaRPr lang="en-US"/>
          </a:p>
        </p:txBody>
      </p:sp>
    </p:spTree>
    <p:extLst>
      <p:ext uri="{BB962C8B-B14F-4D97-AF65-F5344CB8AC3E}">
        <p14:creationId xmlns:p14="http://schemas.microsoft.com/office/powerpoint/2010/main" val="3403567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4"/>
          <p:cNvSpPr>
            <a:spLocks noGrp="1" noChangeArrowheads="1"/>
          </p:cNvSpPr>
          <p:nvPr>
            <p:ph type="sldNum" sz="quarter" idx="12"/>
          </p:nvPr>
        </p:nvSpPr>
        <p:spPr/>
        <p:txBody>
          <a:bodyPr/>
          <a:lstStyle>
            <a:lvl1pPr>
              <a:defRPr/>
            </a:lvl1pPr>
          </a:lstStyle>
          <a:p>
            <a:pPr>
              <a:defRPr/>
            </a:pPr>
            <a:fld id="{F5025C9F-E4EF-46FF-91A1-B9EF2D41DA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98366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95563B2A-087C-4E71-A86C-D6D1269CB7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308405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FDE142FB-6BC8-4B91-A10A-C0CF740C35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335849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E5EE84D7-4B14-4DF4-9E04-ED364C681B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132281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609600"/>
            <a:ext cx="502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05D0F408-90B0-4199-B463-04892B178A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031620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7600" y="609600"/>
            <a:ext cx="6908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
          <p:cNvSpPr>
            <a:spLocks noGrp="1" noChangeArrowheads="1"/>
          </p:cNvSpPr>
          <p:nvPr>
            <p:ph type="sldNum" sz="quarter" idx="12"/>
          </p:nvPr>
        </p:nvSpPr>
        <p:spPr/>
        <p:txBody>
          <a:bodyPr/>
          <a:lstStyle>
            <a:lvl1pPr>
              <a:defRPr/>
            </a:lvl1pPr>
          </a:lstStyle>
          <a:p>
            <a:pPr>
              <a:defRPr/>
            </a:pPr>
            <a:fld id="{69671997-42D2-4391-B443-072BE1BC67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275458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7771D407-06E7-4065-A012-94FEB4B879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123288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993CA2E2-DF05-4C78-9C16-FD43967D5A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052164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A21B850E-59A0-47B4-A7C6-F0F45D8EE3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871596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64F6470C-1CAA-4081-B0B2-68397CA497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50786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54BDCA-AC5D-4376-9EE3-B7FB242D13CF}" type="slidenum">
              <a:rPr lang="en-US"/>
              <a:pPr>
                <a:defRPr/>
              </a:pPr>
              <a:t>‹#›</a:t>
            </a:fld>
            <a:endParaRPr lang="en-US"/>
          </a:p>
        </p:txBody>
      </p:sp>
    </p:spTree>
    <p:extLst>
      <p:ext uri="{BB962C8B-B14F-4D97-AF65-F5344CB8AC3E}">
        <p14:creationId xmlns:p14="http://schemas.microsoft.com/office/powerpoint/2010/main" val="1519139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4"/>
          <p:cNvSpPr>
            <a:spLocks noGrp="1" noChangeArrowheads="1"/>
          </p:cNvSpPr>
          <p:nvPr>
            <p:ph type="sldNum" sz="quarter" idx="12"/>
          </p:nvPr>
        </p:nvSpPr>
        <p:spPr/>
        <p:txBody>
          <a:bodyPr/>
          <a:lstStyle>
            <a:lvl1pPr>
              <a:defRPr/>
            </a:lvl1pPr>
          </a:lstStyle>
          <a:p>
            <a:pPr>
              <a:defRPr/>
            </a:pPr>
            <a:fld id="{CEE00B1B-7B32-4482-A18A-E223EFC59A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531941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
          <p:cNvSpPr>
            <a:spLocks noGrp="1" noChangeArrowheads="1"/>
          </p:cNvSpPr>
          <p:nvPr>
            <p:ph type="sldNum" sz="quarter" idx="12"/>
          </p:nvPr>
        </p:nvSpPr>
        <p:spPr/>
        <p:txBody>
          <a:bodyPr/>
          <a:lstStyle>
            <a:lvl1pPr>
              <a:defRPr/>
            </a:lvl1pPr>
          </a:lstStyle>
          <a:p>
            <a:pPr>
              <a:defRPr/>
            </a:pPr>
            <a:fld id="{01CBE289-EFBD-421E-871C-05449A5C04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778385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4"/>
          <p:cNvSpPr>
            <a:spLocks noGrp="1" noChangeArrowheads="1"/>
          </p:cNvSpPr>
          <p:nvPr>
            <p:ph type="sldNum" sz="quarter" idx="12"/>
          </p:nvPr>
        </p:nvSpPr>
        <p:spPr/>
        <p:txBody>
          <a:bodyPr/>
          <a:lstStyle>
            <a:lvl1pPr>
              <a:defRPr/>
            </a:lvl1pPr>
          </a:lstStyle>
          <a:p>
            <a:pPr>
              <a:defRPr/>
            </a:pPr>
            <a:fld id="{F5025C9F-E4EF-46FF-91A1-B9EF2D41DA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03119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95563B2A-087C-4E71-A86C-D6D1269CB7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314931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4"/>
          <p:cNvSpPr>
            <a:spLocks noGrp="1" noChangeArrowheads="1"/>
          </p:cNvSpPr>
          <p:nvPr>
            <p:ph type="sldNum" sz="quarter" idx="12"/>
          </p:nvPr>
        </p:nvSpPr>
        <p:spPr/>
        <p:txBody>
          <a:bodyPr/>
          <a:lstStyle>
            <a:lvl1pPr>
              <a:defRPr/>
            </a:lvl1pPr>
          </a:lstStyle>
          <a:p>
            <a:pPr>
              <a:defRPr/>
            </a:pPr>
            <a:fld id="{FDE142FB-6BC8-4B91-A10A-C0CF740C35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986679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E5EE84D7-4B14-4DF4-9E04-ED364C681B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722442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9200" y="609600"/>
            <a:ext cx="17272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609600"/>
            <a:ext cx="502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4"/>
          <p:cNvSpPr>
            <a:spLocks noGrp="1" noChangeArrowheads="1"/>
          </p:cNvSpPr>
          <p:nvPr>
            <p:ph type="sldNum" sz="quarter" idx="12"/>
          </p:nvPr>
        </p:nvSpPr>
        <p:spPr/>
        <p:txBody>
          <a:bodyPr/>
          <a:lstStyle>
            <a:lvl1pPr>
              <a:defRPr/>
            </a:lvl1pPr>
          </a:lstStyle>
          <a:p>
            <a:pPr>
              <a:defRPr/>
            </a:pPr>
            <a:fld id="{05D0F408-90B0-4199-B463-04892B178A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295963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7600" y="609600"/>
            <a:ext cx="6908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4"/>
          <p:cNvSpPr>
            <a:spLocks noGrp="1" noChangeArrowheads="1"/>
          </p:cNvSpPr>
          <p:nvPr>
            <p:ph type="sldNum" sz="quarter" idx="12"/>
          </p:nvPr>
        </p:nvSpPr>
        <p:spPr/>
        <p:txBody>
          <a:bodyPr/>
          <a:lstStyle>
            <a:lvl1pPr>
              <a:defRPr/>
            </a:lvl1pPr>
          </a:lstStyle>
          <a:p>
            <a:pPr>
              <a:defRPr/>
            </a:pPr>
            <a:fld id="{69671997-42D2-4391-B443-072BE1BC67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11545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45506C-6290-40B7-BCFB-8869C5B10231}" type="slidenum">
              <a:rPr lang="en-US"/>
              <a:pPr>
                <a:defRPr/>
              </a:pPr>
              <a:t>‹#›</a:t>
            </a:fld>
            <a:endParaRPr lang="en-US"/>
          </a:p>
        </p:txBody>
      </p:sp>
    </p:spTree>
    <p:extLst>
      <p:ext uri="{BB962C8B-B14F-4D97-AF65-F5344CB8AC3E}">
        <p14:creationId xmlns:p14="http://schemas.microsoft.com/office/powerpoint/2010/main" val="36771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CC3DAF-8B39-40BF-BC44-67EBE2D34588}" type="slidenum">
              <a:rPr lang="en-US"/>
              <a:pPr>
                <a:defRPr/>
              </a:pPr>
              <a:t>‹#›</a:t>
            </a:fld>
            <a:endParaRPr lang="en-US"/>
          </a:p>
        </p:txBody>
      </p:sp>
    </p:spTree>
    <p:extLst>
      <p:ext uri="{BB962C8B-B14F-4D97-AF65-F5344CB8AC3E}">
        <p14:creationId xmlns:p14="http://schemas.microsoft.com/office/powerpoint/2010/main" val="378325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9EEB057-CE95-4B75-8582-016710305062}" type="slidenum">
              <a:rPr lang="en-US"/>
              <a:pPr>
                <a:defRPr/>
              </a:pPr>
              <a:t>‹#›</a:t>
            </a:fld>
            <a:endParaRPr lang="en-US"/>
          </a:p>
        </p:txBody>
      </p:sp>
    </p:spTree>
    <p:extLst>
      <p:ext uri="{BB962C8B-B14F-4D97-AF65-F5344CB8AC3E}">
        <p14:creationId xmlns:p14="http://schemas.microsoft.com/office/powerpoint/2010/main" val="178780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7EAC3-CEFF-42DA-916C-68ABF8AB2CC7}" type="slidenum">
              <a:rPr lang="en-US"/>
              <a:pPr>
                <a:defRPr/>
              </a:pPr>
              <a:t>‹#›</a:t>
            </a:fld>
            <a:endParaRPr lang="en-US"/>
          </a:p>
        </p:txBody>
      </p:sp>
    </p:spTree>
    <p:extLst>
      <p:ext uri="{BB962C8B-B14F-4D97-AF65-F5344CB8AC3E}">
        <p14:creationId xmlns:p14="http://schemas.microsoft.com/office/powerpoint/2010/main" val="161503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270839-FAB5-4A49-8A18-19EED0F4DECC}" type="slidenum">
              <a:rPr lang="en-US"/>
              <a:pPr>
                <a:defRPr/>
              </a:pPr>
              <a:t>‹#›</a:t>
            </a:fld>
            <a:endParaRPr lang="en-US"/>
          </a:p>
        </p:txBody>
      </p:sp>
    </p:spTree>
    <p:extLst>
      <p:ext uri="{BB962C8B-B14F-4D97-AF65-F5344CB8AC3E}">
        <p14:creationId xmlns:p14="http://schemas.microsoft.com/office/powerpoint/2010/main" val="408700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2D18F73-3E9E-436D-8C39-645793EDC8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40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a:latin typeface="Times New Roman" pitchFamily="18" charset="0"/>
                <a:cs typeface="+mn-cs"/>
              </a:defRPr>
            </a:lvl1pPr>
          </a:lstStyle>
          <a:p>
            <a:pPr>
              <a:defRPr/>
            </a:pPr>
            <a:endParaRPr lang="en-US">
              <a:solidFill>
                <a:srgbClr val="FFFFFF"/>
              </a:solidFill>
            </a:endParaRPr>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latin typeface="Times New Roman" pitchFamily="18" charset="0"/>
                <a:cs typeface="+mn-cs"/>
              </a:defRPr>
            </a:lvl1pPr>
          </a:lstStyle>
          <a:p>
            <a:pPr>
              <a:defRPr/>
            </a:pPr>
            <a:endParaRPr lang="en-US">
              <a:solidFill>
                <a:srgbClr val="FFFFFF"/>
              </a:solidFill>
            </a:endParaRPr>
          </a:p>
        </p:txBody>
      </p:sp>
      <p:sp>
        <p:nvSpPr>
          <p:cNvPr id="1028"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latin typeface="Times New Roman" pitchFamily="18" charset="0"/>
                <a:cs typeface="+mn-cs"/>
              </a:defRPr>
            </a:lvl1pPr>
          </a:lstStyle>
          <a:p>
            <a:pPr>
              <a:defRPr/>
            </a:pPr>
            <a:fld id="{2CFA280D-1FE4-485A-A0FA-19D6E5FDF403}" type="slidenum">
              <a:rPr lang="en-US">
                <a:solidFill>
                  <a:srgbClr val="FFFFFF"/>
                </a:solidFill>
              </a:rPr>
              <a:pPr>
                <a:defRPr/>
              </a:pPr>
              <a:t>‹#›</a:t>
            </a:fld>
            <a:endParaRPr lang="en-US">
              <a:solidFill>
                <a:srgbClr val="FFFFFF"/>
              </a:solidFill>
            </a:endParaRPr>
          </a:p>
        </p:txBody>
      </p:sp>
      <p:sp>
        <p:nvSpPr>
          <p:cNvPr id="1029" name="Rectangle 5"/>
          <p:cNvSpPr>
            <a:spLocks noGrp="1" noChangeArrowheads="1"/>
          </p:cNvSpPr>
          <p:nvPr>
            <p:ph type="title"/>
          </p:nvPr>
        </p:nvSpPr>
        <p:spPr bwMode="auto">
          <a:xfrm>
            <a:off x="1117600" y="609600"/>
            <a:ext cx="69088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117600" y="1981200"/>
            <a:ext cx="69088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33338" y="6248400"/>
            <a:ext cx="9077325" cy="76200"/>
          </a:xfrm>
          <a:prstGeom prst="rect">
            <a:avLst/>
          </a:prstGeom>
          <a:gradFill rotWithShape="0">
            <a:gsLst>
              <a:gs pos="0">
                <a:srgbClr val="54928C"/>
              </a:gs>
              <a:gs pos="50000">
                <a:srgbClr val="8CF4EA"/>
              </a:gs>
              <a:gs pos="100000">
                <a:srgbClr val="54928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800" b="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45093437"/>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txStyles>
    <p:titleStyle>
      <a:lvl1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FAFD00"/>
        </a:buClr>
        <a:buFont typeface="Symbol" pitchFamily="18"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AFD00"/>
        </a:buClr>
        <a:buSzPct val="63000"/>
        <a:buFont typeface="Monotype Sorts"/>
        <a:buChar char="n"/>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40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a:latin typeface="Times New Roman" pitchFamily="18" charset="0"/>
                <a:cs typeface="+mn-cs"/>
              </a:defRPr>
            </a:lvl1pPr>
          </a:lstStyle>
          <a:p>
            <a:pPr>
              <a:defRPr/>
            </a:pPr>
            <a:endParaRPr lang="en-US">
              <a:solidFill>
                <a:srgbClr val="FFFFFF"/>
              </a:solidFill>
            </a:endParaRPr>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latin typeface="Times New Roman" pitchFamily="18" charset="0"/>
                <a:cs typeface="+mn-cs"/>
              </a:defRPr>
            </a:lvl1pPr>
          </a:lstStyle>
          <a:p>
            <a:pPr>
              <a:defRPr/>
            </a:pPr>
            <a:endParaRPr lang="en-US">
              <a:solidFill>
                <a:srgbClr val="FFFFFF"/>
              </a:solidFill>
            </a:endParaRPr>
          </a:p>
        </p:txBody>
      </p:sp>
      <p:sp>
        <p:nvSpPr>
          <p:cNvPr id="1028"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latin typeface="Times New Roman" pitchFamily="18" charset="0"/>
                <a:cs typeface="+mn-cs"/>
              </a:defRPr>
            </a:lvl1pPr>
          </a:lstStyle>
          <a:p>
            <a:pPr>
              <a:defRPr/>
            </a:pPr>
            <a:fld id="{2CFA280D-1FE4-485A-A0FA-19D6E5FDF403}" type="slidenum">
              <a:rPr lang="en-US">
                <a:solidFill>
                  <a:srgbClr val="FFFFFF"/>
                </a:solidFill>
              </a:rPr>
              <a:pPr>
                <a:defRPr/>
              </a:pPr>
              <a:t>‹#›</a:t>
            </a:fld>
            <a:endParaRPr lang="en-US">
              <a:solidFill>
                <a:srgbClr val="FFFFFF"/>
              </a:solidFill>
            </a:endParaRPr>
          </a:p>
        </p:txBody>
      </p:sp>
      <p:sp>
        <p:nvSpPr>
          <p:cNvPr id="1029" name="Rectangle 5"/>
          <p:cNvSpPr>
            <a:spLocks noGrp="1" noChangeArrowheads="1"/>
          </p:cNvSpPr>
          <p:nvPr>
            <p:ph type="title"/>
          </p:nvPr>
        </p:nvSpPr>
        <p:spPr bwMode="auto">
          <a:xfrm>
            <a:off x="1117600" y="609600"/>
            <a:ext cx="69088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117600" y="1981200"/>
            <a:ext cx="69088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33338" y="6248400"/>
            <a:ext cx="9077325" cy="76200"/>
          </a:xfrm>
          <a:prstGeom prst="rect">
            <a:avLst/>
          </a:prstGeom>
          <a:gradFill rotWithShape="0">
            <a:gsLst>
              <a:gs pos="0">
                <a:srgbClr val="54928C"/>
              </a:gs>
              <a:gs pos="50000">
                <a:srgbClr val="8CF4EA"/>
              </a:gs>
              <a:gs pos="100000">
                <a:srgbClr val="54928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800" b="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367259632"/>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txStyles>
    <p:titleStyle>
      <a:lvl1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FAFD00"/>
        </a:buClr>
        <a:buFont typeface="Symbol" pitchFamily="18"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AFD00"/>
        </a:buClr>
        <a:buSzPct val="63000"/>
        <a:buFont typeface="Monotype Sorts"/>
        <a:buChar char="n"/>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40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11200" y="6248400"/>
            <a:ext cx="18970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a:latin typeface="Times New Roman" pitchFamily="18" charset="0"/>
                <a:cs typeface="+mn-cs"/>
              </a:defRPr>
            </a:lvl1pPr>
          </a:lstStyle>
          <a:p>
            <a:pPr>
              <a:defRPr/>
            </a:pPr>
            <a:endParaRPr lang="en-US">
              <a:solidFill>
                <a:srgbClr val="FFFFFF"/>
              </a:solidFill>
            </a:endParaRPr>
          </a:p>
        </p:txBody>
      </p:sp>
      <p:sp>
        <p:nvSpPr>
          <p:cNvPr id="1027" name="Rectangle 3"/>
          <p:cNvSpPr>
            <a:spLocks noGrp="1" noChangeArrowheads="1"/>
          </p:cNvSpPr>
          <p:nvPr>
            <p:ph type="ftr" sz="quarter" idx="3"/>
          </p:nvPr>
        </p:nvSpPr>
        <p:spPr bwMode="auto">
          <a:xfrm>
            <a:off x="3149600" y="6248400"/>
            <a:ext cx="2844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latin typeface="Times New Roman" pitchFamily="18" charset="0"/>
                <a:cs typeface="+mn-cs"/>
              </a:defRPr>
            </a:lvl1pPr>
          </a:lstStyle>
          <a:p>
            <a:pPr>
              <a:defRPr/>
            </a:pPr>
            <a:endParaRPr lang="en-US">
              <a:solidFill>
                <a:srgbClr val="FFFFFF"/>
              </a:solidFill>
            </a:endParaRPr>
          </a:p>
        </p:txBody>
      </p:sp>
      <p:sp>
        <p:nvSpPr>
          <p:cNvPr id="1028" name="Rectangle 4"/>
          <p:cNvSpPr>
            <a:spLocks noGrp="1" noChangeArrowheads="1"/>
          </p:cNvSpPr>
          <p:nvPr>
            <p:ph type="sldNum" sz="quarter" idx="4"/>
          </p:nvPr>
        </p:nvSpPr>
        <p:spPr bwMode="auto">
          <a:xfrm>
            <a:off x="6535738" y="62484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latin typeface="Times New Roman" pitchFamily="18" charset="0"/>
                <a:cs typeface="+mn-cs"/>
              </a:defRPr>
            </a:lvl1pPr>
          </a:lstStyle>
          <a:p>
            <a:pPr>
              <a:defRPr/>
            </a:pPr>
            <a:fld id="{2CFA280D-1FE4-485A-A0FA-19D6E5FDF403}" type="slidenum">
              <a:rPr lang="en-US">
                <a:solidFill>
                  <a:srgbClr val="FFFFFF"/>
                </a:solidFill>
              </a:rPr>
              <a:pPr>
                <a:defRPr/>
              </a:pPr>
              <a:t>‹#›</a:t>
            </a:fld>
            <a:endParaRPr lang="en-US">
              <a:solidFill>
                <a:srgbClr val="FFFFFF"/>
              </a:solidFill>
            </a:endParaRPr>
          </a:p>
        </p:txBody>
      </p:sp>
      <p:sp>
        <p:nvSpPr>
          <p:cNvPr id="1029" name="Rectangle 5"/>
          <p:cNvSpPr>
            <a:spLocks noGrp="1" noChangeArrowheads="1"/>
          </p:cNvSpPr>
          <p:nvPr>
            <p:ph type="title"/>
          </p:nvPr>
        </p:nvSpPr>
        <p:spPr bwMode="auto">
          <a:xfrm>
            <a:off x="1117600" y="609600"/>
            <a:ext cx="69088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117600" y="1981200"/>
            <a:ext cx="69088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33338" y="6248400"/>
            <a:ext cx="9077325" cy="76200"/>
          </a:xfrm>
          <a:prstGeom prst="rect">
            <a:avLst/>
          </a:prstGeom>
          <a:gradFill rotWithShape="0">
            <a:gsLst>
              <a:gs pos="0">
                <a:srgbClr val="54928C"/>
              </a:gs>
              <a:gs pos="50000">
                <a:srgbClr val="8CF4EA"/>
              </a:gs>
              <a:gs pos="100000">
                <a:srgbClr val="54928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800" b="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24197393"/>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spd="med"/>
  <p:txStyles>
    <p:titleStyle>
      <a:lvl1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000" b="1">
          <a:solidFill>
            <a:srgbClr val="FAFD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FAFD00"/>
        </a:buClr>
        <a:buFont typeface="Symbol" pitchFamily="18"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AFD00"/>
        </a:buClr>
        <a:buSzPct val="63000"/>
        <a:buFont typeface="Monotype Sorts"/>
        <a:buChar char="n"/>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3.wmf"/><Relationship Id="rId5" Type="http://schemas.openxmlformats.org/officeDocument/2006/relationships/oleObject" Target="../embeddings/oleObject6.bin"/><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6.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vmlDrawing" Target="../drawings/vmlDrawing10.vml"/><Relationship Id="rId5" Type="http://schemas.openxmlformats.org/officeDocument/2006/relationships/image" Target="../media/image6.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vmlDrawing" Target="../drawings/vmlDrawing11.vml"/><Relationship Id="rId5" Type="http://schemas.openxmlformats.org/officeDocument/2006/relationships/image" Target="../media/image10.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vmlDrawing" Target="../drawings/vmlDrawing12.vml"/><Relationship Id="rId5" Type="http://schemas.openxmlformats.org/officeDocument/2006/relationships/image" Target="../media/image11.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vmlDrawing" Target="../drawings/vmlDrawing13.vml"/><Relationship Id="rId5" Type="http://schemas.openxmlformats.org/officeDocument/2006/relationships/image" Target="../media/image12.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hyperlink" Target="http://www.fathead-movie.com/index.php/2011/08/15/a-speech-on-bad-science-and-heart-disease/"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aciditytheory.blogspot.com/2011/08/is-it-ldl-cholesterol-unquestionably.html#comments" TargetMode="External"/><Relationship Id="rId2" Type="http://schemas.openxmlformats.org/officeDocument/2006/relationships/hyperlink" Target="http://www.beforeyoutakethatpill.com/2008/10/naked-emperor.html" TargetMode="External"/><Relationship Id="rId1" Type="http://schemas.openxmlformats.org/officeDocument/2006/relationships/slideLayout" Target="../slideLayouts/slideLayout1.xml"/><Relationship Id="rId5" Type="http://schemas.openxmlformats.org/officeDocument/2006/relationships/hyperlink" Target="http://www.trackyourplaque.com/blog/2011/08/why-atp-3-is-b-s.html" TargetMode="External"/><Relationship Id="rId4" Type="http://schemas.openxmlformats.org/officeDocument/2006/relationships/hyperlink" Target="http://www.cas.usf.edu/news/s/176/"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heart.org/HEARTORG/Conditions/Top-10-Myths-about-Cardiovascular-Disease_UCM_430164_Article.jsp" TargetMode="External"/><Relationship Id="rId13" Type="http://schemas.openxmlformats.org/officeDocument/2006/relationships/hyperlink" Target="http://thincs.org/" TargetMode="External"/><Relationship Id="rId3" Type="http://schemas.openxmlformats.org/officeDocument/2006/relationships/hyperlink" Target="http://www.barrygroves.blogspot.com/" TargetMode="External"/><Relationship Id="rId7" Type="http://schemas.openxmlformats.org/officeDocument/2006/relationships/hyperlink" Target="http://thescreamonline.com/essays/essays5-1/vegoil.html" TargetMode="External"/><Relationship Id="rId12" Type="http://schemas.openxmlformats.org/officeDocument/2006/relationships/hyperlink" Target="http://discovermagazine.com/2010/nov/11-the-problem-with-medicine-don.t-know-if-most-works" TargetMode="External"/><Relationship Id="rId2" Type="http://schemas.openxmlformats.org/officeDocument/2006/relationships/hyperlink" Target="http://www.carbohydratescankill.com/" TargetMode="External"/><Relationship Id="rId1" Type="http://schemas.openxmlformats.org/officeDocument/2006/relationships/slideLayout" Target="../slideLayouts/slideLayout1.xml"/><Relationship Id="rId6" Type="http://schemas.openxmlformats.org/officeDocument/2006/relationships/hyperlink" Target="http://www.coconutresearchcenter.com/" TargetMode="External"/><Relationship Id="rId11" Type="http://schemas.openxmlformats.org/officeDocument/2006/relationships/hyperlink" Target="http://discovermagazine.com/2008/jul/20-wonder-drugs-that-can-kill/article_view?searchterm=Cholesterol&amp;b_start:int=3" TargetMode="External"/><Relationship Id="rId5" Type="http://schemas.openxmlformats.org/officeDocument/2006/relationships/hyperlink" Target="http://www.westonaprice.org/" TargetMode="External"/><Relationship Id="rId10" Type="http://schemas.openxmlformats.org/officeDocument/2006/relationships/hyperlink" Target="http://www.heart.org/HEARTORG/GettingHealthy/WeightManagement/LosingWeight/Use-Olive-Canola-Corn-or-Safflower-Oil-as-Your-Main-Kitchen-Fats_UCM_320268_Article.jsp" TargetMode="External"/><Relationship Id="rId4" Type="http://schemas.openxmlformats.org/officeDocument/2006/relationships/hyperlink" Target="http://www.dietheartpublishing.com/diet-heart-timeline" TargetMode="External"/><Relationship Id="rId9" Type="http://schemas.openxmlformats.org/officeDocument/2006/relationships/hyperlink" Target="http://www.heart.org/HEARTORG/GettingHealthy/FatsAndOils/MeettheFats/Meet-the-Fats_UCM_304495_Article.jsp" TargetMode="External"/><Relationship Id="rId14" Type="http://schemas.openxmlformats.org/officeDocument/2006/relationships/hyperlink" Target="http://livinlavidalowcarb.com/blog/?s=%22david+diamond%2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beforeyoutakethatpill.com/index.php/2009/06/25/angioplasty-found-to-be-useless-waste-of-money/" TargetMode="External"/><Relationship Id="rId7" Type="http://schemas.openxmlformats.org/officeDocument/2006/relationships/hyperlink" Target="http://articles.mercola.com/sites/articles/archive/2011/05/24/american-cancer-society--more-interested-in-wealth-than-health.aspx" TargetMode="External"/><Relationship Id="rId2" Type="http://schemas.openxmlformats.org/officeDocument/2006/relationships/hyperlink" Target="http://www.westonaprice.org/" TargetMode="External"/><Relationship Id="rId1" Type="http://schemas.openxmlformats.org/officeDocument/2006/relationships/slideLayout" Target="../slideLayouts/slideLayout1.xml"/><Relationship Id="rId6" Type="http://schemas.openxmlformats.org/officeDocument/2006/relationships/hyperlink" Target="http://www.beforeyoutakethatpill.com/index.php/category/cholesterol/" TargetMode="External"/><Relationship Id="rId5" Type="http://schemas.openxmlformats.org/officeDocument/2006/relationships/hyperlink" Target="http://www.beforeyoutakethatpill.com/index.php/2009/01/28/flu-shots-are-still-for-idiots-2/" TargetMode="External"/><Relationship Id="rId4" Type="http://schemas.openxmlformats.org/officeDocument/2006/relationships/hyperlink" Target="http://articles.mercola.com/sites/articles/archive/2010/08/10/making-sense-of-your-cholesterol-numbers.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http://articles.mercola.com/sites/articles/archive/2011/05/24/american-cancer-society--more-interested-in-wealth-than-health.aspx" TargetMode="External"/><Relationship Id="rId1" Type="http://schemas.openxmlformats.org/officeDocument/2006/relationships/slideLayout" Target="../slideLayouts/slideLayout1.xml"/><Relationship Id="rId5" Type="http://schemas.openxmlformats.org/officeDocument/2006/relationships/hyperlink" Target="http://vimeo.com/24821365" TargetMode="External"/><Relationship Id="rId4" Type="http://schemas.openxmlformats.org/officeDocument/2006/relationships/hyperlink" Target="http://www.beforeyoutakethatpill.com/index.php/2009/07/01/cancer-drugs-found-to-not-be-worth-exp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tube.com/watch?v=3vr-c8GeT3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7059946" cy="523220"/>
          </a:xfrm>
          <a:prstGeom prst="rect">
            <a:avLst/>
          </a:prstGeom>
          <a:noFill/>
        </p:spPr>
        <p:txBody>
          <a:bodyPr wrap="none" rtlCol="0">
            <a:spAutoFit/>
          </a:bodyPr>
          <a:lstStyle/>
          <a:p>
            <a:r>
              <a:rPr lang="en-US" sz="2800" b="1" dirty="0" smtClean="0">
                <a:solidFill>
                  <a:srgbClr val="FFFF00"/>
                </a:solidFill>
              </a:rPr>
              <a:t>Myths and Mischief in Medical Research</a:t>
            </a:r>
            <a:endParaRPr lang="en-US" sz="2800" b="1" dirty="0">
              <a:solidFill>
                <a:srgbClr val="FFFF00"/>
              </a:solidFill>
            </a:endParaRPr>
          </a:p>
        </p:txBody>
      </p:sp>
      <p:sp>
        <p:nvSpPr>
          <p:cNvPr id="4" name="TextBox 3"/>
          <p:cNvSpPr txBox="1"/>
          <p:nvPr/>
        </p:nvSpPr>
        <p:spPr>
          <a:xfrm>
            <a:off x="1600200" y="914400"/>
            <a:ext cx="5702395" cy="1692771"/>
          </a:xfrm>
          <a:prstGeom prst="rect">
            <a:avLst/>
          </a:prstGeom>
          <a:noFill/>
        </p:spPr>
        <p:txBody>
          <a:bodyPr wrap="none" rtlCol="0">
            <a:spAutoFit/>
          </a:bodyPr>
          <a:lstStyle/>
          <a:p>
            <a:pPr algn="ctr"/>
            <a:r>
              <a:rPr lang="en-US" sz="2400" b="1" dirty="0" smtClean="0">
                <a:solidFill>
                  <a:schemeClr val="bg1"/>
                </a:solidFill>
              </a:rPr>
              <a:t>Goals: </a:t>
            </a:r>
          </a:p>
          <a:p>
            <a:r>
              <a:rPr lang="en-US" sz="2000" b="1" dirty="0" smtClean="0">
                <a:solidFill>
                  <a:schemeClr val="bg1"/>
                </a:solidFill>
              </a:rPr>
              <a:t>1 - Think like a scientist</a:t>
            </a:r>
          </a:p>
          <a:p>
            <a:r>
              <a:rPr lang="en-US" sz="2000" b="1" dirty="0">
                <a:solidFill>
                  <a:schemeClr val="bg1"/>
                </a:solidFill>
              </a:rPr>
              <a:t>	</a:t>
            </a:r>
            <a:r>
              <a:rPr lang="en-US" sz="2000" b="1" dirty="0" smtClean="0">
                <a:solidFill>
                  <a:schemeClr val="bg1"/>
                </a:solidFill>
              </a:rPr>
              <a:t>Evaluate rigorously</a:t>
            </a:r>
          </a:p>
          <a:p>
            <a:r>
              <a:rPr lang="en-US" sz="2000" b="1" dirty="0">
                <a:solidFill>
                  <a:schemeClr val="bg1"/>
                </a:solidFill>
              </a:rPr>
              <a:t>	</a:t>
            </a:r>
            <a:r>
              <a:rPr lang="en-US" sz="2000" b="1" dirty="0" smtClean="0">
                <a:solidFill>
                  <a:schemeClr val="bg1"/>
                </a:solidFill>
              </a:rPr>
              <a:t>Terminology: Natural/Organic/Healthy</a:t>
            </a:r>
          </a:p>
          <a:p>
            <a:r>
              <a:rPr lang="en-US" sz="2000" b="1" dirty="0">
                <a:solidFill>
                  <a:schemeClr val="bg1"/>
                </a:solidFill>
              </a:rPr>
              <a:t>	</a:t>
            </a:r>
            <a:r>
              <a:rPr lang="en-US" sz="2000" b="1" dirty="0" smtClean="0">
                <a:solidFill>
                  <a:schemeClr val="bg1"/>
                </a:solidFill>
              </a:rPr>
              <a:t>	e.g., natural sugar</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p:cNvGraphicFramePr>
          <p:nvPr/>
        </p:nvGraphicFramePr>
        <p:xfrm>
          <a:off x="292100" y="1401763"/>
          <a:ext cx="8547100" cy="5083175"/>
        </p:xfrm>
        <a:graphic>
          <a:graphicData uri="http://schemas.openxmlformats.org/presentationml/2006/ole">
            <mc:AlternateContent xmlns:mc="http://schemas.openxmlformats.org/markup-compatibility/2006">
              <mc:Choice xmlns:v="urn:schemas-microsoft-com:vml" Requires="v">
                <p:oleObj spid="_x0000_s1030" name="SPW 11.0 Graph" r:id="rId4" imgW="11055600" imgH="7431120" progId="SigmaPlotGraphicObject.10">
                  <p:embed/>
                </p:oleObj>
              </mc:Choice>
              <mc:Fallback>
                <p:oleObj name="SPW 11.0 Graph" r:id="rId4" imgW="11055600" imgH="7431120" progId="SigmaPlotGraphicObject.10">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22331" b="30763"/>
                      <a:stretch>
                        <a:fillRect/>
                      </a:stretch>
                    </p:blipFill>
                    <p:spPr bwMode="auto">
                      <a:xfrm>
                        <a:off x="292100" y="1401763"/>
                        <a:ext cx="8547100"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 useBgFill="1">
        <p:nvSpPr>
          <p:cNvPr id="7" name="Rectangle 6"/>
          <p:cNvSpPr>
            <a:spLocks noChangeArrowheads="1"/>
          </p:cNvSpPr>
          <p:nvPr/>
        </p:nvSpPr>
        <p:spPr bwMode="auto">
          <a:xfrm>
            <a:off x="152400" y="125413"/>
            <a:ext cx="8796338" cy="431800"/>
          </a:xfrm>
          <a:prstGeom prst="rect">
            <a:avLst/>
          </a:prstGeom>
          <a:ln w="28575">
            <a:noFill/>
            <a:miter lim="800000"/>
            <a:headEnd/>
            <a:tailEnd/>
          </a:ln>
          <a:effectLst/>
        </p:spPr>
        <p:txBody>
          <a:bodyPr anchor="ctr">
            <a:spAutoFit/>
          </a:bodyPr>
          <a:lstStyle/>
          <a:p>
            <a:pPr algn="ctr" eaLnBrk="0" hangingPunct="0">
              <a:defRPr/>
            </a:pPr>
            <a:r>
              <a:rPr lang="en-US" sz="2200" b="1" dirty="0" smtClean="0">
                <a:solidFill>
                  <a:srgbClr val="FAFD00"/>
                </a:solidFill>
                <a:effectLst>
                  <a:outerShdw blurRad="38100" dist="38100" dir="2700000" algn="tl">
                    <a:srgbClr val="000000"/>
                  </a:outerShdw>
                </a:effectLst>
                <a:latin typeface="Arial" pitchFamily="34" charset="0"/>
                <a:cs typeface="Arial" pitchFamily="34" charset="0"/>
              </a:rPr>
              <a:t>Why Have I Researched Diet, Blood Lipids and Heart Disease?</a:t>
            </a:r>
            <a:endParaRPr lang="en-US" sz="2200" b="1" dirty="0">
              <a:solidFill>
                <a:srgbClr val="FAFD00"/>
              </a:solidFill>
              <a:effectLst>
                <a:outerShdw blurRad="38100" dist="38100" dir="2700000" algn="tl">
                  <a:srgbClr val="000000"/>
                </a:outerShdw>
              </a:effectLst>
              <a:latin typeface="Arial" pitchFamily="34" charset="0"/>
              <a:cs typeface="Arial" pitchFamily="34" charset="0"/>
            </a:endParaRPr>
          </a:p>
        </p:txBody>
      </p:sp>
      <p:sp>
        <p:nvSpPr>
          <p:cNvPr id="8" name="Rectangle 7"/>
          <p:cNvSpPr>
            <a:spLocks noChangeArrowheads="1"/>
          </p:cNvSpPr>
          <p:nvPr/>
        </p:nvSpPr>
        <p:spPr bwMode="auto">
          <a:xfrm>
            <a:off x="203200" y="817563"/>
            <a:ext cx="1689100" cy="646112"/>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Triglycerides</a:t>
            </a:r>
          </a:p>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(mg/dl)</a:t>
            </a:r>
          </a:p>
        </p:txBody>
      </p:sp>
      <p:sp useBgFill="1">
        <p:nvSpPr>
          <p:cNvPr id="15366" name="TextBox 8"/>
          <p:cNvSpPr txBox="1">
            <a:spLocks noChangeArrowheads="1"/>
          </p:cNvSpPr>
          <p:nvPr/>
        </p:nvSpPr>
        <p:spPr bwMode="auto">
          <a:xfrm>
            <a:off x="3535363" y="4960938"/>
            <a:ext cx="2419350" cy="368300"/>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spTree>
    <p:extLst>
      <p:ext uri="{BB962C8B-B14F-4D97-AF65-F5344CB8AC3E}">
        <p14:creationId xmlns:p14="http://schemas.microsoft.com/office/powerpoint/2010/main" val="304085438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a:spLocks noChangeArrowheads="1"/>
          </p:cNvSpPr>
          <p:nvPr/>
        </p:nvSpPr>
        <p:spPr bwMode="auto">
          <a:xfrm>
            <a:off x="152400" y="125413"/>
            <a:ext cx="8796338" cy="431800"/>
          </a:xfrm>
          <a:prstGeom prst="rect">
            <a:avLst/>
          </a:prstGeom>
          <a:ln w="28575">
            <a:noFill/>
            <a:miter lim="800000"/>
            <a:headEnd/>
            <a:tailEnd/>
          </a:ln>
          <a:effectLst/>
        </p:spPr>
        <p:txBody>
          <a:bodyPr anchor="ctr">
            <a:spAutoFit/>
          </a:bodyPr>
          <a:lstStyle/>
          <a:p>
            <a:pPr algn="ctr" eaLnBrk="0" hangingPunct="0">
              <a:defRPr/>
            </a:pPr>
            <a:r>
              <a:rPr lang="en-US" sz="2200" b="1" dirty="0">
                <a:solidFill>
                  <a:srgbClr val="FAFD00"/>
                </a:solidFill>
                <a:effectLst>
                  <a:outerShdw blurRad="38100" dist="38100" dir="2700000" algn="tl">
                    <a:srgbClr val="000000"/>
                  </a:outerShdw>
                </a:effectLst>
                <a:latin typeface="Arial" pitchFamily="34" charset="0"/>
                <a:cs typeface="Arial" pitchFamily="34" charset="0"/>
              </a:rPr>
              <a:t>Bad News: Abnormal Blood Lipids</a:t>
            </a:r>
          </a:p>
        </p:txBody>
      </p:sp>
      <p:sp>
        <p:nvSpPr>
          <p:cNvPr id="6" name="Rectangle 5"/>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
        <p:nvSpPr>
          <p:cNvPr id="9" name="Rectangle 8"/>
          <p:cNvSpPr>
            <a:spLocks noChangeArrowheads="1"/>
          </p:cNvSpPr>
          <p:nvPr/>
        </p:nvSpPr>
        <p:spPr bwMode="auto">
          <a:xfrm>
            <a:off x="155575" y="1101725"/>
            <a:ext cx="1689100" cy="368300"/>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Total/HDL</a:t>
            </a:r>
          </a:p>
        </p:txBody>
      </p:sp>
      <p:graphicFrame>
        <p:nvGraphicFramePr>
          <p:cNvPr id="16389" name="Object 1"/>
          <p:cNvGraphicFramePr>
            <a:graphicFrameLocks noChangeAspect="1"/>
          </p:cNvGraphicFramePr>
          <p:nvPr/>
        </p:nvGraphicFramePr>
        <p:xfrm>
          <a:off x="301625" y="1393825"/>
          <a:ext cx="8547100" cy="5113338"/>
        </p:xfrm>
        <a:graphic>
          <a:graphicData uri="http://schemas.openxmlformats.org/presentationml/2006/ole">
            <mc:AlternateContent xmlns:mc="http://schemas.openxmlformats.org/markup-compatibility/2006">
              <mc:Choice xmlns:v="urn:schemas-microsoft-com:vml" Requires="v">
                <p:oleObj spid="_x0000_s2054" name="SPW 11.0 Graph" r:id="rId4" imgW="10992002" imgH="7428586" progId="SigmaPlotGraphicObject.10">
                  <p:embed/>
                </p:oleObj>
              </mc:Choice>
              <mc:Fallback>
                <p:oleObj name="SPW 11.0 Graph" r:id="rId4" imgW="10992002" imgH="7428586"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461" b="30772"/>
                      <a:stretch>
                        <a:fillRect/>
                      </a:stretch>
                    </p:blipFill>
                    <p:spPr bwMode="auto">
                      <a:xfrm>
                        <a:off x="301625" y="1393825"/>
                        <a:ext cx="85471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6390" name="TextBox 6"/>
          <p:cNvSpPr txBox="1">
            <a:spLocks noChangeArrowheads="1"/>
          </p:cNvSpPr>
          <p:nvPr/>
        </p:nvSpPr>
        <p:spPr bwMode="auto">
          <a:xfrm>
            <a:off x="3535363" y="4908550"/>
            <a:ext cx="2419350"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spTree>
    <p:extLst>
      <p:ext uri="{BB962C8B-B14F-4D97-AF65-F5344CB8AC3E}">
        <p14:creationId xmlns:p14="http://schemas.microsoft.com/office/powerpoint/2010/main" val="293399856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a:spLocks noChangeArrowheads="1"/>
          </p:cNvSpPr>
          <p:nvPr/>
        </p:nvSpPr>
        <p:spPr bwMode="auto">
          <a:xfrm>
            <a:off x="152400" y="125413"/>
            <a:ext cx="8796338" cy="431800"/>
          </a:xfrm>
          <a:prstGeom prst="rect">
            <a:avLst/>
          </a:prstGeom>
          <a:ln w="28575">
            <a:noFill/>
            <a:miter lim="800000"/>
            <a:headEnd/>
            <a:tailEnd/>
          </a:ln>
          <a:effectLst/>
        </p:spPr>
        <p:txBody>
          <a:bodyPr anchor="ctr">
            <a:spAutoFit/>
          </a:bodyPr>
          <a:lstStyle/>
          <a:p>
            <a:pPr algn="ctr" eaLnBrk="0" hangingPunct="0">
              <a:defRPr/>
            </a:pPr>
            <a:r>
              <a:rPr lang="en-US" sz="2200" b="1" dirty="0">
                <a:solidFill>
                  <a:srgbClr val="FAFD00"/>
                </a:solidFill>
                <a:effectLst>
                  <a:outerShdw blurRad="38100" dist="38100" dir="2700000" algn="tl">
                    <a:srgbClr val="000000"/>
                  </a:outerShdw>
                </a:effectLst>
                <a:latin typeface="Arial" pitchFamily="34" charset="0"/>
                <a:cs typeface="Arial" pitchFamily="34" charset="0"/>
              </a:rPr>
              <a:t>The Solution: Diet Changes and Exercise</a:t>
            </a:r>
          </a:p>
        </p:txBody>
      </p:sp>
      <p:sp>
        <p:nvSpPr>
          <p:cNvPr id="11" name="Rectangle 10"/>
          <p:cNvSpPr>
            <a:spLocks noChangeArrowheads="1"/>
          </p:cNvSpPr>
          <p:nvPr/>
        </p:nvSpPr>
        <p:spPr bwMode="auto">
          <a:xfrm>
            <a:off x="155575" y="1101725"/>
            <a:ext cx="1689100" cy="368300"/>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Total/HDL</a:t>
            </a:r>
          </a:p>
        </p:txBody>
      </p:sp>
      <p:graphicFrame>
        <p:nvGraphicFramePr>
          <p:cNvPr id="17412" name="Object 1"/>
          <p:cNvGraphicFramePr>
            <a:graphicFrameLocks noChangeAspect="1"/>
          </p:cNvGraphicFramePr>
          <p:nvPr/>
        </p:nvGraphicFramePr>
        <p:xfrm>
          <a:off x="301625" y="1393825"/>
          <a:ext cx="8547100" cy="5113338"/>
        </p:xfrm>
        <a:graphic>
          <a:graphicData uri="http://schemas.openxmlformats.org/presentationml/2006/ole">
            <mc:AlternateContent xmlns:mc="http://schemas.openxmlformats.org/markup-compatibility/2006">
              <mc:Choice xmlns:v="urn:schemas-microsoft-com:vml" Requires="v">
                <p:oleObj spid="_x0000_s3078" name="SPW 11.0 Graph" r:id="rId4" imgW="10992002" imgH="7428586" progId="SigmaPlotGraphicObject.10">
                  <p:embed/>
                </p:oleObj>
              </mc:Choice>
              <mc:Fallback>
                <p:oleObj name="SPW 11.0 Graph" r:id="rId4" imgW="10992002" imgH="7428586"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461" b="30774"/>
                      <a:stretch>
                        <a:fillRect/>
                      </a:stretch>
                    </p:blipFill>
                    <p:spPr bwMode="auto">
                      <a:xfrm>
                        <a:off x="301625" y="1393825"/>
                        <a:ext cx="85471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7413" name="TextBox 12"/>
          <p:cNvSpPr txBox="1">
            <a:spLocks noChangeArrowheads="1"/>
          </p:cNvSpPr>
          <p:nvPr/>
        </p:nvSpPr>
        <p:spPr bwMode="auto">
          <a:xfrm>
            <a:off x="3535363" y="4908550"/>
            <a:ext cx="2419350"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sp>
        <p:nvSpPr>
          <p:cNvPr id="7" name="Rectangle 6"/>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Tree>
    <p:extLst>
      <p:ext uri="{BB962C8B-B14F-4D97-AF65-F5344CB8AC3E}">
        <p14:creationId xmlns:p14="http://schemas.microsoft.com/office/powerpoint/2010/main" val="23380120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ChangeArrowheads="1"/>
          </p:cNvSpPr>
          <p:nvPr/>
        </p:nvSpPr>
        <p:spPr bwMode="auto">
          <a:xfrm>
            <a:off x="0" y="23813"/>
            <a:ext cx="9026525" cy="1016000"/>
          </a:xfrm>
          <a:prstGeom prst="rect">
            <a:avLst/>
          </a:prstGeom>
          <a:ln w="28575">
            <a:noFill/>
            <a:miter lim="800000"/>
            <a:headEnd/>
            <a:tailEnd/>
          </a:ln>
          <a:effectLst/>
        </p:spPr>
        <p:txBody>
          <a:bodyPr anchor="ctr">
            <a:spAutoFit/>
          </a:bodyPr>
          <a:lstStyle/>
          <a:p>
            <a:pPr algn="ctr" eaLnBrk="0" hangingPunct="0">
              <a:defRPr/>
            </a:pPr>
            <a:r>
              <a:rPr lang="en-US" sz="2000" b="1" dirty="0">
                <a:solidFill>
                  <a:srgbClr val="FFFF00"/>
                </a:solidFill>
                <a:effectLst>
                  <a:outerShdw blurRad="38100" dist="38100" dir="2700000" algn="tl">
                    <a:srgbClr val="000000"/>
                  </a:outerShdw>
                </a:effectLst>
                <a:latin typeface="Arial" pitchFamily="34" charset="0"/>
                <a:cs typeface="Arial" pitchFamily="34" charset="0"/>
              </a:rPr>
              <a:t>Diet</a:t>
            </a:r>
          </a:p>
          <a:p>
            <a:pPr algn="ctr" eaLnBrk="0" hangingPunct="0">
              <a:defRPr/>
            </a:pPr>
            <a:r>
              <a:rPr lang="en-US" sz="2000" b="1" dirty="0">
                <a:solidFill>
                  <a:srgbClr val="FFFF00"/>
                </a:solidFill>
                <a:effectLst>
                  <a:outerShdw blurRad="38100" dist="38100" dir="2700000" algn="tl">
                    <a:srgbClr val="000000"/>
                  </a:outerShdw>
                </a:effectLst>
                <a:latin typeface="Arial" pitchFamily="34" charset="0"/>
                <a:cs typeface="Arial" pitchFamily="34" charset="0"/>
              </a:rPr>
              <a:t>Skinless Chicken, Low Fat Foods (Cheese, Yogurt), Olive Oil, Bread, Vegetables, Fruit, Nuts, Cereal, Potatoes</a:t>
            </a:r>
          </a:p>
        </p:txBody>
      </p:sp>
      <p:sp>
        <p:nvSpPr>
          <p:cNvPr id="8" name="Rectangle 7"/>
          <p:cNvSpPr>
            <a:spLocks noChangeArrowheads="1"/>
          </p:cNvSpPr>
          <p:nvPr/>
        </p:nvSpPr>
        <p:spPr bwMode="auto">
          <a:xfrm>
            <a:off x="155575" y="1101725"/>
            <a:ext cx="1689100" cy="368300"/>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Total/HDL</a:t>
            </a:r>
          </a:p>
        </p:txBody>
      </p:sp>
      <p:graphicFrame>
        <p:nvGraphicFramePr>
          <p:cNvPr id="18436" name="Object 1"/>
          <p:cNvGraphicFramePr>
            <a:graphicFrameLocks noChangeAspect="1"/>
          </p:cNvGraphicFramePr>
          <p:nvPr/>
        </p:nvGraphicFramePr>
        <p:xfrm>
          <a:off x="301625" y="1393825"/>
          <a:ext cx="8547100" cy="5113338"/>
        </p:xfrm>
        <a:graphic>
          <a:graphicData uri="http://schemas.openxmlformats.org/presentationml/2006/ole">
            <mc:AlternateContent xmlns:mc="http://schemas.openxmlformats.org/markup-compatibility/2006">
              <mc:Choice xmlns:v="urn:schemas-microsoft-com:vml" Requires="v">
                <p:oleObj spid="_x0000_s4102" name="SPW 11.0 Graph" r:id="rId4" imgW="10992002" imgH="7428586" progId="SigmaPlotGraphicObject.10">
                  <p:embed/>
                </p:oleObj>
              </mc:Choice>
              <mc:Fallback>
                <p:oleObj name="SPW 11.0 Graph" r:id="rId4" imgW="10992002" imgH="7428586"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461" b="30774"/>
                      <a:stretch>
                        <a:fillRect/>
                      </a:stretch>
                    </p:blipFill>
                    <p:spPr bwMode="auto">
                      <a:xfrm>
                        <a:off x="301625" y="1393825"/>
                        <a:ext cx="85471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8437" name="TextBox 11"/>
          <p:cNvSpPr txBox="1">
            <a:spLocks noChangeArrowheads="1"/>
          </p:cNvSpPr>
          <p:nvPr/>
        </p:nvSpPr>
        <p:spPr bwMode="auto">
          <a:xfrm>
            <a:off x="3535363" y="4908550"/>
            <a:ext cx="2419350"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pic>
        <p:nvPicPr>
          <p:cNvPr id="18438"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4450" y="2468563"/>
            <a:ext cx="2409825" cy="1895475"/>
          </a:xfrm>
          <a:prstGeom prst="rect">
            <a:avLst/>
          </a:prstGeom>
          <a:noFill/>
          <a:ln w="666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Tree>
    <p:extLst>
      <p:ext uri="{BB962C8B-B14F-4D97-AF65-F5344CB8AC3E}">
        <p14:creationId xmlns:p14="http://schemas.microsoft.com/office/powerpoint/2010/main" val="30974922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55575" y="1101725"/>
            <a:ext cx="1689100" cy="368300"/>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Total/HDL</a:t>
            </a:r>
          </a:p>
        </p:txBody>
      </p:sp>
      <p:graphicFrame>
        <p:nvGraphicFramePr>
          <p:cNvPr id="19459" name="Object 1"/>
          <p:cNvGraphicFramePr>
            <a:graphicFrameLocks noChangeAspect="1"/>
          </p:cNvGraphicFramePr>
          <p:nvPr/>
        </p:nvGraphicFramePr>
        <p:xfrm>
          <a:off x="301625" y="1393825"/>
          <a:ext cx="8547100" cy="5113338"/>
        </p:xfrm>
        <a:graphic>
          <a:graphicData uri="http://schemas.openxmlformats.org/presentationml/2006/ole">
            <mc:AlternateContent xmlns:mc="http://schemas.openxmlformats.org/markup-compatibility/2006">
              <mc:Choice xmlns:v="urn:schemas-microsoft-com:vml" Requires="v">
                <p:oleObj spid="_x0000_s5126" name="SPW 11.0 Graph" r:id="rId4" imgW="10992002" imgH="7428586" progId="SigmaPlotGraphicObject.10">
                  <p:embed/>
                </p:oleObj>
              </mc:Choice>
              <mc:Fallback>
                <p:oleObj name="SPW 11.0 Graph" r:id="rId4" imgW="10992002" imgH="7428586"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461" b="30774"/>
                      <a:stretch>
                        <a:fillRect/>
                      </a:stretch>
                    </p:blipFill>
                    <p:spPr bwMode="auto">
                      <a:xfrm>
                        <a:off x="301625" y="1393825"/>
                        <a:ext cx="85471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9460" name="TextBox 11"/>
          <p:cNvSpPr txBox="1">
            <a:spLocks noChangeArrowheads="1"/>
          </p:cNvSpPr>
          <p:nvPr/>
        </p:nvSpPr>
        <p:spPr bwMode="auto">
          <a:xfrm>
            <a:off x="3535363" y="4908550"/>
            <a:ext cx="2419350"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pic>
        <p:nvPicPr>
          <p:cNvPr id="19461"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4450" y="2468563"/>
            <a:ext cx="2409825" cy="1895475"/>
          </a:xfrm>
          <a:prstGeom prst="rect">
            <a:avLst/>
          </a:prstGeom>
          <a:noFill/>
          <a:ln w="666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Box 2"/>
          <p:cNvSpPr txBox="1">
            <a:spLocks noChangeArrowheads="1"/>
          </p:cNvSpPr>
          <p:nvPr/>
        </p:nvSpPr>
        <p:spPr bwMode="auto">
          <a:xfrm>
            <a:off x="2651125" y="1393825"/>
            <a:ext cx="280352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r>
              <a:rPr lang="en-US" sz="25000" smtClean="0">
                <a:solidFill>
                  <a:srgbClr val="FF0000"/>
                </a:solidFill>
                <a:cs typeface="Arial" pitchFamily="34" charset="0"/>
              </a:rPr>
              <a:t>X</a:t>
            </a:r>
          </a:p>
        </p:txBody>
      </p:sp>
      <p:sp useBgFill="1">
        <p:nvSpPr>
          <p:cNvPr id="13" name="Rectangle 12"/>
          <p:cNvSpPr>
            <a:spLocks noChangeArrowheads="1"/>
          </p:cNvSpPr>
          <p:nvPr/>
        </p:nvSpPr>
        <p:spPr bwMode="auto">
          <a:xfrm>
            <a:off x="0" y="23813"/>
            <a:ext cx="9026525" cy="1016000"/>
          </a:xfrm>
          <a:prstGeom prst="rect">
            <a:avLst/>
          </a:prstGeom>
          <a:ln w="28575">
            <a:noFill/>
            <a:miter lim="800000"/>
            <a:headEnd/>
            <a:tailEnd/>
          </a:ln>
          <a:effectLst/>
        </p:spPr>
        <p:txBody>
          <a:bodyPr anchor="ctr">
            <a:spAutoFit/>
          </a:bodyPr>
          <a:lstStyle/>
          <a:p>
            <a:pPr algn="ctr" eaLnBrk="0" hangingPunct="0">
              <a:defRPr/>
            </a:pPr>
            <a:r>
              <a:rPr lang="en-US" sz="2000" b="1" dirty="0">
                <a:solidFill>
                  <a:srgbClr val="FFFF00"/>
                </a:solidFill>
                <a:effectLst>
                  <a:outerShdw blurRad="38100" dist="38100" dir="2700000" algn="tl">
                    <a:srgbClr val="000000"/>
                  </a:outerShdw>
                </a:effectLst>
                <a:latin typeface="Arial" pitchFamily="34" charset="0"/>
                <a:cs typeface="Arial" pitchFamily="34" charset="0"/>
              </a:rPr>
              <a:t>Diet</a:t>
            </a:r>
          </a:p>
          <a:p>
            <a:pPr algn="ctr" eaLnBrk="0" hangingPunct="0">
              <a:defRPr/>
            </a:pPr>
            <a:r>
              <a:rPr lang="en-US" sz="2000" b="1" dirty="0">
                <a:solidFill>
                  <a:srgbClr val="FFFF00"/>
                </a:solidFill>
                <a:effectLst>
                  <a:outerShdw blurRad="38100" dist="38100" dir="2700000" algn="tl">
                    <a:srgbClr val="000000"/>
                  </a:outerShdw>
                </a:effectLst>
                <a:latin typeface="Arial" pitchFamily="34" charset="0"/>
                <a:cs typeface="Arial" pitchFamily="34" charset="0"/>
              </a:rPr>
              <a:t>Skinless Chicken, Low Fat Foods (Cheese, Yogurt), Olive Oil, Bread, Vegetables, Fruit, Nuts, Cereal, Potatoes</a:t>
            </a:r>
          </a:p>
        </p:txBody>
      </p:sp>
      <p:sp>
        <p:nvSpPr>
          <p:cNvPr id="10" name="Rectangle 9"/>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Tree>
    <p:extLst>
      <p:ext uri="{BB962C8B-B14F-4D97-AF65-F5344CB8AC3E}">
        <p14:creationId xmlns:p14="http://schemas.microsoft.com/office/powerpoint/2010/main" val="362527464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338" y="1970088"/>
            <a:ext cx="2611437" cy="2611437"/>
          </a:xfrm>
          <a:prstGeom prst="rect">
            <a:avLst/>
          </a:prstGeom>
          <a:noFill/>
          <a:ln w="666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55575" y="1101725"/>
            <a:ext cx="1689100" cy="368300"/>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Total/HDL</a:t>
            </a:r>
          </a:p>
        </p:txBody>
      </p:sp>
      <p:graphicFrame>
        <p:nvGraphicFramePr>
          <p:cNvPr id="20484" name="Object 1"/>
          <p:cNvGraphicFramePr>
            <a:graphicFrameLocks noChangeAspect="1"/>
          </p:cNvGraphicFramePr>
          <p:nvPr/>
        </p:nvGraphicFramePr>
        <p:xfrm>
          <a:off x="301625" y="1393825"/>
          <a:ext cx="8547100" cy="5113338"/>
        </p:xfrm>
        <a:graphic>
          <a:graphicData uri="http://schemas.openxmlformats.org/presentationml/2006/ole">
            <mc:AlternateContent xmlns:mc="http://schemas.openxmlformats.org/markup-compatibility/2006">
              <mc:Choice xmlns:v="urn:schemas-microsoft-com:vml" Requires="v">
                <p:oleObj spid="_x0000_s6150" name="SPW 11.0 Graph" r:id="rId5" imgW="10992002" imgH="7428586" progId="SigmaPlotGraphicObject.10">
                  <p:embed/>
                </p:oleObj>
              </mc:Choice>
              <mc:Fallback>
                <p:oleObj name="SPW 11.0 Graph" r:id="rId5" imgW="10992002" imgH="7428586" progId="SigmaPlotGraphicObject.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22461" b="30774"/>
                      <a:stretch>
                        <a:fillRect/>
                      </a:stretch>
                    </p:blipFill>
                    <p:spPr bwMode="auto">
                      <a:xfrm>
                        <a:off x="301625" y="1393825"/>
                        <a:ext cx="85471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20485" name="TextBox 11"/>
          <p:cNvSpPr txBox="1">
            <a:spLocks noChangeArrowheads="1"/>
          </p:cNvSpPr>
          <p:nvPr/>
        </p:nvSpPr>
        <p:spPr bwMode="auto">
          <a:xfrm>
            <a:off x="3535363" y="4908550"/>
            <a:ext cx="2419350"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pic>
        <p:nvPicPr>
          <p:cNvPr id="20486"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4450" y="2468563"/>
            <a:ext cx="2409825" cy="1895475"/>
          </a:xfrm>
          <a:prstGeom prst="rect">
            <a:avLst/>
          </a:prstGeom>
          <a:noFill/>
          <a:ln w="666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TextBox 2"/>
          <p:cNvSpPr txBox="1">
            <a:spLocks noChangeArrowheads="1"/>
          </p:cNvSpPr>
          <p:nvPr/>
        </p:nvSpPr>
        <p:spPr bwMode="auto">
          <a:xfrm>
            <a:off x="2651125" y="1393825"/>
            <a:ext cx="280352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r>
              <a:rPr lang="en-US" sz="25000" smtClean="0">
                <a:solidFill>
                  <a:srgbClr val="FF0000"/>
                </a:solidFill>
                <a:cs typeface="Arial" pitchFamily="34" charset="0"/>
              </a:rPr>
              <a:t>X</a:t>
            </a:r>
          </a:p>
        </p:txBody>
      </p:sp>
      <p:sp useBgFill="1">
        <p:nvSpPr>
          <p:cNvPr id="13" name="Rectangle 12"/>
          <p:cNvSpPr>
            <a:spLocks noChangeArrowheads="1"/>
          </p:cNvSpPr>
          <p:nvPr/>
        </p:nvSpPr>
        <p:spPr bwMode="auto">
          <a:xfrm>
            <a:off x="0" y="23813"/>
            <a:ext cx="9026525" cy="1016000"/>
          </a:xfrm>
          <a:prstGeom prst="rect">
            <a:avLst/>
          </a:prstGeom>
          <a:ln w="28575">
            <a:noFill/>
            <a:miter lim="800000"/>
            <a:headEnd/>
            <a:tailEnd/>
          </a:ln>
          <a:effectLst/>
        </p:spPr>
        <p:txBody>
          <a:bodyPr anchor="ctr">
            <a:spAutoFit/>
          </a:bodyPr>
          <a:lstStyle/>
          <a:p>
            <a:pPr algn="ctr" eaLnBrk="0" hangingPunct="0">
              <a:defRPr/>
            </a:pPr>
            <a:r>
              <a:rPr lang="en-US" sz="2000" b="1" dirty="0">
                <a:solidFill>
                  <a:srgbClr val="FFFF00"/>
                </a:solidFill>
                <a:effectLst>
                  <a:outerShdw blurRad="38100" dist="38100" dir="2700000" algn="tl">
                    <a:srgbClr val="000000"/>
                  </a:outerShdw>
                </a:effectLst>
                <a:latin typeface="Arial" pitchFamily="34" charset="0"/>
                <a:cs typeface="Arial" pitchFamily="34" charset="0"/>
              </a:rPr>
              <a:t>Diet</a:t>
            </a:r>
          </a:p>
          <a:p>
            <a:pPr algn="ctr" eaLnBrk="0" hangingPunct="0">
              <a:defRPr/>
            </a:pPr>
            <a:r>
              <a:rPr lang="en-US" sz="2000" b="1" dirty="0">
                <a:solidFill>
                  <a:srgbClr val="FFFF00"/>
                </a:solidFill>
                <a:effectLst>
                  <a:outerShdw blurRad="38100" dist="38100" dir="2700000" algn="tl">
                    <a:srgbClr val="000000"/>
                  </a:outerShdw>
                </a:effectLst>
                <a:latin typeface="Arial" pitchFamily="34" charset="0"/>
                <a:cs typeface="Arial" pitchFamily="34" charset="0"/>
              </a:rPr>
              <a:t>Skinless Chicken, Low Fat Foods (Cheese, Yogurt), Olive Oil, Bread, Vegetables, Fruit, Nuts, Cereal, Potatoes</a:t>
            </a:r>
          </a:p>
        </p:txBody>
      </p:sp>
      <p:sp>
        <p:nvSpPr>
          <p:cNvPr id="14" name="Rectangle 13"/>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Tree>
    <p:extLst>
      <p:ext uri="{BB962C8B-B14F-4D97-AF65-F5344CB8AC3E}">
        <p14:creationId xmlns:p14="http://schemas.microsoft.com/office/powerpoint/2010/main" val="171690670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a:spLocks noChangeArrowheads="1"/>
          </p:cNvSpPr>
          <p:nvPr/>
        </p:nvSpPr>
        <p:spPr bwMode="auto">
          <a:xfrm>
            <a:off x="152400" y="125413"/>
            <a:ext cx="8796338" cy="431800"/>
          </a:xfrm>
          <a:prstGeom prst="rect">
            <a:avLst/>
          </a:prstGeom>
          <a:ln w="28575">
            <a:noFill/>
            <a:miter lim="800000"/>
            <a:headEnd/>
            <a:tailEnd/>
          </a:ln>
          <a:effectLst/>
        </p:spPr>
        <p:txBody>
          <a:bodyPr anchor="ctr">
            <a:spAutoFit/>
          </a:bodyPr>
          <a:lstStyle/>
          <a:p>
            <a:pPr algn="ctr" eaLnBrk="0" hangingPunct="0">
              <a:defRPr/>
            </a:pPr>
            <a:r>
              <a:rPr lang="en-US" sz="2200" b="1" dirty="0">
                <a:solidFill>
                  <a:srgbClr val="FAFD00"/>
                </a:solidFill>
                <a:effectLst>
                  <a:outerShdw blurRad="38100" dist="38100" dir="2700000" algn="tl">
                    <a:srgbClr val="000000"/>
                  </a:outerShdw>
                </a:effectLst>
                <a:latin typeface="Arial" pitchFamily="34" charset="0"/>
                <a:cs typeface="Arial" pitchFamily="34" charset="0"/>
              </a:rPr>
              <a:t>Really Scary News</a:t>
            </a:r>
          </a:p>
        </p:txBody>
      </p:sp>
      <p:graphicFrame>
        <p:nvGraphicFramePr>
          <p:cNvPr id="21507" name="Object 3"/>
          <p:cNvGraphicFramePr>
            <a:graphicFrameLocks noChangeAspect="1"/>
          </p:cNvGraphicFramePr>
          <p:nvPr/>
        </p:nvGraphicFramePr>
        <p:xfrm>
          <a:off x="301625" y="1389063"/>
          <a:ext cx="8547100" cy="5113337"/>
        </p:xfrm>
        <a:graphic>
          <a:graphicData uri="http://schemas.openxmlformats.org/presentationml/2006/ole">
            <mc:AlternateContent xmlns:mc="http://schemas.openxmlformats.org/markup-compatibility/2006">
              <mc:Choice xmlns:v="urn:schemas-microsoft-com:vml" Requires="v">
                <p:oleObj spid="_x0000_s7174" name="SPW 11.0 Graph" r:id="rId4" imgW="11047781" imgH="7428586" progId="SigmaPlotGraphicObject.10">
                  <p:embed/>
                </p:oleObj>
              </mc:Choice>
              <mc:Fallback>
                <p:oleObj name="SPW 11.0 Graph" r:id="rId4" imgW="11047781" imgH="7428586"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348" b="30772"/>
                      <a:stretch>
                        <a:fillRect/>
                      </a:stretch>
                    </p:blipFill>
                    <p:spPr bwMode="auto">
                      <a:xfrm>
                        <a:off x="301625" y="1389063"/>
                        <a:ext cx="85471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21508" name="TextBox 7"/>
          <p:cNvSpPr txBox="1">
            <a:spLocks noChangeArrowheads="1"/>
          </p:cNvSpPr>
          <p:nvPr/>
        </p:nvSpPr>
        <p:spPr bwMode="auto">
          <a:xfrm>
            <a:off x="3727450" y="4919663"/>
            <a:ext cx="2419350" cy="369887"/>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sp>
        <p:nvSpPr>
          <p:cNvPr id="9" name="Rectangle 8"/>
          <p:cNvSpPr>
            <a:spLocks noChangeArrowheads="1"/>
          </p:cNvSpPr>
          <p:nvPr/>
        </p:nvSpPr>
        <p:spPr bwMode="auto">
          <a:xfrm>
            <a:off x="203200" y="817563"/>
            <a:ext cx="1689100" cy="646112"/>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Triglycerides</a:t>
            </a:r>
          </a:p>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(mg/dl)</a:t>
            </a:r>
          </a:p>
        </p:txBody>
      </p:sp>
      <p:sp>
        <p:nvSpPr>
          <p:cNvPr id="10" name="Rectangle 9"/>
          <p:cNvSpPr>
            <a:spLocks noChangeArrowheads="1"/>
          </p:cNvSpPr>
          <p:nvPr/>
        </p:nvSpPr>
        <p:spPr bwMode="auto">
          <a:xfrm>
            <a:off x="3113088" y="1201738"/>
            <a:ext cx="690562" cy="830262"/>
          </a:xfrm>
          <a:prstGeom prst="rect">
            <a:avLst/>
          </a:prstGeom>
          <a:noFill/>
          <a:ln w="28575">
            <a:noFill/>
            <a:miter lim="800000"/>
            <a:headEnd/>
            <a:tailEnd/>
          </a:ln>
          <a:effectLst/>
        </p:spPr>
        <p:txBody>
          <a:bodyPr anchor="ctr">
            <a:spAutoFit/>
          </a:bodyPr>
          <a:lstStyle/>
          <a:p>
            <a:pPr algn="ctr" eaLnBrk="0" hangingPunct="0">
              <a:defRPr/>
            </a:pPr>
            <a:r>
              <a:rPr lang="en-US" sz="4800" b="1" i="1" dirty="0">
                <a:solidFill>
                  <a:srgbClr val="FFFF00"/>
                </a:solidFill>
                <a:effectLst>
                  <a:outerShdw blurRad="38100" dist="38100" dir="2700000" algn="tl">
                    <a:srgbClr val="000000"/>
                  </a:outerShdw>
                </a:effectLst>
                <a:latin typeface="Arial Rounded MT Bold" pitchFamily="34" charset="0"/>
                <a:cs typeface="Arial" pitchFamily="34" charset="0"/>
              </a:rPr>
              <a:t>!</a:t>
            </a:r>
          </a:p>
        </p:txBody>
      </p:sp>
      <p:sp>
        <p:nvSpPr>
          <p:cNvPr id="11" name="Rectangle 10"/>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Tree>
    <p:extLst>
      <p:ext uri="{BB962C8B-B14F-4D97-AF65-F5344CB8AC3E}">
        <p14:creationId xmlns:p14="http://schemas.microsoft.com/office/powerpoint/2010/main" val="8949695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1"/>
          <p:cNvGraphicFramePr>
            <a:graphicFrameLocks noChangeAspect="1"/>
          </p:cNvGraphicFramePr>
          <p:nvPr/>
        </p:nvGraphicFramePr>
        <p:xfrm>
          <a:off x="301625" y="1389063"/>
          <a:ext cx="8537575" cy="5108575"/>
        </p:xfrm>
        <a:graphic>
          <a:graphicData uri="http://schemas.openxmlformats.org/presentationml/2006/ole">
            <mc:AlternateContent xmlns:mc="http://schemas.openxmlformats.org/markup-compatibility/2006">
              <mc:Choice xmlns:v="urn:schemas-microsoft-com:vml" Requires="v">
                <p:oleObj spid="_x0000_s8198" name="SPW 11.0 Graph" r:id="rId4" imgW="10999080" imgH="7431120" progId="SigmaPlotGraphicObject.10">
                  <p:embed/>
                </p:oleObj>
              </mc:Choice>
              <mc:Fallback>
                <p:oleObj name="SPW 11.0 Graph" r:id="rId4" imgW="10999080" imgH="7431120"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446" b="30763"/>
                      <a:stretch>
                        <a:fillRect/>
                      </a:stretch>
                    </p:blipFill>
                    <p:spPr bwMode="auto">
                      <a:xfrm>
                        <a:off x="301625" y="1389063"/>
                        <a:ext cx="8537575"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a:spLocks noChangeArrowheads="1"/>
          </p:cNvSpPr>
          <p:nvPr/>
        </p:nvSpPr>
        <p:spPr bwMode="auto">
          <a:xfrm>
            <a:off x="155575" y="1101725"/>
            <a:ext cx="1689100" cy="368300"/>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Total/HDL</a:t>
            </a:r>
          </a:p>
        </p:txBody>
      </p:sp>
      <p:sp useBgFill="1">
        <p:nvSpPr>
          <p:cNvPr id="22532" name="TextBox 9"/>
          <p:cNvSpPr txBox="1">
            <a:spLocks noChangeArrowheads="1"/>
          </p:cNvSpPr>
          <p:nvPr/>
        </p:nvSpPr>
        <p:spPr bwMode="auto">
          <a:xfrm>
            <a:off x="3535363" y="4900613"/>
            <a:ext cx="2419350" cy="368300"/>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sp>
        <p:nvSpPr>
          <p:cNvPr id="8" name="Rectangle 7"/>
          <p:cNvSpPr>
            <a:spLocks noChangeArrowheads="1"/>
          </p:cNvSpPr>
          <p:nvPr/>
        </p:nvSpPr>
        <p:spPr bwMode="auto">
          <a:xfrm>
            <a:off x="3113088" y="1446213"/>
            <a:ext cx="690562" cy="830262"/>
          </a:xfrm>
          <a:prstGeom prst="rect">
            <a:avLst/>
          </a:prstGeom>
          <a:noFill/>
          <a:ln w="28575">
            <a:noFill/>
            <a:miter lim="800000"/>
            <a:headEnd/>
            <a:tailEnd/>
          </a:ln>
          <a:effectLst/>
        </p:spPr>
        <p:txBody>
          <a:bodyPr anchor="ctr">
            <a:spAutoFit/>
          </a:bodyPr>
          <a:lstStyle/>
          <a:p>
            <a:pPr algn="ctr" eaLnBrk="0" hangingPunct="0">
              <a:defRPr/>
            </a:pPr>
            <a:r>
              <a:rPr lang="en-US" sz="4800" b="1" i="1" dirty="0">
                <a:solidFill>
                  <a:srgbClr val="FFFF00"/>
                </a:solidFill>
                <a:effectLst>
                  <a:outerShdw blurRad="38100" dist="38100" dir="2700000" algn="tl">
                    <a:srgbClr val="000000"/>
                  </a:outerShdw>
                </a:effectLst>
                <a:latin typeface="Arial Rounded MT Bold" pitchFamily="34" charset="0"/>
                <a:cs typeface="Arial" pitchFamily="34" charset="0"/>
              </a:rPr>
              <a:t>!</a:t>
            </a:r>
          </a:p>
        </p:txBody>
      </p:sp>
      <p:sp>
        <p:nvSpPr>
          <p:cNvPr id="11" name="Rectangle 10"/>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 useBgFill="1">
        <p:nvSpPr>
          <p:cNvPr id="12" name="Rectangle 11"/>
          <p:cNvSpPr>
            <a:spLocks noChangeArrowheads="1"/>
          </p:cNvSpPr>
          <p:nvPr/>
        </p:nvSpPr>
        <p:spPr bwMode="auto">
          <a:xfrm>
            <a:off x="152400" y="125413"/>
            <a:ext cx="8796338" cy="431800"/>
          </a:xfrm>
          <a:prstGeom prst="rect">
            <a:avLst/>
          </a:prstGeom>
          <a:ln w="28575">
            <a:noFill/>
            <a:miter lim="800000"/>
            <a:headEnd/>
            <a:tailEnd/>
          </a:ln>
          <a:effectLst/>
        </p:spPr>
        <p:txBody>
          <a:bodyPr anchor="ctr">
            <a:spAutoFit/>
          </a:bodyPr>
          <a:lstStyle/>
          <a:p>
            <a:pPr algn="ctr" eaLnBrk="0" hangingPunct="0">
              <a:defRPr/>
            </a:pPr>
            <a:r>
              <a:rPr lang="en-US" sz="2200" b="1" dirty="0">
                <a:solidFill>
                  <a:srgbClr val="FAFD00"/>
                </a:solidFill>
                <a:effectLst>
                  <a:outerShdw blurRad="38100" dist="38100" dir="2700000" algn="tl">
                    <a:srgbClr val="000000"/>
                  </a:outerShdw>
                </a:effectLst>
                <a:latin typeface="Arial" pitchFamily="34" charset="0"/>
                <a:cs typeface="Arial" pitchFamily="34" charset="0"/>
              </a:rPr>
              <a:t>Really Scary News</a:t>
            </a:r>
          </a:p>
        </p:txBody>
      </p:sp>
    </p:spTree>
    <p:extLst>
      <p:ext uri="{BB962C8B-B14F-4D97-AF65-F5344CB8AC3E}">
        <p14:creationId xmlns:p14="http://schemas.microsoft.com/office/powerpoint/2010/main" val="367283368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a:spLocks noChangeArrowheads="1"/>
          </p:cNvSpPr>
          <p:nvPr/>
        </p:nvSpPr>
        <p:spPr bwMode="auto">
          <a:xfrm>
            <a:off x="152400" y="125413"/>
            <a:ext cx="8796338" cy="431800"/>
          </a:xfrm>
          <a:prstGeom prst="rect">
            <a:avLst/>
          </a:prstGeom>
          <a:ln w="28575">
            <a:noFill/>
            <a:miter lim="800000"/>
            <a:headEnd/>
            <a:tailEnd/>
          </a:ln>
          <a:effectLst/>
        </p:spPr>
        <p:txBody>
          <a:bodyPr anchor="ctr">
            <a:spAutoFit/>
          </a:bodyPr>
          <a:lstStyle/>
          <a:p>
            <a:pPr algn="ctr" eaLnBrk="0" hangingPunct="0">
              <a:defRPr/>
            </a:pPr>
            <a:r>
              <a:rPr lang="en-US" sz="2200" b="1" dirty="0">
                <a:solidFill>
                  <a:srgbClr val="FAFD00"/>
                </a:solidFill>
                <a:effectLst>
                  <a:outerShdw blurRad="38100" dist="38100" dir="2700000" algn="tl">
                    <a:srgbClr val="000000"/>
                  </a:outerShdw>
                </a:effectLst>
                <a:latin typeface="Arial" pitchFamily="34" charset="0"/>
                <a:cs typeface="Arial" pitchFamily="34" charset="0"/>
              </a:rPr>
              <a:t>Obesity and Heart Disease in My Future</a:t>
            </a:r>
          </a:p>
        </p:txBody>
      </p:sp>
      <p:sp>
        <p:nvSpPr>
          <p:cNvPr id="6" name="Rectangle 5"/>
          <p:cNvSpPr>
            <a:spLocks noChangeArrowheads="1"/>
          </p:cNvSpPr>
          <p:nvPr/>
        </p:nvSpPr>
        <p:spPr bwMode="auto">
          <a:xfrm>
            <a:off x="4033838" y="64008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graphicFrame>
        <p:nvGraphicFramePr>
          <p:cNvPr id="23556" name="Object 2"/>
          <p:cNvGraphicFramePr>
            <a:graphicFrameLocks noChangeAspect="1"/>
          </p:cNvGraphicFramePr>
          <p:nvPr/>
        </p:nvGraphicFramePr>
        <p:xfrm>
          <a:off x="301625" y="1389063"/>
          <a:ext cx="8528050" cy="5106987"/>
        </p:xfrm>
        <a:graphic>
          <a:graphicData uri="http://schemas.openxmlformats.org/presentationml/2006/ole">
            <mc:AlternateContent xmlns:mc="http://schemas.openxmlformats.org/markup-compatibility/2006">
              <mc:Choice xmlns:v="urn:schemas-microsoft-com:vml" Requires="v">
                <p:oleObj spid="_x0000_s9222" name="SPW 11.0 Graph" r:id="rId4" imgW="11055600" imgH="7431120" progId="SigmaPlotGraphicObject.10">
                  <p:embed/>
                </p:oleObj>
              </mc:Choice>
              <mc:Fallback>
                <p:oleObj name="SPW 11.0 Graph" r:id="rId4" imgW="11055600" imgH="7431120"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331" b="30763"/>
                      <a:stretch>
                        <a:fillRect/>
                      </a:stretch>
                    </p:blipFill>
                    <p:spPr bwMode="auto">
                      <a:xfrm>
                        <a:off x="301625" y="1389063"/>
                        <a:ext cx="852805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23557" name="TextBox 6"/>
          <p:cNvSpPr txBox="1">
            <a:spLocks noChangeArrowheads="1"/>
          </p:cNvSpPr>
          <p:nvPr/>
        </p:nvSpPr>
        <p:spPr bwMode="auto">
          <a:xfrm>
            <a:off x="3841750" y="4756150"/>
            <a:ext cx="2036763"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weight in 1980</a:t>
            </a:r>
          </a:p>
        </p:txBody>
      </p:sp>
      <p:cxnSp>
        <p:nvCxnSpPr>
          <p:cNvPr id="23558" name="Straight Arrow Connector 9"/>
          <p:cNvCxnSpPr>
            <a:cxnSpLocks noChangeShapeType="1"/>
          </p:cNvCxnSpPr>
          <p:nvPr/>
        </p:nvCxnSpPr>
        <p:spPr bwMode="auto">
          <a:xfrm flipV="1">
            <a:off x="3381375" y="893763"/>
            <a:ext cx="3686175" cy="922337"/>
          </a:xfrm>
          <a:prstGeom prst="straightConnector1">
            <a:avLst/>
          </a:prstGeom>
          <a:noFill/>
          <a:ln w="38100" algn="ctr">
            <a:solidFill>
              <a:schemeClr val="tx1"/>
            </a:solidFill>
            <a:round/>
            <a:headEnd/>
            <a:tailEnd type="arrow" w="med" len="med"/>
          </a:ln>
        </p:spPr>
      </p:cxnSp>
      <p:sp>
        <p:nvSpPr>
          <p:cNvPr id="8" name="Rectangle 7"/>
          <p:cNvSpPr>
            <a:spLocks noChangeArrowheads="1"/>
          </p:cNvSpPr>
          <p:nvPr/>
        </p:nvSpPr>
        <p:spPr bwMode="auto">
          <a:xfrm>
            <a:off x="117475" y="893763"/>
            <a:ext cx="1689100" cy="585787"/>
          </a:xfrm>
          <a:prstGeom prst="rect">
            <a:avLst/>
          </a:prstGeom>
          <a:noFill/>
          <a:ln w="28575">
            <a:noFill/>
            <a:miter lim="800000"/>
            <a:headEnd/>
            <a:tailEnd/>
          </a:ln>
          <a:effectLst/>
        </p:spPr>
        <p:txBody>
          <a:bodyPr anchor="ctr">
            <a:spAutoFit/>
          </a:bodyPr>
          <a:lstStyle/>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Body Weight</a:t>
            </a:r>
          </a:p>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(lb)</a:t>
            </a:r>
          </a:p>
        </p:txBody>
      </p:sp>
      <p:sp>
        <p:nvSpPr>
          <p:cNvPr id="9" name="Rectangle 8"/>
          <p:cNvSpPr>
            <a:spLocks noChangeArrowheads="1"/>
          </p:cNvSpPr>
          <p:nvPr/>
        </p:nvSpPr>
        <p:spPr bwMode="auto">
          <a:xfrm>
            <a:off x="2882900" y="893763"/>
            <a:ext cx="690563" cy="831850"/>
          </a:xfrm>
          <a:prstGeom prst="rect">
            <a:avLst/>
          </a:prstGeom>
          <a:noFill/>
          <a:ln w="28575">
            <a:noFill/>
            <a:miter lim="800000"/>
            <a:headEnd/>
            <a:tailEnd/>
          </a:ln>
          <a:effectLst/>
        </p:spPr>
        <p:txBody>
          <a:bodyPr anchor="ctr">
            <a:spAutoFit/>
          </a:bodyPr>
          <a:lstStyle/>
          <a:p>
            <a:pPr algn="ctr" eaLnBrk="0" hangingPunct="0">
              <a:defRPr/>
            </a:pPr>
            <a:r>
              <a:rPr lang="en-US" sz="4800" b="1" i="1" dirty="0">
                <a:solidFill>
                  <a:srgbClr val="FFFF00"/>
                </a:solidFill>
                <a:effectLst>
                  <a:outerShdw blurRad="38100" dist="38100" dir="2700000" algn="tl">
                    <a:srgbClr val="000000"/>
                  </a:outerShdw>
                </a:effectLst>
                <a:latin typeface="Arial Rounded MT Bold" pitchFamily="34" charset="0"/>
                <a:cs typeface="Arial" pitchFamily="34" charset="0"/>
              </a:rPr>
              <a:t>!</a:t>
            </a:r>
          </a:p>
        </p:txBody>
      </p:sp>
    </p:spTree>
    <p:extLst>
      <p:ext uri="{BB962C8B-B14F-4D97-AF65-F5344CB8AC3E}">
        <p14:creationId xmlns:p14="http://schemas.microsoft.com/office/powerpoint/2010/main" val="97141993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_ZiPiXEv_Q_g/TNaiv5wDz_I/AAAAAAAADMc/KR80P6ZUCNU/s1600/Lipitor_No_Exercise_Ad.jpg"/>
          <p:cNvPicPr>
            <a:picLocks noChangeAspect="1" noChangeArrowheads="1"/>
          </p:cNvPicPr>
          <p:nvPr/>
        </p:nvPicPr>
        <p:blipFill>
          <a:blip r:embed="rId3">
            <a:extLst>
              <a:ext uri="{28A0092B-C50C-407E-A947-70E740481C1C}">
                <a14:useLocalDpi xmlns:a14="http://schemas.microsoft.com/office/drawing/2010/main" val="0"/>
              </a:ext>
            </a:extLst>
          </a:blip>
          <a:srcRect t="272" b="59325"/>
          <a:stretch>
            <a:fillRect/>
          </a:stretch>
        </p:blipFill>
        <p:spPr bwMode="auto">
          <a:xfrm>
            <a:off x="693738" y="317500"/>
            <a:ext cx="7718425" cy="4427538"/>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2" descr="http://3.bp.blogspot.com/_ZiPiXEv_Q_g/TNaiv5wDz_I/AAAAAAAADMc/KR80P6ZUCNU/s1600/Lipitor_No_Exercise_Ad.jpg"/>
          <p:cNvPicPr>
            <a:picLocks noChangeAspect="1" noChangeArrowheads="1"/>
          </p:cNvPicPr>
          <p:nvPr/>
        </p:nvPicPr>
        <p:blipFill>
          <a:blip r:embed="rId3">
            <a:extLst>
              <a:ext uri="{28A0092B-C50C-407E-A947-70E740481C1C}">
                <a14:useLocalDpi xmlns:a14="http://schemas.microsoft.com/office/drawing/2010/main" val="0"/>
              </a:ext>
            </a:extLst>
          </a:blip>
          <a:srcRect l="45589" t="85825" r="-232" b="1242"/>
          <a:stretch>
            <a:fillRect/>
          </a:stretch>
        </p:blipFill>
        <p:spPr bwMode="auto">
          <a:xfrm>
            <a:off x="2152650" y="5008563"/>
            <a:ext cx="4899025" cy="1646237"/>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5378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7059946" cy="523220"/>
          </a:xfrm>
          <a:prstGeom prst="rect">
            <a:avLst/>
          </a:prstGeom>
          <a:noFill/>
        </p:spPr>
        <p:txBody>
          <a:bodyPr wrap="none" rtlCol="0">
            <a:spAutoFit/>
          </a:bodyPr>
          <a:lstStyle/>
          <a:p>
            <a:r>
              <a:rPr lang="en-US" sz="2800" b="1" dirty="0" smtClean="0">
                <a:solidFill>
                  <a:srgbClr val="FFFF00"/>
                </a:solidFill>
              </a:rPr>
              <a:t>Myths and Mischief in Medical Research</a:t>
            </a:r>
            <a:endParaRPr lang="en-US" sz="2800" b="1" dirty="0">
              <a:solidFill>
                <a:srgbClr val="FFFF00"/>
              </a:solidFill>
            </a:endParaRPr>
          </a:p>
        </p:txBody>
      </p:sp>
      <p:sp>
        <p:nvSpPr>
          <p:cNvPr id="4" name="TextBox 3"/>
          <p:cNvSpPr txBox="1"/>
          <p:nvPr/>
        </p:nvSpPr>
        <p:spPr>
          <a:xfrm>
            <a:off x="1600200" y="914400"/>
            <a:ext cx="5702395" cy="1692771"/>
          </a:xfrm>
          <a:prstGeom prst="rect">
            <a:avLst/>
          </a:prstGeom>
          <a:noFill/>
        </p:spPr>
        <p:txBody>
          <a:bodyPr wrap="none" rtlCol="0">
            <a:spAutoFit/>
          </a:bodyPr>
          <a:lstStyle/>
          <a:p>
            <a:pPr algn="ctr"/>
            <a:r>
              <a:rPr lang="en-US" sz="2400" b="1" dirty="0" smtClean="0">
                <a:solidFill>
                  <a:schemeClr val="bg1"/>
                </a:solidFill>
              </a:rPr>
              <a:t>Goals: </a:t>
            </a:r>
          </a:p>
          <a:p>
            <a:r>
              <a:rPr lang="en-US" sz="2000" b="1" dirty="0" smtClean="0">
                <a:solidFill>
                  <a:schemeClr val="bg1"/>
                </a:solidFill>
              </a:rPr>
              <a:t>1 - Think like a scientist</a:t>
            </a:r>
          </a:p>
          <a:p>
            <a:r>
              <a:rPr lang="en-US" sz="2000" b="1" dirty="0">
                <a:solidFill>
                  <a:schemeClr val="bg1"/>
                </a:solidFill>
              </a:rPr>
              <a:t>	</a:t>
            </a:r>
            <a:r>
              <a:rPr lang="en-US" sz="2000" b="1" dirty="0" smtClean="0">
                <a:solidFill>
                  <a:schemeClr val="bg1"/>
                </a:solidFill>
              </a:rPr>
              <a:t>Evaluate rigorously</a:t>
            </a:r>
          </a:p>
          <a:p>
            <a:r>
              <a:rPr lang="en-US" sz="2000" b="1" dirty="0">
                <a:solidFill>
                  <a:schemeClr val="bg1"/>
                </a:solidFill>
              </a:rPr>
              <a:t>	</a:t>
            </a:r>
            <a:r>
              <a:rPr lang="en-US" sz="2000" b="1" dirty="0" smtClean="0">
                <a:solidFill>
                  <a:schemeClr val="bg1"/>
                </a:solidFill>
              </a:rPr>
              <a:t>Terminology: Natural/Organic/Healthy</a:t>
            </a:r>
          </a:p>
          <a:p>
            <a:r>
              <a:rPr lang="en-US" sz="2000" b="1" dirty="0">
                <a:solidFill>
                  <a:schemeClr val="bg1"/>
                </a:solidFill>
              </a:rPr>
              <a:t>	</a:t>
            </a:r>
            <a:r>
              <a:rPr lang="en-US" sz="2000" b="1" dirty="0" smtClean="0">
                <a:solidFill>
                  <a:schemeClr val="bg1"/>
                </a:solidFill>
              </a:rPr>
              <a:t>	e.g., natural sugar</a:t>
            </a:r>
            <a:endParaRPr lang="en-US" sz="2000" b="1" dirty="0">
              <a:solidFill>
                <a:schemeClr val="bg1"/>
              </a:solidFill>
            </a:endParaRPr>
          </a:p>
        </p:txBody>
      </p:sp>
      <p:sp>
        <p:nvSpPr>
          <p:cNvPr id="5" name="TextBox 4"/>
          <p:cNvSpPr txBox="1"/>
          <p:nvPr/>
        </p:nvSpPr>
        <p:spPr>
          <a:xfrm>
            <a:off x="1600200" y="2743200"/>
            <a:ext cx="7323030" cy="707886"/>
          </a:xfrm>
          <a:prstGeom prst="rect">
            <a:avLst/>
          </a:prstGeom>
          <a:noFill/>
        </p:spPr>
        <p:txBody>
          <a:bodyPr wrap="none" rtlCol="0">
            <a:spAutoFit/>
          </a:bodyPr>
          <a:lstStyle/>
          <a:p>
            <a:r>
              <a:rPr lang="en-US" sz="2000" b="1" dirty="0" smtClean="0">
                <a:solidFill>
                  <a:schemeClr val="bg1"/>
                </a:solidFill>
              </a:rPr>
              <a:t>2 – M.D. vs Ph.D. vs no </a:t>
            </a:r>
            <a:r>
              <a:rPr lang="en-US" sz="2000" b="1" dirty="0" err="1" smtClean="0">
                <a:solidFill>
                  <a:schemeClr val="bg1"/>
                </a:solidFill>
              </a:rPr>
              <a:t>Sci</a:t>
            </a:r>
            <a:r>
              <a:rPr lang="en-US" sz="2000" b="1" dirty="0" err="1">
                <a:solidFill>
                  <a:schemeClr val="bg1"/>
                </a:solidFill>
              </a:rPr>
              <a:t>.</a:t>
            </a:r>
            <a:r>
              <a:rPr lang="en-US" sz="2000" b="1" dirty="0" err="1" smtClean="0">
                <a:solidFill>
                  <a:schemeClr val="bg1"/>
                </a:solidFill>
              </a:rPr>
              <a:t>D</a:t>
            </a:r>
            <a:r>
              <a:rPr lang="en-US" sz="2000" b="1" dirty="0" smtClean="0">
                <a:solidFill>
                  <a:schemeClr val="bg1"/>
                </a:solidFill>
              </a:rPr>
              <a:t>.</a:t>
            </a:r>
          </a:p>
          <a:p>
            <a:r>
              <a:rPr lang="en-US" sz="2000" b="1" dirty="0">
                <a:solidFill>
                  <a:schemeClr val="bg1"/>
                </a:solidFill>
              </a:rPr>
              <a:t>	</a:t>
            </a:r>
            <a:r>
              <a:rPr lang="en-US" sz="2000" b="1" dirty="0" smtClean="0">
                <a:solidFill>
                  <a:schemeClr val="bg1"/>
                </a:solidFill>
              </a:rPr>
              <a:t>Education, Personality, Cognitive Skills (Memorize)</a:t>
            </a:r>
            <a:endParaRPr lang="en-US" sz="2000" b="1" dirty="0">
              <a:solidFill>
                <a:schemeClr val="bg1"/>
              </a:solidFill>
            </a:endParaRPr>
          </a:p>
        </p:txBody>
      </p:sp>
    </p:spTree>
    <p:extLst>
      <p:ext uri="{BB962C8B-B14F-4D97-AF65-F5344CB8AC3E}">
        <p14:creationId xmlns:p14="http://schemas.microsoft.com/office/powerpoint/2010/main" val="20819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3"/>
          <p:cNvGraphicFramePr>
            <a:graphicFrameLocks/>
          </p:cNvGraphicFramePr>
          <p:nvPr/>
        </p:nvGraphicFramePr>
        <p:xfrm>
          <a:off x="693738" y="1744663"/>
          <a:ext cx="8080375" cy="4835525"/>
        </p:xfrm>
        <a:graphic>
          <a:graphicData uri="http://schemas.openxmlformats.org/presentationml/2006/ole">
            <mc:AlternateContent xmlns:mc="http://schemas.openxmlformats.org/markup-compatibility/2006">
              <mc:Choice xmlns:v="urn:schemas-microsoft-com:vml" Requires="v">
                <p:oleObj spid="_x0000_s10246" name="SPW 11.0 Graph" r:id="rId4" imgW="11047781" imgH="7428586" progId="SigmaPlotGraphicObject.10">
                  <p:embed/>
                </p:oleObj>
              </mc:Choice>
              <mc:Fallback>
                <p:oleObj name="SPW 11.0 Graph" r:id="rId4" imgW="11047781" imgH="7428586" progId="SigmaPlotGraphicObject.10">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22348" b="30772"/>
                      <a:stretch>
                        <a:fillRect/>
                      </a:stretch>
                    </p:blipFill>
                    <p:spPr bwMode="auto">
                      <a:xfrm>
                        <a:off x="693738" y="1744663"/>
                        <a:ext cx="8080375"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a:spLocks noChangeArrowheads="1"/>
          </p:cNvSpPr>
          <p:nvPr/>
        </p:nvSpPr>
        <p:spPr bwMode="auto">
          <a:xfrm>
            <a:off x="4033838" y="64389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 useBgFill="1">
        <p:nvSpPr>
          <p:cNvPr id="6" name="Rectangle 5"/>
          <p:cNvSpPr>
            <a:spLocks noChangeArrowheads="1"/>
          </p:cNvSpPr>
          <p:nvPr/>
        </p:nvSpPr>
        <p:spPr bwMode="auto">
          <a:xfrm>
            <a:off x="39688" y="68263"/>
            <a:ext cx="9028112" cy="1200150"/>
          </a:xfrm>
          <a:prstGeom prst="rect">
            <a:avLst/>
          </a:prstGeom>
          <a:ln w="28575">
            <a:noFill/>
            <a:miter lim="800000"/>
            <a:headEnd/>
            <a:tailEnd/>
          </a:ln>
          <a:effectLst/>
        </p:spPr>
        <p:txBody>
          <a:bodyPr anchor="ctr">
            <a:spAutoFit/>
          </a:bodyPr>
          <a:lstStyle/>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My Diet (2007 – Present)</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Eggs, Butter, Beef, Chicken (with the skin), Full Fat Cheese, Coconut, </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Dark Chocolate, Nuts and Vegetables (Broccoli)</a:t>
            </a:r>
          </a:p>
          <a:p>
            <a:pPr algn="ctr" eaLnBrk="0" hangingPunct="0">
              <a:defRPr/>
            </a:pPr>
            <a:r>
              <a:rPr lang="en-US" b="1" dirty="0" smtClean="0">
                <a:solidFill>
                  <a:srgbClr val="FFFF00"/>
                </a:solidFill>
                <a:effectLst>
                  <a:outerShdw blurRad="38100" dist="38100" dir="2700000" algn="tl">
                    <a:srgbClr val="000000"/>
                  </a:outerShdw>
                </a:effectLst>
                <a:latin typeface="Arial" pitchFamily="34" charset="0"/>
                <a:cs typeface="Arial" pitchFamily="34" charset="0"/>
              </a:rPr>
              <a:t>Very Little Fruit</a:t>
            </a:r>
            <a:r>
              <a:rPr lang="en-US" b="1" dirty="0">
                <a:solidFill>
                  <a:srgbClr val="FFFF00"/>
                </a:solidFill>
                <a:effectLst>
                  <a:outerShdw blurRad="38100" dist="38100" dir="2700000" algn="tl">
                    <a:srgbClr val="000000"/>
                  </a:outerShdw>
                </a:effectLst>
                <a:latin typeface="Arial" pitchFamily="34" charset="0"/>
                <a:cs typeface="Arial" pitchFamily="34" charset="0"/>
              </a:rPr>
              <a:t>, Bread, Potatoes and Sugar</a:t>
            </a:r>
          </a:p>
        </p:txBody>
      </p:sp>
      <p:sp useBgFill="1">
        <p:nvSpPr>
          <p:cNvPr id="48133" name="TextBox 8"/>
          <p:cNvSpPr txBox="1">
            <a:spLocks noChangeArrowheads="1"/>
          </p:cNvSpPr>
          <p:nvPr/>
        </p:nvSpPr>
        <p:spPr bwMode="auto">
          <a:xfrm>
            <a:off x="3727450" y="5111750"/>
            <a:ext cx="2419350"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sp>
        <p:nvSpPr>
          <p:cNvPr id="10" name="Rectangle 9"/>
          <p:cNvSpPr>
            <a:spLocks noChangeArrowheads="1"/>
          </p:cNvSpPr>
          <p:nvPr/>
        </p:nvSpPr>
        <p:spPr bwMode="auto">
          <a:xfrm>
            <a:off x="309563" y="1277938"/>
            <a:ext cx="1689100" cy="584200"/>
          </a:xfrm>
          <a:prstGeom prst="rect">
            <a:avLst/>
          </a:prstGeom>
          <a:noFill/>
          <a:ln w="28575">
            <a:noFill/>
            <a:miter lim="800000"/>
            <a:headEnd/>
            <a:tailEnd/>
          </a:ln>
          <a:effectLst/>
        </p:spPr>
        <p:txBody>
          <a:bodyPr anchor="ctr">
            <a:spAutoFit/>
          </a:bodyPr>
          <a:lstStyle/>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Triglycerides</a:t>
            </a:r>
          </a:p>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(mg/dl)</a:t>
            </a:r>
          </a:p>
        </p:txBody>
      </p:sp>
      <p:grpSp>
        <p:nvGrpSpPr>
          <p:cNvPr id="48135" name="Group 10"/>
          <p:cNvGrpSpPr>
            <a:grpSpLocks/>
          </p:cNvGrpSpPr>
          <p:nvPr/>
        </p:nvGrpSpPr>
        <p:grpSpPr bwMode="auto">
          <a:xfrm>
            <a:off x="2613025" y="5349875"/>
            <a:ext cx="1766888" cy="788988"/>
            <a:chOff x="2613345" y="5234035"/>
            <a:chExt cx="1766630" cy="904468"/>
          </a:xfrm>
        </p:grpSpPr>
        <p:sp>
          <p:nvSpPr>
            <p:cNvPr id="48136" name="Down Arrow 11"/>
            <p:cNvSpPr>
              <a:spLocks noChangeArrowheads="1"/>
            </p:cNvSpPr>
            <p:nvPr/>
          </p:nvSpPr>
          <p:spPr bwMode="auto">
            <a:xfrm rot="10800000">
              <a:off x="3384984" y="5234035"/>
              <a:ext cx="201013" cy="614480"/>
            </a:xfrm>
            <a:prstGeom prst="downArrow">
              <a:avLst>
                <a:gd name="adj1" fmla="val 50000"/>
                <a:gd name="adj2" fmla="val 50000"/>
              </a:avLst>
            </a:prstGeom>
            <a:solidFill>
              <a:srgbClr val="FF0000"/>
            </a:solidFill>
            <a:ln w="44450" algn="ctr">
              <a:solidFill>
                <a:schemeClr val="tx1"/>
              </a:solidFill>
              <a:round/>
              <a:headEnd/>
              <a:tailEnd type="triangle" w="lg" len="lg"/>
            </a:ln>
          </p:spPr>
          <p:txBody>
            <a:bodyPr lIns="182880" tIns="182880" rIns="182880" bIns="182880"/>
            <a:lstStyle/>
            <a:p>
              <a:pPr algn="ctr" eaLnBrk="0" hangingPunct="0"/>
              <a:endParaRPr lang="en-US" sz="2800" b="1" smtClean="0">
                <a:solidFill>
                  <a:srgbClr val="FFFFFF"/>
                </a:solidFill>
                <a:latin typeface="Arial" pitchFamily="34" charset="0"/>
                <a:cs typeface="Arial" pitchFamily="34" charset="0"/>
              </a:endParaRPr>
            </a:p>
          </p:txBody>
        </p:sp>
        <p:sp useBgFill="1">
          <p:nvSpPr>
            <p:cNvPr id="48137" name="TextBox 12"/>
            <p:cNvSpPr txBox="1">
              <a:spLocks noChangeArrowheads="1"/>
            </p:cNvSpPr>
            <p:nvPr/>
          </p:nvSpPr>
          <p:spPr bwMode="auto">
            <a:xfrm>
              <a:off x="2613345" y="5769171"/>
              <a:ext cx="1766630" cy="369332"/>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Low Carb Diet</a:t>
              </a:r>
            </a:p>
          </p:txBody>
        </p:sp>
      </p:grpSp>
    </p:spTree>
    <p:extLst>
      <p:ext uri="{BB962C8B-B14F-4D97-AF65-F5344CB8AC3E}">
        <p14:creationId xmlns:p14="http://schemas.microsoft.com/office/powerpoint/2010/main" val="151262470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3"/>
          <p:cNvGraphicFramePr>
            <a:graphicFrameLocks/>
          </p:cNvGraphicFramePr>
          <p:nvPr/>
        </p:nvGraphicFramePr>
        <p:xfrm>
          <a:off x="693738" y="1744663"/>
          <a:ext cx="8080375" cy="4835525"/>
        </p:xfrm>
        <a:graphic>
          <a:graphicData uri="http://schemas.openxmlformats.org/presentationml/2006/ole">
            <mc:AlternateContent xmlns:mc="http://schemas.openxmlformats.org/markup-compatibility/2006">
              <mc:Choice xmlns:v="urn:schemas-microsoft-com:vml" Requires="v">
                <p:oleObj spid="_x0000_s11270" name="SPW 11.0 Graph" r:id="rId4" imgW="11047781" imgH="7428586" progId="SigmaPlotGraphicObject.10">
                  <p:embed/>
                </p:oleObj>
              </mc:Choice>
              <mc:Fallback>
                <p:oleObj name="SPW 11.0 Graph" r:id="rId4" imgW="11047781" imgH="7428586" progId="SigmaPlotGraphicObject.10">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22331" b="30763"/>
                      <a:stretch>
                        <a:fillRect/>
                      </a:stretch>
                    </p:blipFill>
                    <p:spPr bwMode="auto">
                      <a:xfrm>
                        <a:off x="693738" y="1744663"/>
                        <a:ext cx="8080375"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a:spLocks noChangeArrowheads="1"/>
          </p:cNvSpPr>
          <p:nvPr/>
        </p:nvSpPr>
        <p:spPr bwMode="auto">
          <a:xfrm>
            <a:off x="309563" y="1277938"/>
            <a:ext cx="1689100" cy="584200"/>
          </a:xfrm>
          <a:prstGeom prst="rect">
            <a:avLst/>
          </a:prstGeom>
          <a:noFill/>
          <a:ln w="28575">
            <a:noFill/>
            <a:miter lim="800000"/>
            <a:headEnd/>
            <a:tailEnd/>
          </a:ln>
          <a:effectLst/>
        </p:spPr>
        <p:txBody>
          <a:bodyPr anchor="ctr">
            <a:spAutoFit/>
          </a:bodyPr>
          <a:lstStyle/>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Triglycerides</a:t>
            </a:r>
          </a:p>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(mg/dl)</a:t>
            </a:r>
          </a:p>
        </p:txBody>
      </p:sp>
      <p:sp>
        <p:nvSpPr>
          <p:cNvPr id="9" name="Rectangle 8"/>
          <p:cNvSpPr>
            <a:spLocks noChangeArrowheads="1"/>
          </p:cNvSpPr>
          <p:nvPr/>
        </p:nvSpPr>
        <p:spPr bwMode="auto">
          <a:xfrm>
            <a:off x="4033838" y="64389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 useBgFill="1">
        <p:nvSpPr>
          <p:cNvPr id="49157" name="TextBox 10"/>
          <p:cNvSpPr txBox="1">
            <a:spLocks noChangeArrowheads="1"/>
          </p:cNvSpPr>
          <p:nvPr/>
        </p:nvSpPr>
        <p:spPr bwMode="auto">
          <a:xfrm>
            <a:off x="3727450" y="5111750"/>
            <a:ext cx="2419350"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grpSp>
        <p:nvGrpSpPr>
          <p:cNvPr id="49158" name="Group 16"/>
          <p:cNvGrpSpPr>
            <a:grpSpLocks/>
          </p:cNvGrpSpPr>
          <p:nvPr/>
        </p:nvGrpSpPr>
        <p:grpSpPr bwMode="auto">
          <a:xfrm>
            <a:off x="6108700" y="1470025"/>
            <a:ext cx="1574800" cy="1544638"/>
            <a:chOff x="6108200" y="1470345"/>
            <a:chExt cx="1574605" cy="1544867"/>
          </a:xfrm>
        </p:grpSpPr>
        <p:sp useBgFill="1">
          <p:nvSpPr>
            <p:cNvPr id="18" name="Rectangle 17"/>
            <p:cNvSpPr>
              <a:spLocks noChangeArrowheads="1"/>
            </p:cNvSpPr>
            <p:nvPr/>
          </p:nvSpPr>
          <p:spPr bwMode="auto">
            <a:xfrm>
              <a:off x="6108200" y="1470345"/>
              <a:ext cx="1574605" cy="924062"/>
            </a:xfrm>
            <a:prstGeom prst="rect">
              <a:avLst/>
            </a:prstGeom>
            <a:ln w="28575">
              <a:solidFill>
                <a:schemeClr val="tx1"/>
              </a:solid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6</a:t>
              </a:r>
              <a:r>
                <a:rPr lang="en-US" b="1" dirty="0" smtClean="0">
                  <a:solidFill>
                    <a:srgbClr val="FFFFFF"/>
                  </a:solidFill>
                  <a:effectLst>
                    <a:outerShdw blurRad="38100" dist="38100" dir="2700000" algn="tl">
                      <a:srgbClr val="000000"/>
                    </a:outerShdw>
                  </a:effectLst>
                  <a:latin typeface="Arial" pitchFamily="34" charset="0"/>
                  <a:cs typeface="Arial" pitchFamily="34" charset="0"/>
                </a:rPr>
                <a:t>0</a:t>
              </a:r>
              <a:r>
                <a:rPr lang="en-US" b="1" dirty="0">
                  <a:solidFill>
                    <a:srgbClr val="FFFFFF"/>
                  </a:solidFill>
                  <a:effectLst>
                    <a:outerShdw blurRad="38100" dist="38100" dir="2700000" algn="tl">
                      <a:srgbClr val="000000"/>
                    </a:outerShdw>
                  </a:effectLst>
                  <a:latin typeface="Arial" pitchFamily="34" charset="0"/>
                  <a:cs typeface="Arial" pitchFamily="34" charset="0"/>
                </a:rPr>
                <a:t>% Fat</a:t>
              </a:r>
            </a:p>
            <a:p>
              <a:pPr algn="ctr" eaLnBrk="0" hangingPunct="0">
                <a:defRPr/>
              </a:pPr>
              <a:r>
                <a:rPr lang="en-US" b="1" dirty="0" smtClean="0">
                  <a:solidFill>
                    <a:srgbClr val="FFFFFF"/>
                  </a:solidFill>
                  <a:effectLst>
                    <a:outerShdw blurRad="38100" dist="38100" dir="2700000" algn="tl">
                      <a:srgbClr val="000000"/>
                    </a:outerShdw>
                  </a:effectLst>
                  <a:latin typeface="Arial" pitchFamily="34" charset="0"/>
                  <a:cs typeface="Arial" pitchFamily="34" charset="0"/>
                </a:rPr>
                <a:t>30</a:t>
              </a:r>
              <a:r>
                <a:rPr lang="en-US" b="1" dirty="0">
                  <a:solidFill>
                    <a:srgbClr val="FFFFFF"/>
                  </a:solidFill>
                  <a:effectLst>
                    <a:outerShdw blurRad="38100" dist="38100" dir="2700000" algn="tl">
                      <a:srgbClr val="000000"/>
                    </a:outerShdw>
                  </a:effectLst>
                  <a:latin typeface="Arial" pitchFamily="34" charset="0"/>
                  <a:cs typeface="Arial" pitchFamily="34" charset="0"/>
                </a:rPr>
                <a:t>% Protein</a:t>
              </a:r>
            </a:p>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10% Carbs</a:t>
              </a:r>
            </a:p>
          </p:txBody>
        </p:sp>
        <p:sp>
          <p:nvSpPr>
            <p:cNvPr id="49164" name="Down Arrow 18"/>
            <p:cNvSpPr>
              <a:spLocks noChangeArrowheads="1"/>
            </p:cNvSpPr>
            <p:nvPr/>
          </p:nvSpPr>
          <p:spPr bwMode="auto">
            <a:xfrm>
              <a:off x="6789172" y="2400732"/>
              <a:ext cx="201013" cy="614480"/>
            </a:xfrm>
            <a:prstGeom prst="downArrow">
              <a:avLst>
                <a:gd name="adj1" fmla="val 50000"/>
                <a:gd name="adj2" fmla="val 50000"/>
              </a:avLst>
            </a:prstGeom>
            <a:solidFill>
              <a:srgbClr val="FF0000"/>
            </a:solidFill>
            <a:ln w="44450" algn="ctr">
              <a:solidFill>
                <a:schemeClr val="tx1"/>
              </a:solidFill>
              <a:round/>
              <a:headEnd/>
              <a:tailEnd type="triangle" w="lg" len="lg"/>
            </a:ln>
          </p:spPr>
          <p:txBody>
            <a:bodyPr lIns="182880" tIns="182880" rIns="182880" bIns="182880"/>
            <a:lstStyle/>
            <a:p>
              <a:pPr algn="ctr" eaLnBrk="0" hangingPunct="0"/>
              <a:endParaRPr lang="en-US" sz="2800" b="1" smtClean="0">
                <a:solidFill>
                  <a:srgbClr val="FFFFFF"/>
                </a:solidFill>
                <a:latin typeface="Arial" pitchFamily="34" charset="0"/>
                <a:cs typeface="Arial" pitchFamily="34" charset="0"/>
              </a:endParaRPr>
            </a:p>
          </p:txBody>
        </p:sp>
      </p:grpSp>
      <p:grpSp>
        <p:nvGrpSpPr>
          <p:cNvPr id="49159" name="Group 26"/>
          <p:cNvGrpSpPr>
            <a:grpSpLocks/>
          </p:cNvGrpSpPr>
          <p:nvPr/>
        </p:nvGrpSpPr>
        <p:grpSpPr bwMode="auto">
          <a:xfrm>
            <a:off x="2613025" y="5349875"/>
            <a:ext cx="1766888" cy="788988"/>
            <a:chOff x="2613345" y="5234035"/>
            <a:chExt cx="1766630" cy="904468"/>
          </a:xfrm>
        </p:grpSpPr>
        <p:sp>
          <p:nvSpPr>
            <p:cNvPr id="49161" name="Down Arrow 27"/>
            <p:cNvSpPr>
              <a:spLocks noChangeArrowheads="1"/>
            </p:cNvSpPr>
            <p:nvPr/>
          </p:nvSpPr>
          <p:spPr bwMode="auto">
            <a:xfrm rot="10800000">
              <a:off x="3384984" y="5234035"/>
              <a:ext cx="201013" cy="614480"/>
            </a:xfrm>
            <a:prstGeom prst="downArrow">
              <a:avLst>
                <a:gd name="adj1" fmla="val 50000"/>
                <a:gd name="adj2" fmla="val 50000"/>
              </a:avLst>
            </a:prstGeom>
            <a:solidFill>
              <a:srgbClr val="FF0000"/>
            </a:solidFill>
            <a:ln w="44450" algn="ctr">
              <a:solidFill>
                <a:schemeClr val="tx1"/>
              </a:solidFill>
              <a:round/>
              <a:headEnd/>
              <a:tailEnd type="triangle" w="lg" len="lg"/>
            </a:ln>
          </p:spPr>
          <p:txBody>
            <a:bodyPr lIns="182880" tIns="182880" rIns="182880" bIns="182880"/>
            <a:lstStyle/>
            <a:p>
              <a:pPr algn="ctr" eaLnBrk="0" hangingPunct="0"/>
              <a:endParaRPr lang="en-US" sz="2800" b="1" smtClean="0">
                <a:solidFill>
                  <a:srgbClr val="FFFFFF"/>
                </a:solidFill>
                <a:latin typeface="Arial" pitchFamily="34" charset="0"/>
                <a:cs typeface="Arial" pitchFamily="34" charset="0"/>
              </a:endParaRPr>
            </a:p>
          </p:txBody>
        </p:sp>
        <p:sp useBgFill="1">
          <p:nvSpPr>
            <p:cNvPr id="49162" name="TextBox 28"/>
            <p:cNvSpPr txBox="1">
              <a:spLocks noChangeArrowheads="1"/>
            </p:cNvSpPr>
            <p:nvPr/>
          </p:nvSpPr>
          <p:spPr bwMode="auto">
            <a:xfrm>
              <a:off x="2613345" y="5769171"/>
              <a:ext cx="1766630" cy="369332"/>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Low Carb Diet</a:t>
              </a:r>
            </a:p>
          </p:txBody>
        </p:sp>
      </p:grpSp>
      <p:sp useBgFill="1">
        <p:nvSpPr>
          <p:cNvPr id="14" name="Rectangle 13"/>
          <p:cNvSpPr>
            <a:spLocks noChangeArrowheads="1"/>
          </p:cNvSpPr>
          <p:nvPr/>
        </p:nvSpPr>
        <p:spPr bwMode="auto">
          <a:xfrm>
            <a:off x="39688" y="68263"/>
            <a:ext cx="9028112" cy="1200150"/>
          </a:xfrm>
          <a:prstGeom prst="rect">
            <a:avLst/>
          </a:prstGeom>
          <a:ln w="28575">
            <a:noFill/>
            <a:miter lim="800000"/>
            <a:headEnd/>
            <a:tailEnd/>
          </a:ln>
          <a:effectLst/>
        </p:spPr>
        <p:txBody>
          <a:bodyPr anchor="ctr">
            <a:spAutoFit/>
          </a:bodyPr>
          <a:lstStyle/>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My Diet (2007 – Present)</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Eggs, Butter, Beef, Chicken (with the skin), Full Fat Cheese, Coconut, </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Dark Chocolate, Nuts and Vegetables (Broccoli)</a:t>
            </a:r>
          </a:p>
          <a:p>
            <a:pPr algn="ctr" eaLnBrk="0" hangingPunct="0">
              <a:defRPr/>
            </a:pPr>
            <a:r>
              <a:rPr lang="en-US" b="1" dirty="0" smtClean="0">
                <a:solidFill>
                  <a:srgbClr val="FFFF00"/>
                </a:solidFill>
                <a:effectLst>
                  <a:outerShdw blurRad="38100" dist="38100" dir="2700000" algn="tl">
                    <a:srgbClr val="000000"/>
                  </a:outerShdw>
                </a:effectLst>
                <a:latin typeface="Arial" pitchFamily="34" charset="0"/>
                <a:cs typeface="Arial" pitchFamily="34" charset="0"/>
              </a:rPr>
              <a:t>Very Little Fruit</a:t>
            </a:r>
            <a:r>
              <a:rPr lang="en-US" b="1" dirty="0">
                <a:solidFill>
                  <a:srgbClr val="FFFF00"/>
                </a:solidFill>
                <a:effectLst>
                  <a:outerShdw blurRad="38100" dist="38100" dir="2700000" algn="tl">
                    <a:srgbClr val="000000"/>
                  </a:outerShdw>
                </a:effectLst>
                <a:latin typeface="Arial" pitchFamily="34" charset="0"/>
                <a:cs typeface="Arial" pitchFamily="34" charset="0"/>
              </a:rPr>
              <a:t>, Bread, Potatoes and Sugar</a:t>
            </a:r>
          </a:p>
        </p:txBody>
      </p:sp>
    </p:spTree>
    <p:extLst>
      <p:ext uri="{BB962C8B-B14F-4D97-AF65-F5344CB8AC3E}">
        <p14:creationId xmlns:p14="http://schemas.microsoft.com/office/powerpoint/2010/main" val="291630376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033838" y="64389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graphicFrame>
        <p:nvGraphicFramePr>
          <p:cNvPr id="50179" name="Object 7"/>
          <p:cNvGraphicFramePr>
            <a:graphicFrameLocks/>
          </p:cNvGraphicFramePr>
          <p:nvPr/>
        </p:nvGraphicFramePr>
        <p:xfrm>
          <a:off x="693738" y="1744663"/>
          <a:ext cx="8080375" cy="4835525"/>
        </p:xfrm>
        <a:graphic>
          <a:graphicData uri="http://schemas.openxmlformats.org/presentationml/2006/ole">
            <mc:AlternateContent xmlns:mc="http://schemas.openxmlformats.org/markup-compatibility/2006">
              <mc:Choice xmlns:v="urn:schemas-microsoft-com:vml" Requires="v">
                <p:oleObj spid="_x0000_s12294" name="SPW 11.0 Graph" r:id="rId4" imgW="11104474" imgH="7428586" progId="SigmaPlotGraphicObject.10">
                  <p:embed/>
                </p:oleObj>
              </mc:Choice>
              <mc:Fallback>
                <p:oleObj name="SPW 11.0 Graph" r:id="rId4" imgW="11104474" imgH="7428586" progId="SigmaPlotGraphicObject.10">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22218" b="30763"/>
                      <a:stretch>
                        <a:fillRect/>
                      </a:stretch>
                    </p:blipFill>
                    <p:spPr bwMode="auto">
                      <a:xfrm>
                        <a:off x="693738" y="1744663"/>
                        <a:ext cx="8080375"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50181" name="TextBox 16"/>
          <p:cNvSpPr txBox="1">
            <a:spLocks noChangeArrowheads="1"/>
          </p:cNvSpPr>
          <p:nvPr/>
        </p:nvSpPr>
        <p:spPr bwMode="auto">
          <a:xfrm>
            <a:off x="3727450" y="5051425"/>
            <a:ext cx="2419350" cy="368300"/>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Heart Disease Risk</a:t>
            </a:r>
          </a:p>
        </p:txBody>
      </p:sp>
      <p:sp>
        <p:nvSpPr>
          <p:cNvPr id="19" name="Rectangle 18"/>
          <p:cNvSpPr>
            <a:spLocks noChangeArrowheads="1"/>
          </p:cNvSpPr>
          <p:nvPr/>
        </p:nvSpPr>
        <p:spPr bwMode="auto">
          <a:xfrm>
            <a:off x="347663" y="1477963"/>
            <a:ext cx="1689100" cy="338137"/>
          </a:xfrm>
          <a:prstGeom prst="rect">
            <a:avLst/>
          </a:prstGeom>
          <a:noFill/>
          <a:ln w="28575">
            <a:noFill/>
            <a:miter lim="800000"/>
            <a:headEnd/>
            <a:tailEnd/>
          </a:ln>
          <a:effectLst/>
        </p:spPr>
        <p:txBody>
          <a:bodyPr anchor="ctr">
            <a:spAutoFit/>
          </a:bodyPr>
          <a:lstStyle/>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Total/HDL</a:t>
            </a:r>
          </a:p>
        </p:txBody>
      </p:sp>
      <p:grpSp>
        <p:nvGrpSpPr>
          <p:cNvPr id="50183" name="Group 30"/>
          <p:cNvGrpSpPr>
            <a:grpSpLocks/>
          </p:cNvGrpSpPr>
          <p:nvPr/>
        </p:nvGrpSpPr>
        <p:grpSpPr bwMode="auto">
          <a:xfrm>
            <a:off x="2613025" y="5349875"/>
            <a:ext cx="1766888" cy="788988"/>
            <a:chOff x="2613345" y="5234035"/>
            <a:chExt cx="1766630" cy="904468"/>
          </a:xfrm>
        </p:grpSpPr>
        <p:sp>
          <p:nvSpPr>
            <p:cNvPr id="50185" name="Down Arrow 31"/>
            <p:cNvSpPr>
              <a:spLocks noChangeArrowheads="1"/>
            </p:cNvSpPr>
            <p:nvPr/>
          </p:nvSpPr>
          <p:spPr bwMode="auto">
            <a:xfrm rot="10800000">
              <a:off x="3384984" y="5234035"/>
              <a:ext cx="201013" cy="614480"/>
            </a:xfrm>
            <a:prstGeom prst="downArrow">
              <a:avLst>
                <a:gd name="adj1" fmla="val 50000"/>
                <a:gd name="adj2" fmla="val 50000"/>
              </a:avLst>
            </a:prstGeom>
            <a:solidFill>
              <a:srgbClr val="FF0000"/>
            </a:solidFill>
            <a:ln w="44450" algn="ctr">
              <a:solidFill>
                <a:schemeClr val="tx1"/>
              </a:solidFill>
              <a:round/>
              <a:headEnd/>
              <a:tailEnd type="triangle" w="lg" len="lg"/>
            </a:ln>
          </p:spPr>
          <p:txBody>
            <a:bodyPr lIns="182880" tIns="182880" rIns="182880" bIns="182880"/>
            <a:lstStyle/>
            <a:p>
              <a:pPr algn="ctr" eaLnBrk="0" hangingPunct="0"/>
              <a:endParaRPr lang="en-US" sz="2800" b="1" smtClean="0">
                <a:solidFill>
                  <a:srgbClr val="FFFFFF"/>
                </a:solidFill>
                <a:latin typeface="Arial" pitchFamily="34" charset="0"/>
                <a:cs typeface="Arial" pitchFamily="34" charset="0"/>
              </a:endParaRPr>
            </a:p>
          </p:txBody>
        </p:sp>
        <p:sp useBgFill="1">
          <p:nvSpPr>
            <p:cNvPr id="50186" name="TextBox 32"/>
            <p:cNvSpPr txBox="1">
              <a:spLocks noChangeArrowheads="1"/>
            </p:cNvSpPr>
            <p:nvPr/>
          </p:nvSpPr>
          <p:spPr bwMode="auto">
            <a:xfrm>
              <a:off x="2613345" y="5769171"/>
              <a:ext cx="1766630" cy="369332"/>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Low Carb Diet</a:t>
              </a:r>
            </a:p>
          </p:txBody>
        </p:sp>
      </p:grpSp>
      <p:sp useBgFill="1">
        <p:nvSpPr>
          <p:cNvPr id="14" name="Rectangle 13"/>
          <p:cNvSpPr>
            <a:spLocks noChangeArrowheads="1"/>
          </p:cNvSpPr>
          <p:nvPr/>
        </p:nvSpPr>
        <p:spPr bwMode="auto">
          <a:xfrm>
            <a:off x="39688" y="68263"/>
            <a:ext cx="9028112" cy="1200150"/>
          </a:xfrm>
          <a:prstGeom prst="rect">
            <a:avLst/>
          </a:prstGeom>
          <a:ln w="28575">
            <a:noFill/>
            <a:miter lim="800000"/>
            <a:headEnd/>
            <a:tailEnd/>
          </a:ln>
          <a:effectLst/>
        </p:spPr>
        <p:txBody>
          <a:bodyPr anchor="ctr">
            <a:spAutoFit/>
          </a:bodyPr>
          <a:lstStyle/>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My Diet (2007 – Present)</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Eggs, Butter, Beef, Chicken (with the skin), Full Fat Cheese, Coconut, </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Dark Chocolate, Nuts and Vegetables (Broccoli)</a:t>
            </a:r>
          </a:p>
          <a:p>
            <a:pPr algn="ctr" eaLnBrk="0" hangingPunct="0">
              <a:defRPr/>
            </a:pPr>
            <a:r>
              <a:rPr lang="en-US" b="1" dirty="0" smtClean="0">
                <a:solidFill>
                  <a:srgbClr val="FFFF00"/>
                </a:solidFill>
                <a:effectLst>
                  <a:outerShdw blurRad="38100" dist="38100" dir="2700000" algn="tl">
                    <a:srgbClr val="000000"/>
                  </a:outerShdw>
                </a:effectLst>
                <a:latin typeface="Arial" pitchFamily="34" charset="0"/>
                <a:cs typeface="Arial" pitchFamily="34" charset="0"/>
              </a:rPr>
              <a:t>Very Little Fruit</a:t>
            </a:r>
            <a:r>
              <a:rPr lang="en-US" b="1" dirty="0">
                <a:solidFill>
                  <a:srgbClr val="FFFF00"/>
                </a:solidFill>
                <a:effectLst>
                  <a:outerShdw blurRad="38100" dist="38100" dir="2700000" algn="tl">
                    <a:srgbClr val="000000"/>
                  </a:outerShdw>
                </a:effectLst>
                <a:latin typeface="Arial" pitchFamily="34" charset="0"/>
                <a:cs typeface="Arial" pitchFamily="34" charset="0"/>
              </a:rPr>
              <a:t>, Bread, Potatoes and Sugar</a:t>
            </a:r>
          </a:p>
        </p:txBody>
      </p:sp>
      <p:grpSp>
        <p:nvGrpSpPr>
          <p:cNvPr id="15" name="Group 16"/>
          <p:cNvGrpSpPr>
            <a:grpSpLocks/>
          </p:cNvGrpSpPr>
          <p:nvPr/>
        </p:nvGrpSpPr>
        <p:grpSpPr bwMode="auto">
          <a:xfrm>
            <a:off x="6108700" y="1470025"/>
            <a:ext cx="1574800" cy="1544638"/>
            <a:chOff x="6108200" y="1470345"/>
            <a:chExt cx="1574605" cy="1544867"/>
          </a:xfrm>
        </p:grpSpPr>
        <p:sp useBgFill="1">
          <p:nvSpPr>
            <p:cNvPr id="17" name="Rectangle 16"/>
            <p:cNvSpPr>
              <a:spLocks noChangeArrowheads="1"/>
            </p:cNvSpPr>
            <p:nvPr/>
          </p:nvSpPr>
          <p:spPr bwMode="auto">
            <a:xfrm>
              <a:off x="6108200" y="1470345"/>
              <a:ext cx="1574605" cy="924062"/>
            </a:xfrm>
            <a:prstGeom prst="rect">
              <a:avLst/>
            </a:prstGeom>
            <a:ln w="28575">
              <a:solidFill>
                <a:schemeClr val="tx1"/>
              </a:solid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6</a:t>
              </a:r>
              <a:r>
                <a:rPr lang="en-US" b="1" dirty="0" smtClean="0">
                  <a:solidFill>
                    <a:srgbClr val="FFFFFF"/>
                  </a:solidFill>
                  <a:effectLst>
                    <a:outerShdw blurRad="38100" dist="38100" dir="2700000" algn="tl">
                      <a:srgbClr val="000000"/>
                    </a:outerShdw>
                  </a:effectLst>
                  <a:latin typeface="Arial" pitchFamily="34" charset="0"/>
                  <a:cs typeface="Arial" pitchFamily="34" charset="0"/>
                </a:rPr>
                <a:t>0</a:t>
              </a:r>
              <a:r>
                <a:rPr lang="en-US" b="1" dirty="0">
                  <a:solidFill>
                    <a:srgbClr val="FFFFFF"/>
                  </a:solidFill>
                  <a:effectLst>
                    <a:outerShdw blurRad="38100" dist="38100" dir="2700000" algn="tl">
                      <a:srgbClr val="000000"/>
                    </a:outerShdw>
                  </a:effectLst>
                  <a:latin typeface="Arial" pitchFamily="34" charset="0"/>
                  <a:cs typeface="Arial" pitchFamily="34" charset="0"/>
                </a:rPr>
                <a:t>% Fat</a:t>
              </a:r>
            </a:p>
            <a:p>
              <a:pPr algn="ctr" eaLnBrk="0" hangingPunct="0">
                <a:defRPr/>
              </a:pPr>
              <a:r>
                <a:rPr lang="en-US" b="1" dirty="0" smtClean="0">
                  <a:solidFill>
                    <a:srgbClr val="FFFFFF"/>
                  </a:solidFill>
                  <a:effectLst>
                    <a:outerShdw blurRad="38100" dist="38100" dir="2700000" algn="tl">
                      <a:srgbClr val="000000"/>
                    </a:outerShdw>
                  </a:effectLst>
                  <a:latin typeface="Arial" pitchFamily="34" charset="0"/>
                  <a:cs typeface="Arial" pitchFamily="34" charset="0"/>
                </a:rPr>
                <a:t>30</a:t>
              </a:r>
              <a:r>
                <a:rPr lang="en-US" b="1" dirty="0">
                  <a:solidFill>
                    <a:srgbClr val="FFFFFF"/>
                  </a:solidFill>
                  <a:effectLst>
                    <a:outerShdw blurRad="38100" dist="38100" dir="2700000" algn="tl">
                      <a:srgbClr val="000000"/>
                    </a:outerShdw>
                  </a:effectLst>
                  <a:latin typeface="Arial" pitchFamily="34" charset="0"/>
                  <a:cs typeface="Arial" pitchFamily="34" charset="0"/>
                </a:rPr>
                <a:t>% Protein</a:t>
              </a:r>
            </a:p>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10% Carbs</a:t>
              </a:r>
            </a:p>
          </p:txBody>
        </p:sp>
        <p:sp>
          <p:nvSpPr>
            <p:cNvPr id="18" name="Down Arrow 18"/>
            <p:cNvSpPr>
              <a:spLocks noChangeArrowheads="1"/>
            </p:cNvSpPr>
            <p:nvPr/>
          </p:nvSpPr>
          <p:spPr bwMode="auto">
            <a:xfrm>
              <a:off x="6789172" y="2400732"/>
              <a:ext cx="201013" cy="614480"/>
            </a:xfrm>
            <a:prstGeom prst="downArrow">
              <a:avLst>
                <a:gd name="adj1" fmla="val 50000"/>
                <a:gd name="adj2" fmla="val 50000"/>
              </a:avLst>
            </a:prstGeom>
            <a:solidFill>
              <a:srgbClr val="FF0000"/>
            </a:solidFill>
            <a:ln w="44450" algn="ctr">
              <a:solidFill>
                <a:schemeClr val="tx1"/>
              </a:solidFill>
              <a:round/>
              <a:headEnd/>
              <a:tailEnd type="triangle" w="lg" len="lg"/>
            </a:ln>
          </p:spPr>
          <p:txBody>
            <a:bodyPr lIns="182880" tIns="182880" rIns="182880" bIns="182880"/>
            <a:lstStyle/>
            <a:p>
              <a:pPr algn="ctr" eaLnBrk="0" hangingPunct="0"/>
              <a:endParaRPr lang="en-US" sz="2800" b="1" smtClean="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308398661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4"/>
          <p:cNvGraphicFramePr>
            <a:graphicFrameLocks noChangeAspect="1"/>
          </p:cNvGraphicFramePr>
          <p:nvPr/>
        </p:nvGraphicFramePr>
        <p:xfrm>
          <a:off x="696913" y="1746250"/>
          <a:ext cx="8070850" cy="4835525"/>
        </p:xfrm>
        <a:graphic>
          <a:graphicData uri="http://schemas.openxmlformats.org/presentationml/2006/ole">
            <mc:AlternateContent xmlns:mc="http://schemas.openxmlformats.org/markup-compatibility/2006">
              <mc:Choice xmlns:v="urn:schemas-microsoft-com:vml" Requires="v">
                <p:oleObj spid="_x0000_s13318" name="SPW 11.0 Graph" r:id="rId4" imgW="11047781" imgH="7428586" progId="SigmaPlotGraphicObject.10">
                  <p:embed/>
                </p:oleObj>
              </mc:Choice>
              <mc:Fallback>
                <p:oleObj name="SPW 11.0 Graph" r:id="rId4" imgW="11047781" imgH="7428586"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331" b="30763"/>
                      <a:stretch>
                        <a:fillRect/>
                      </a:stretch>
                    </p:blipFill>
                    <p:spPr bwMode="auto">
                      <a:xfrm>
                        <a:off x="696913" y="1746250"/>
                        <a:ext cx="807085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a:spLocks noChangeArrowheads="1"/>
          </p:cNvSpPr>
          <p:nvPr/>
        </p:nvSpPr>
        <p:spPr bwMode="auto">
          <a:xfrm>
            <a:off x="309563" y="1277938"/>
            <a:ext cx="1689100" cy="584200"/>
          </a:xfrm>
          <a:prstGeom prst="rect">
            <a:avLst/>
          </a:prstGeom>
          <a:noFill/>
          <a:ln w="28575">
            <a:noFill/>
            <a:miter lim="800000"/>
            <a:headEnd/>
            <a:tailEnd/>
          </a:ln>
          <a:effectLst/>
        </p:spPr>
        <p:txBody>
          <a:bodyPr anchor="ctr">
            <a:spAutoFit/>
          </a:bodyPr>
          <a:lstStyle/>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Body Weight</a:t>
            </a:r>
          </a:p>
          <a:p>
            <a:pPr algn="ctr" eaLnBrk="0" hangingPunct="0">
              <a:defRPr/>
            </a:pPr>
            <a:r>
              <a:rPr lang="en-US" sz="1600" b="1" dirty="0">
                <a:solidFill>
                  <a:srgbClr val="FFFFFF"/>
                </a:solidFill>
                <a:effectLst>
                  <a:outerShdw blurRad="38100" dist="38100" dir="2700000" algn="tl">
                    <a:srgbClr val="000000"/>
                  </a:outerShdw>
                </a:effectLst>
                <a:latin typeface="Arial" pitchFamily="34" charset="0"/>
                <a:cs typeface="Arial" pitchFamily="34" charset="0"/>
              </a:rPr>
              <a:t>(lb)</a:t>
            </a:r>
          </a:p>
        </p:txBody>
      </p:sp>
      <p:sp>
        <p:nvSpPr>
          <p:cNvPr id="8" name="Rectangle 7"/>
          <p:cNvSpPr>
            <a:spLocks noChangeArrowheads="1"/>
          </p:cNvSpPr>
          <p:nvPr/>
        </p:nvSpPr>
        <p:spPr bwMode="auto">
          <a:xfrm>
            <a:off x="4033838" y="6438900"/>
            <a:ext cx="1844675" cy="369888"/>
          </a:xfrm>
          <a:prstGeom prst="rect">
            <a:avLst/>
          </a:prstGeom>
          <a:noFill/>
          <a:ln w="28575">
            <a:no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Years</a:t>
            </a:r>
          </a:p>
        </p:txBody>
      </p:sp>
      <p:sp useBgFill="1">
        <p:nvSpPr>
          <p:cNvPr id="51205" name="TextBox 10"/>
          <p:cNvSpPr txBox="1">
            <a:spLocks noChangeArrowheads="1"/>
          </p:cNvSpPr>
          <p:nvPr/>
        </p:nvSpPr>
        <p:spPr bwMode="auto">
          <a:xfrm>
            <a:off x="3841750" y="4911725"/>
            <a:ext cx="2036763" cy="369888"/>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weight in 1980</a:t>
            </a:r>
          </a:p>
        </p:txBody>
      </p:sp>
      <p:grpSp>
        <p:nvGrpSpPr>
          <p:cNvPr id="51207" name="Group 34"/>
          <p:cNvGrpSpPr>
            <a:grpSpLocks/>
          </p:cNvGrpSpPr>
          <p:nvPr/>
        </p:nvGrpSpPr>
        <p:grpSpPr bwMode="auto">
          <a:xfrm>
            <a:off x="2613025" y="5349875"/>
            <a:ext cx="1766888" cy="788988"/>
            <a:chOff x="2613345" y="5234035"/>
            <a:chExt cx="1766630" cy="904468"/>
          </a:xfrm>
        </p:grpSpPr>
        <p:sp>
          <p:nvSpPr>
            <p:cNvPr id="51209" name="Down Arrow 35"/>
            <p:cNvSpPr>
              <a:spLocks noChangeArrowheads="1"/>
            </p:cNvSpPr>
            <p:nvPr/>
          </p:nvSpPr>
          <p:spPr bwMode="auto">
            <a:xfrm rot="10800000">
              <a:off x="3384984" y="5234035"/>
              <a:ext cx="201013" cy="614480"/>
            </a:xfrm>
            <a:prstGeom prst="downArrow">
              <a:avLst>
                <a:gd name="adj1" fmla="val 50000"/>
                <a:gd name="adj2" fmla="val 50000"/>
              </a:avLst>
            </a:prstGeom>
            <a:solidFill>
              <a:srgbClr val="FF0000"/>
            </a:solidFill>
            <a:ln w="44450" algn="ctr">
              <a:solidFill>
                <a:schemeClr val="tx1"/>
              </a:solidFill>
              <a:round/>
              <a:headEnd/>
              <a:tailEnd type="triangle" w="lg" len="lg"/>
            </a:ln>
          </p:spPr>
          <p:txBody>
            <a:bodyPr lIns="182880" tIns="182880" rIns="182880" bIns="182880"/>
            <a:lstStyle/>
            <a:p>
              <a:pPr algn="ctr" eaLnBrk="0" hangingPunct="0"/>
              <a:endParaRPr lang="en-US" sz="2800" b="1" smtClean="0">
                <a:solidFill>
                  <a:srgbClr val="FFFFFF"/>
                </a:solidFill>
                <a:latin typeface="Arial" pitchFamily="34" charset="0"/>
                <a:cs typeface="Arial" pitchFamily="34" charset="0"/>
              </a:endParaRPr>
            </a:p>
          </p:txBody>
        </p:sp>
        <p:sp useBgFill="1">
          <p:nvSpPr>
            <p:cNvPr id="51210" name="TextBox 36"/>
            <p:cNvSpPr txBox="1">
              <a:spLocks noChangeArrowheads="1"/>
            </p:cNvSpPr>
            <p:nvPr/>
          </p:nvSpPr>
          <p:spPr bwMode="auto">
            <a:xfrm>
              <a:off x="2613345" y="5769171"/>
              <a:ext cx="1766630" cy="369332"/>
            </a:xfrm>
            <a:prstGeom prst="rect">
              <a:avLst/>
            </a:prstGeom>
            <a:ln w="15875">
              <a:solidFill>
                <a:schemeClr val="tx1"/>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hangingPunct="1"/>
              <a:r>
                <a:rPr lang="en-US" sz="1800" smtClean="0">
                  <a:solidFill>
                    <a:srgbClr val="FFFFFF"/>
                  </a:solidFill>
                  <a:cs typeface="Arial" pitchFamily="34" charset="0"/>
                </a:rPr>
                <a:t>Low Carb Diet</a:t>
              </a:r>
            </a:p>
          </p:txBody>
        </p:sp>
      </p:grpSp>
      <p:sp useBgFill="1">
        <p:nvSpPr>
          <p:cNvPr id="13" name="Rectangle 12"/>
          <p:cNvSpPr>
            <a:spLocks noChangeArrowheads="1"/>
          </p:cNvSpPr>
          <p:nvPr/>
        </p:nvSpPr>
        <p:spPr bwMode="auto">
          <a:xfrm>
            <a:off x="39688" y="68263"/>
            <a:ext cx="9028112" cy="1200150"/>
          </a:xfrm>
          <a:prstGeom prst="rect">
            <a:avLst/>
          </a:prstGeom>
          <a:ln w="28575">
            <a:noFill/>
            <a:miter lim="800000"/>
            <a:headEnd/>
            <a:tailEnd/>
          </a:ln>
          <a:effectLst/>
        </p:spPr>
        <p:txBody>
          <a:bodyPr anchor="ctr">
            <a:spAutoFit/>
          </a:bodyPr>
          <a:lstStyle/>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My Diet (2007 – Present)</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Eggs, Butter, Beef, Chicken (with the skin), Full Fat Cheese, Coconut, </a:t>
            </a:r>
          </a:p>
          <a:p>
            <a:pPr algn="ctr" eaLnBrk="0" hangingPunct="0">
              <a:defRPr/>
            </a:pPr>
            <a:r>
              <a:rPr lang="en-US" b="1" dirty="0">
                <a:solidFill>
                  <a:srgbClr val="FFFF00"/>
                </a:solidFill>
                <a:effectLst>
                  <a:outerShdw blurRad="38100" dist="38100" dir="2700000" algn="tl">
                    <a:srgbClr val="000000"/>
                  </a:outerShdw>
                </a:effectLst>
                <a:latin typeface="Arial" pitchFamily="34" charset="0"/>
                <a:cs typeface="Arial" pitchFamily="34" charset="0"/>
              </a:rPr>
              <a:t>Dark Chocolate, Nuts and Vegetables (Broccoli)</a:t>
            </a:r>
          </a:p>
          <a:p>
            <a:pPr algn="ctr" eaLnBrk="0" hangingPunct="0">
              <a:defRPr/>
            </a:pPr>
            <a:r>
              <a:rPr lang="en-US" b="1" dirty="0" smtClean="0">
                <a:solidFill>
                  <a:srgbClr val="FFFF00"/>
                </a:solidFill>
                <a:effectLst>
                  <a:outerShdw blurRad="38100" dist="38100" dir="2700000" algn="tl">
                    <a:srgbClr val="000000"/>
                  </a:outerShdw>
                </a:effectLst>
                <a:latin typeface="Arial" pitchFamily="34" charset="0"/>
                <a:cs typeface="Arial" pitchFamily="34" charset="0"/>
              </a:rPr>
              <a:t>Very Little Fruit</a:t>
            </a:r>
            <a:r>
              <a:rPr lang="en-US" b="1" dirty="0">
                <a:solidFill>
                  <a:srgbClr val="FFFF00"/>
                </a:solidFill>
                <a:effectLst>
                  <a:outerShdw blurRad="38100" dist="38100" dir="2700000" algn="tl">
                    <a:srgbClr val="000000"/>
                  </a:outerShdw>
                </a:effectLst>
                <a:latin typeface="Arial" pitchFamily="34" charset="0"/>
                <a:cs typeface="Arial" pitchFamily="34" charset="0"/>
              </a:rPr>
              <a:t>, Bread, Potatoes and Sugar</a:t>
            </a:r>
          </a:p>
        </p:txBody>
      </p:sp>
      <p:grpSp>
        <p:nvGrpSpPr>
          <p:cNvPr id="15" name="Group 16"/>
          <p:cNvGrpSpPr>
            <a:grpSpLocks/>
          </p:cNvGrpSpPr>
          <p:nvPr/>
        </p:nvGrpSpPr>
        <p:grpSpPr bwMode="auto">
          <a:xfrm>
            <a:off x="6108700" y="1470025"/>
            <a:ext cx="1574800" cy="1544638"/>
            <a:chOff x="6108200" y="1470345"/>
            <a:chExt cx="1574605" cy="1544867"/>
          </a:xfrm>
        </p:grpSpPr>
        <p:sp useBgFill="1">
          <p:nvSpPr>
            <p:cNvPr id="16" name="Rectangle 15"/>
            <p:cNvSpPr>
              <a:spLocks noChangeArrowheads="1"/>
            </p:cNvSpPr>
            <p:nvPr/>
          </p:nvSpPr>
          <p:spPr bwMode="auto">
            <a:xfrm>
              <a:off x="6108200" y="1470345"/>
              <a:ext cx="1574605" cy="924062"/>
            </a:xfrm>
            <a:prstGeom prst="rect">
              <a:avLst/>
            </a:prstGeom>
            <a:ln w="28575">
              <a:solidFill>
                <a:schemeClr val="tx1"/>
              </a:solidFill>
              <a:miter lim="800000"/>
              <a:headEnd/>
              <a:tailEnd/>
            </a:ln>
            <a:effectLst/>
          </p:spPr>
          <p:txBody>
            <a:bodyPr anchor="ctr">
              <a:spAutoFit/>
            </a:bodyPr>
            <a:lstStyle/>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6</a:t>
              </a:r>
              <a:r>
                <a:rPr lang="en-US" b="1" dirty="0" smtClean="0">
                  <a:solidFill>
                    <a:srgbClr val="FFFFFF"/>
                  </a:solidFill>
                  <a:effectLst>
                    <a:outerShdw blurRad="38100" dist="38100" dir="2700000" algn="tl">
                      <a:srgbClr val="000000"/>
                    </a:outerShdw>
                  </a:effectLst>
                  <a:latin typeface="Arial" pitchFamily="34" charset="0"/>
                  <a:cs typeface="Arial" pitchFamily="34" charset="0"/>
                </a:rPr>
                <a:t>0</a:t>
              </a:r>
              <a:r>
                <a:rPr lang="en-US" b="1" dirty="0">
                  <a:solidFill>
                    <a:srgbClr val="FFFFFF"/>
                  </a:solidFill>
                  <a:effectLst>
                    <a:outerShdw blurRad="38100" dist="38100" dir="2700000" algn="tl">
                      <a:srgbClr val="000000"/>
                    </a:outerShdw>
                  </a:effectLst>
                  <a:latin typeface="Arial" pitchFamily="34" charset="0"/>
                  <a:cs typeface="Arial" pitchFamily="34" charset="0"/>
                </a:rPr>
                <a:t>% Fat</a:t>
              </a:r>
            </a:p>
            <a:p>
              <a:pPr algn="ctr" eaLnBrk="0" hangingPunct="0">
                <a:defRPr/>
              </a:pPr>
              <a:r>
                <a:rPr lang="en-US" b="1" dirty="0" smtClean="0">
                  <a:solidFill>
                    <a:srgbClr val="FFFFFF"/>
                  </a:solidFill>
                  <a:effectLst>
                    <a:outerShdw blurRad="38100" dist="38100" dir="2700000" algn="tl">
                      <a:srgbClr val="000000"/>
                    </a:outerShdw>
                  </a:effectLst>
                  <a:latin typeface="Arial" pitchFamily="34" charset="0"/>
                  <a:cs typeface="Arial" pitchFamily="34" charset="0"/>
                </a:rPr>
                <a:t>30</a:t>
              </a:r>
              <a:r>
                <a:rPr lang="en-US" b="1" dirty="0">
                  <a:solidFill>
                    <a:srgbClr val="FFFFFF"/>
                  </a:solidFill>
                  <a:effectLst>
                    <a:outerShdw blurRad="38100" dist="38100" dir="2700000" algn="tl">
                      <a:srgbClr val="000000"/>
                    </a:outerShdw>
                  </a:effectLst>
                  <a:latin typeface="Arial" pitchFamily="34" charset="0"/>
                  <a:cs typeface="Arial" pitchFamily="34" charset="0"/>
                </a:rPr>
                <a:t>% Protein</a:t>
              </a:r>
            </a:p>
            <a:p>
              <a:pPr algn="ctr"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10% Carbs</a:t>
              </a:r>
            </a:p>
          </p:txBody>
        </p:sp>
        <p:sp>
          <p:nvSpPr>
            <p:cNvPr id="17" name="Down Arrow 18"/>
            <p:cNvSpPr>
              <a:spLocks noChangeArrowheads="1"/>
            </p:cNvSpPr>
            <p:nvPr/>
          </p:nvSpPr>
          <p:spPr bwMode="auto">
            <a:xfrm>
              <a:off x="6789172" y="2400732"/>
              <a:ext cx="201013" cy="614480"/>
            </a:xfrm>
            <a:prstGeom prst="downArrow">
              <a:avLst>
                <a:gd name="adj1" fmla="val 50000"/>
                <a:gd name="adj2" fmla="val 50000"/>
              </a:avLst>
            </a:prstGeom>
            <a:solidFill>
              <a:srgbClr val="FF0000"/>
            </a:solidFill>
            <a:ln w="44450" algn="ctr">
              <a:solidFill>
                <a:schemeClr val="tx1"/>
              </a:solidFill>
              <a:round/>
              <a:headEnd/>
              <a:tailEnd type="triangle" w="lg" len="lg"/>
            </a:ln>
          </p:spPr>
          <p:txBody>
            <a:bodyPr lIns="182880" tIns="182880" rIns="182880" bIns="182880"/>
            <a:lstStyle/>
            <a:p>
              <a:pPr algn="ctr" eaLnBrk="0" hangingPunct="0"/>
              <a:endParaRPr lang="en-US" sz="2800" b="1" smtClean="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365756948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gg cartoon.jpg"/>
          <p:cNvPicPr>
            <a:picLocks noChangeAspect="1"/>
          </p:cNvPicPr>
          <p:nvPr/>
        </p:nvPicPr>
        <p:blipFill>
          <a:blip r:embed="rId2">
            <a:lum bright="-40000" contrast="60000"/>
            <a:extLst>
              <a:ext uri="{28A0092B-C50C-407E-A947-70E740481C1C}">
                <a14:useLocalDpi xmlns:a14="http://schemas.microsoft.com/office/drawing/2010/main" val="0"/>
              </a:ext>
            </a:extLst>
          </a:blip>
          <a:srcRect/>
          <a:stretch>
            <a:fillRect/>
          </a:stretch>
        </p:blipFill>
        <p:spPr bwMode="auto">
          <a:xfrm>
            <a:off x="727075" y="706438"/>
            <a:ext cx="7608888" cy="6026150"/>
          </a:xfrm>
          <a:prstGeom prst="rect">
            <a:avLst/>
          </a:prstGeom>
          <a:noFill/>
          <a:ln w="762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79375" y="125413"/>
            <a:ext cx="8950325" cy="463550"/>
          </a:xfrm>
          <a:prstGeom prst="rect">
            <a:avLst/>
          </a:prstGeom>
          <a:noFill/>
          <a:ln w="9525">
            <a:noFill/>
            <a:miter lim="800000"/>
            <a:headEnd/>
            <a:tailEnd/>
          </a:ln>
          <a:effectLst/>
        </p:spPr>
        <p:txBody>
          <a:bodyPr lIns="92075" tIns="46038" rIns="92075" bIns="46038" anchor="ctr">
            <a:spAutoFit/>
          </a:bodyPr>
          <a:lstStyle/>
          <a:p>
            <a:pPr algn="ctr" eaLnBrk="0" hangingPunct="0">
              <a:defRPr/>
            </a:pPr>
            <a:r>
              <a:rPr lang="en-US" sz="2400" b="1" i="1" kern="0" dirty="0">
                <a:solidFill>
                  <a:srgbClr val="FAFD00"/>
                </a:solidFill>
                <a:effectLst>
                  <a:outerShdw blurRad="38100" dist="38100" dir="2700000" algn="tl">
                    <a:srgbClr val="000000"/>
                  </a:outerShdw>
                </a:effectLst>
                <a:latin typeface="Arial"/>
                <a:cs typeface="Arial" pitchFamily="34" charset="0"/>
              </a:rPr>
              <a:t>Our Current State of Confusion</a:t>
            </a:r>
            <a:endParaRPr lang="en-US" sz="2400" b="1" kern="0" dirty="0">
              <a:solidFill>
                <a:srgbClr val="FAFD00"/>
              </a:solidFill>
              <a:effectLst>
                <a:outerShdw blurRad="38100" dist="38100" dir="2700000" algn="tl">
                  <a:srgbClr val="000000"/>
                </a:outerShdw>
              </a:effectLst>
              <a:latin typeface="Arial"/>
              <a:cs typeface="Arial" pitchFamily="34" charset="0"/>
            </a:endParaRPr>
          </a:p>
        </p:txBody>
      </p:sp>
    </p:spTree>
    <p:extLst>
      <p:ext uri="{BB962C8B-B14F-4D97-AF65-F5344CB8AC3E}">
        <p14:creationId xmlns:p14="http://schemas.microsoft.com/office/powerpoint/2010/main" val="380029159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5"/>
          <p:cNvSpPr>
            <a:spLocks noChangeArrowheads="1"/>
          </p:cNvSpPr>
          <p:nvPr/>
        </p:nvSpPr>
        <p:spPr bwMode="auto">
          <a:xfrm>
            <a:off x="914400" y="203200"/>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400" b="1" smtClean="0">
                <a:solidFill>
                  <a:srgbClr val="FFFF00"/>
                </a:solidFill>
                <a:latin typeface="Arial" pitchFamily="34" charset="0"/>
                <a:cs typeface="Arial" pitchFamily="34" charset="0"/>
              </a:rPr>
              <a:t>Steak for Dinner, Angioplasty for Dessert?</a:t>
            </a:r>
          </a:p>
          <a:p>
            <a:pPr algn="ctr"/>
            <a:r>
              <a:rPr lang="en-US" sz="2400" b="1" smtClean="0">
                <a:solidFill>
                  <a:srgbClr val="FFFFFF"/>
                </a:solidFill>
                <a:latin typeface="Arial" pitchFamily="34" charset="0"/>
                <a:cs typeface="Arial" pitchFamily="34" charset="0"/>
              </a:rPr>
              <a:t>The Myth That Cholesterol Clogs Arteries</a:t>
            </a:r>
          </a:p>
        </p:txBody>
      </p:sp>
      <p:pic>
        <p:nvPicPr>
          <p:cNvPr id="9" name="Picture 8" descr="Chol Police Cartoon.jpg"/>
          <p:cNvPicPr>
            <a:picLocks noChangeAspect="1"/>
          </p:cNvPicPr>
          <p:nvPr/>
        </p:nvPicPr>
        <p:blipFill>
          <a:blip r:embed="rId2"/>
          <a:stretch>
            <a:fillRect/>
          </a:stretch>
        </p:blipFill>
        <p:spPr>
          <a:xfrm>
            <a:off x="1219200" y="1181100"/>
            <a:ext cx="7015163" cy="5337175"/>
          </a:xfrm>
          <a:prstGeom prst="rect">
            <a:avLst/>
          </a:prstGeom>
          <a:ln w="57150">
            <a:solidFill>
              <a:schemeClr val="tx1">
                <a:lumMod val="50000"/>
              </a:schemeClr>
            </a:solidFill>
          </a:ln>
        </p:spPr>
      </p:pic>
    </p:spTree>
    <p:extLst>
      <p:ext uri="{BB962C8B-B14F-4D97-AF65-F5344CB8AC3E}">
        <p14:creationId xmlns:p14="http://schemas.microsoft.com/office/powerpoint/2010/main" val="42894687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76225"/>
            <a:ext cx="87630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ctrTitle"/>
          </p:nvPr>
        </p:nvSpPr>
        <p:spPr>
          <a:xfrm>
            <a:off x="676747" y="5257800"/>
            <a:ext cx="7772400" cy="584775"/>
          </a:xfrm>
          <a:solidFill>
            <a:schemeClr val="bg1"/>
          </a:solidFill>
          <a:ln>
            <a:solidFill>
              <a:schemeClr val="tx1"/>
            </a:solidFill>
          </a:ln>
        </p:spPr>
        <p:txBody>
          <a:bodyPr>
            <a:spAutoFit/>
          </a:bodyPr>
          <a:lstStyle/>
          <a:p>
            <a:pPr eaLnBrk="1" hangingPunct="1"/>
            <a:r>
              <a:rPr lang="en-US" sz="1600" b="1" dirty="0" smtClean="0">
                <a:solidFill>
                  <a:schemeClr val="bg1">
                    <a:lumMod val="85000"/>
                  </a:schemeClr>
                </a:solidFill>
                <a:hlinkClick r:id="rId3"/>
              </a:rPr>
              <a:t>http://www.fathead-movie.com/index.php/2011/08/15/a-speech-on-bad-science-and-heart-disease/</a:t>
            </a:r>
            <a:endParaRPr lang="en-US" sz="1600" b="1" dirty="0" smtClean="0">
              <a:solidFill>
                <a:schemeClr val="bg1">
                  <a:lumMod val="85000"/>
                </a:schemeClr>
              </a:solidFill>
            </a:endParaRPr>
          </a:p>
        </p:txBody>
      </p:sp>
    </p:spTree>
    <p:extLst>
      <p:ext uri="{BB962C8B-B14F-4D97-AF65-F5344CB8AC3E}">
        <p14:creationId xmlns:p14="http://schemas.microsoft.com/office/powerpoint/2010/main" val="28606277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81461" y="1447800"/>
            <a:ext cx="7772400" cy="338554"/>
          </a:xfrm>
          <a:prstGeom prst="rect">
            <a:avLst/>
          </a:prstGeom>
          <a:solidFill>
            <a:schemeClr val="bg1"/>
          </a:solidFill>
          <a:ln>
            <a:solidFill>
              <a:schemeClr val="bg1"/>
            </a:solid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chemeClr val="bg1"/>
                </a:solidFill>
                <a:hlinkClick r:id="rId2"/>
              </a:rPr>
              <a:t>DD Comments on Sat Fat</a:t>
            </a:r>
            <a:endParaRPr lang="en-US" sz="1600" b="1" dirty="0" smtClean="0">
              <a:solidFill>
                <a:schemeClr val="bg1"/>
              </a:solidFill>
            </a:endParaRPr>
          </a:p>
        </p:txBody>
      </p:sp>
      <p:sp>
        <p:nvSpPr>
          <p:cNvPr id="16" name="Rectangle 2"/>
          <p:cNvSpPr txBox="1">
            <a:spLocks noChangeArrowheads="1"/>
          </p:cNvSpPr>
          <p:nvPr/>
        </p:nvSpPr>
        <p:spPr bwMode="auto">
          <a:xfrm>
            <a:off x="690514" y="2218008"/>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3"/>
              </a:rPr>
              <a:t>DD Comments on LDL cholesterol</a:t>
            </a:r>
            <a:endParaRPr lang="en-US" sz="1600" b="1" dirty="0" smtClean="0"/>
          </a:p>
        </p:txBody>
      </p:sp>
      <p:sp>
        <p:nvSpPr>
          <p:cNvPr id="15" name="Rectangle 2"/>
          <p:cNvSpPr txBox="1">
            <a:spLocks noChangeArrowheads="1"/>
          </p:cNvSpPr>
          <p:nvPr/>
        </p:nvSpPr>
        <p:spPr bwMode="auto">
          <a:xfrm>
            <a:off x="690514" y="1842868"/>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fr-FR" sz="1600" b="1" dirty="0" smtClean="0">
                <a:solidFill>
                  <a:schemeClr val="accent1">
                    <a:lumMod val="75000"/>
                  </a:schemeClr>
                </a:solidFill>
                <a:hlinkClick r:id="rId4"/>
              </a:rPr>
              <a:t>DD CAS Lecture Web Article</a:t>
            </a:r>
            <a:endParaRPr lang="en-US" sz="1600" b="1" dirty="0" smtClean="0">
              <a:solidFill>
                <a:schemeClr val="accent1">
                  <a:lumMod val="75000"/>
                </a:schemeClr>
              </a:solidFill>
            </a:endParaRPr>
          </a:p>
        </p:txBody>
      </p:sp>
      <p:sp>
        <p:nvSpPr>
          <p:cNvPr id="18" name="Rectangle 2"/>
          <p:cNvSpPr txBox="1">
            <a:spLocks noChangeArrowheads="1"/>
          </p:cNvSpPr>
          <p:nvPr/>
        </p:nvSpPr>
        <p:spPr bwMode="auto">
          <a:xfrm>
            <a:off x="685800" y="2599250"/>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5"/>
              </a:rPr>
              <a:t>Just in: Comments about DD Lecture</a:t>
            </a:r>
            <a:endParaRPr lang="en-US" sz="1600" b="1" dirty="0" smtClean="0"/>
          </a:p>
        </p:txBody>
      </p:sp>
    </p:spTree>
    <p:extLst>
      <p:ext uri="{BB962C8B-B14F-4D97-AF65-F5344CB8AC3E}">
        <p14:creationId xmlns:p14="http://schemas.microsoft.com/office/powerpoint/2010/main" val="13675457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76200"/>
            <a:ext cx="7772400" cy="338554"/>
          </a:xfrm>
          <a:solidFill>
            <a:schemeClr val="bg1"/>
          </a:solidFill>
          <a:ln>
            <a:solidFill>
              <a:schemeClr val="tx1"/>
            </a:solidFill>
          </a:ln>
        </p:spPr>
        <p:txBody>
          <a:bodyPr>
            <a:spAutoFit/>
          </a:bodyPr>
          <a:lstStyle/>
          <a:p>
            <a:pPr eaLnBrk="1" hangingPunct="1"/>
            <a:r>
              <a:rPr lang="en-US" sz="1600" b="1" dirty="0" smtClean="0">
                <a:solidFill>
                  <a:srgbClr val="FF0000"/>
                </a:solidFill>
                <a:hlinkClick r:id="rId2"/>
              </a:rPr>
              <a:t>http://www.carbohydratescankill.com/</a:t>
            </a:r>
            <a:endParaRPr lang="en-US" sz="1600" b="1" dirty="0" smtClean="0">
              <a:solidFill>
                <a:srgbClr val="FF0000"/>
              </a:solidFill>
            </a:endParaRPr>
          </a:p>
        </p:txBody>
      </p:sp>
      <p:sp>
        <p:nvSpPr>
          <p:cNvPr id="4" name="Rectangle 2"/>
          <p:cNvSpPr txBox="1">
            <a:spLocks noChangeArrowheads="1"/>
          </p:cNvSpPr>
          <p:nvPr/>
        </p:nvSpPr>
        <p:spPr bwMode="auto">
          <a:xfrm>
            <a:off x="685800" y="479082"/>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3"/>
              </a:rPr>
              <a:t>http://www.barrygroves.blogspot.com/</a:t>
            </a:r>
            <a:endParaRPr lang="en-US" sz="1600" b="1" dirty="0" smtClean="0">
              <a:solidFill>
                <a:srgbClr val="FF0000"/>
              </a:solidFill>
            </a:endParaRPr>
          </a:p>
        </p:txBody>
      </p:sp>
      <p:sp>
        <p:nvSpPr>
          <p:cNvPr id="5" name="Rectangle 2"/>
          <p:cNvSpPr txBox="1">
            <a:spLocks noChangeArrowheads="1"/>
          </p:cNvSpPr>
          <p:nvPr/>
        </p:nvSpPr>
        <p:spPr bwMode="auto">
          <a:xfrm>
            <a:off x="685800" y="880646"/>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4"/>
              </a:rPr>
              <a:t>http://www.dietheartpublishing.com/diet-heart-timeline</a:t>
            </a:r>
            <a:endParaRPr lang="en-US" sz="1600" b="1" dirty="0" smtClean="0">
              <a:solidFill>
                <a:srgbClr val="FF0000"/>
              </a:solidFill>
            </a:endParaRPr>
          </a:p>
        </p:txBody>
      </p:sp>
      <p:sp>
        <p:nvSpPr>
          <p:cNvPr id="6" name="Rectangle 2"/>
          <p:cNvSpPr txBox="1">
            <a:spLocks noChangeArrowheads="1"/>
          </p:cNvSpPr>
          <p:nvPr/>
        </p:nvSpPr>
        <p:spPr bwMode="auto">
          <a:xfrm>
            <a:off x="683725" y="4303786"/>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5"/>
              </a:rPr>
              <a:t>http://www.westonaprice.org/</a:t>
            </a:r>
            <a:endParaRPr lang="en-US" sz="1600" b="1" dirty="0" smtClean="0">
              <a:solidFill>
                <a:srgbClr val="FF0000"/>
              </a:solidFill>
            </a:endParaRPr>
          </a:p>
        </p:txBody>
      </p:sp>
      <p:sp>
        <p:nvSpPr>
          <p:cNvPr id="7" name="Rectangle 2"/>
          <p:cNvSpPr txBox="1">
            <a:spLocks noChangeArrowheads="1"/>
          </p:cNvSpPr>
          <p:nvPr/>
        </p:nvSpPr>
        <p:spPr bwMode="auto">
          <a:xfrm>
            <a:off x="685800" y="4718782"/>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6"/>
              </a:rPr>
              <a:t>http://www.coconutresearchcenter.com/</a:t>
            </a:r>
            <a:endParaRPr lang="en-US" sz="1600" b="1" dirty="0" smtClean="0">
              <a:solidFill>
                <a:srgbClr val="FF0000"/>
              </a:solidFill>
            </a:endParaRPr>
          </a:p>
        </p:txBody>
      </p:sp>
      <p:sp>
        <p:nvSpPr>
          <p:cNvPr id="8" name="Rectangle 2"/>
          <p:cNvSpPr txBox="1">
            <a:spLocks noChangeArrowheads="1"/>
          </p:cNvSpPr>
          <p:nvPr/>
        </p:nvSpPr>
        <p:spPr bwMode="auto">
          <a:xfrm>
            <a:off x="685800" y="3894650"/>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7"/>
              </a:rPr>
              <a:t>http://thescreamonline.com/essays/essays5-1/vegoil.html</a:t>
            </a:r>
            <a:endParaRPr lang="en-US" sz="1600" b="1" dirty="0" smtClean="0">
              <a:solidFill>
                <a:srgbClr val="FF0000"/>
              </a:solidFill>
            </a:endParaRPr>
          </a:p>
        </p:txBody>
      </p:sp>
      <p:sp>
        <p:nvSpPr>
          <p:cNvPr id="9" name="Rectangle 2"/>
          <p:cNvSpPr txBox="1">
            <a:spLocks noChangeArrowheads="1"/>
          </p:cNvSpPr>
          <p:nvPr/>
        </p:nvSpPr>
        <p:spPr bwMode="auto">
          <a:xfrm>
            <a:off x="685800" y="1295400"/>
            <a:ext cx="7772400" cy="584775"/>
          </a:xfrm>
          <a:prstGeom prst="rect">
            <a:avLst/>
          </a:prstGeom>
          <a:solidFill>
            <a:schemeClr val="accent6">
              <a:lumMod val="20000"/>
              <a:lumOff val="80000"/>
            </a:schemeClr>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8"/>
              </a:rPr>
              <a:t>http://www.heart.org/HEARTORG/Conditions/Top-10-Myths-about-Cardiovascular-Disease_UCM_430164_Article.jsp</a:t>
            </a:r>
            <a:endParaRPr lang="en-US" sz="1600" b="1" dirty="0" smtClean="0">
              <a:solidFill>
                <a:srgbClr val="FF0000"/>
              </a:solidFill>
            </a:endParaRPr>
          </a:p>
        </p:txBody>
      </p:sp>
      <p:sp>
        <p:nvSpPr>
          <p:cNvPr id="10" name="Rectangle 2"/>
          <p:cNvSpPr txBox="1">
            <a:spLocks noChangeArrowheads="1"/>
          </p:cNvSpPr>
          <p:nvPr/>
        </p:nvSpPr>
        <p:spPr bwMode="auto">
          <a:xfrm>
            <a:off x="685800" y="1954041"/>
            <a:ext cx="7772400" cy="584775"/>
          </a:xfrm>
          <a:prstGeom prst="rect">
            <a:avLst/>
          </a:prstGeom>
          <a:solidFill>
            <a:schemeClr val="accent6">
              <a:lumMod val="20000"/>
              <a:lumOff val="80000"/>
            </a:schemeClr>
          </a:solidFill>
          <a:ln>
            <a:solidFill>
              <a:schemeClr val="bg1"/>
            </a:solid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9"/>
              </a:rPr>
              <a:t>http://www.heart.org/HEARTORG/GettingHealthy/FatsAndOils/MeettheFats/Meet-the-Fats_UCM_304495_Article.jsp</a:t>
            </a:r>
            <a:endParaRPr lang="en-US" sz="1600" b="1" dirty="0" smtClean="0">
              <a:solidFill>
                <a:srgbClr val="FF0000"/>
              </a:solidFill>
            </a:endParaRPr>
          </a:p>
        </p:txBody>
      </p:sp>
      <p:sp>
        <p:nvSpPr>
          <p:cNvPr id="11" name="Rectangle 2"/>
          <p:cNvSpPr txBox="1">
            <a:spLocks noChangeArrowheads="1"/>
          </p:cNvSpPr>
          <p:nvPr/>
        </p:nvSpPr>
        <p:spPr bwMode="auto">
          <a:xfrm>
            <a:off x="685800" y="2608906"/>
            <a:ext cx="7772400" cy="830997"/>
          </a:xfrm>
          <a:prstGeom prst="rect">
            <a:avLst/>
          </a:prstGeom>
          <a:solidFill>
            <a:schemeClr val="accent2">
              <a:lumMod val="20000"/>
              <a:lumOff val="80000"/>
            </a:schemeClr>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10"/>
              </a:rPr>
              <a:t>http://www.heart.org/HEARTORG/GettingHealthy/WeightManagement/LosingWeight/Use-Olive-Canola-Corn-or-Safflower-Oil-as-Your-Main-Kitchen-Fats_UCM_320268_Article.jsp</a:t>
            </a:r>
            <a:endParaRPr lang="en-US" sz="1600" b="1" dirty="0" smtClean="0">
              <a:solidFill>
                <a:srgbClr val="FF0000"/>
              </a:solidFill>
            </a:endParaRPr>
          </a:p>
        </p:txBody>
      </p:sp>
      <p:sp>
        <p:nvSpPr>
          <p:cNvPr id="13" name="Rectangle 2"/>
          <p:cNvSpPr txBox="1">
            <a:spLocks noChangeArrowheads="1"/>
          </p:cNvSpPr>
          <p:nvPr/>
        </p:nvSpPr>
        <p:spPr bwMode="auto">
          <a:xfrm>
            <a:off x="685800" y="5141744"/>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11"/>
              </a:rPr>
              <a:t>http://discovermagazine.com/2008/jul/20-wonder-drugs-that-can-kill/article_view?searchterm=Cholesterol&amp;b_start:int=3</a:t>
            </a:r>
            <a:endParaRPr lang="en-US" sz="1600" b="1" dirty="0" smtClean="0">
              <a:solidFill>
                <a:srgbClr val="FF0000"/>
              </a:solidFill>
            </a:endParaRPr>
          </a:p>
        </p:txBody>
      </p:sp>
      <p:sp>
        <p:nvSpPr>
          <p:cNvPr id="15" name="Rectangle 2"/>
          <p:cNvSpPr txBox="1">
            <a:spLocks noChangeArrowheads="1"/>
          </p:cNvSpPr>
          <p:nvPr/>
        </p:nvSpPr>
        <p:spPr bwMode="auto">
          <a:xfrm>
            <a:off x="672408" y="5785340"/>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12"/>
              </a:rPr>
              <a:t>http://discovermagazine.com/2010/nov/11-the-problem-with-medicine-don.t-know-if-most-works</a:t>
            </a:r>
            <a:endParaRPr lang="en-US" sz="1600" b="1" dirty="0" smtClean="0">
              <a:solidFill>
                <a:srgbClr val="FF0000"/>
              </a:solidFill>
            </a:endParaRPr>
          </a:p>
        </p:txBody>
      </p:sp>
      <p:sp>
        <p:nvSpPr>
          <p:cNvPr id="16" name="Rectangle 2"/>
          <p:cNvSpPr txBox="1">
            <a:spLocks noChangeArrowheads="1"/>
          </p:cNvSpPr>
          <p:nvPr/>
        </p:nvSpPr>
        <p:spPr bwMode="auto">
          <a:xfrm>
            <a:off x="672408" y="6423318"/>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solidFill>
                  <a:srgbClr val="FF0000"/>
                </a:solidFill>
                <a:hlinkClick r:id="rId13"/>
              </a:rPr>
              <a:t>http://thincs.org/</a:t>
            </a:r>
            <a:endParaRPr lang="en-US" sz="1600" b="1" dirty="0" smtClean="0">
              <a:solidFill>
                <a:srgbClr val="FF0000"/>
              </a:solidFill>
            </a:endParaRPr>
          </a:p>
        </p:txBody>
      </p:sp>
      <p:sp>
        <p:nvSpPr>
          <p:cNvPr id="14" name="Rectangle 2"/>
          <p:cNvSpPr txBox="1">
            <a:spLocks noChangeArrowheads="1"/>
          </p:cNvSpPr>
          <p:nvPr/>
        </p:nvSpPr>
        <p:spPr bwMode="auto">
          <a:xfrm>
            <a:off x="685800" y="3479654"/>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14"/>
              </a:rPr>
              <a:t>http://livinlavidalowcarb.com/blog/?s=%22david+diamond%22</a:t>
            </a:r>
            <a:endParaRPr lang="en-US" sz="1600" b="1" dirty="0" smtClean="0"/>
          </a:p>
        </p:txBody>
      </p:sp>
    </p:spTree>
    <p:extLst>
      <p:ext uri="{BB962C8B-B14F-4D97-AF65-F5344CB8AC3E}">
        <p14:creationId xmlns:p14="http://schemas.microsoft.com/office/powerpoint/2010/main" val="17993516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83725" y="2652670"/>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2"/>
              </a:rPr>
              <a:t>http://</a:t>
            </a:r>
            <a:r>
              <a:rPr lang="en-US" sz="1600" b="1" dirty="0" smtClean="0">
                <a:hlinkClick r:id="rId3"/>
              </a:rPr>
              <a:t>http://www.beforeyoutakethatpill.com/index.php/2009/06/25/angioplasty-found-to-be-useless-waste-of-money/</a:t>
            </a:r>
            <a:r>
              <a:rPr lang="en-US" sz="1600" b="1" dirty="0" smtClean="0">
                <a:hlinkClick r:id="rId2"/>
              </a:rPr>
              <a:t>/</a:t>
            </a:r>
            <a:endParaRPr lang="en-US" sz="1600" b="1" dirty="0" smtClean="0"/>
          </a:p>
        </p:txBody>
      </p:sp>
      <p:sp>
        <p:nvSpPr>
          <p:cNvPr id="7" name="Rectangle 2"/>
          <p:cNvSpPr txBox="1">
            <a:spLocks noChangeArrowheads="1"/>
          </p:cNvSpPr>
          <p:nvPr/>
        </p:nvSpPr>
        <p:spPr bwMode="auto">
          <a:xfrm>
            <a:off x="685800" y="3289429"/>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4"/>
              </a:rPr>
              <a:t>http://articles.mercola.com/sites/articles/archive/2010/08/10/making-sense-of-your-cholesterol-numbers.aspx</a:t>
            </a:r>
            <a:endParaRPr lang="en-US" sz="1600" b="1" dirty="0" smtClean="0"/>
          </a:p>
        </p:txBody>
      </p:sp>
      <p:sp>
        <p:nvSpPr>
          <p:cNvPr id="8" name="Rectangle 2"/>
          <p:cNvSpPr txBox="1">
            <a:spLocks noChangeArrowheads="1"/>
          </p:cNvSpPr>
          <p:nvPr/>
        </p:nvSpPr>
        <p:spPr bwMode="auto">
          <a:xfrm>
            <a:off x="685800" y="1988752"/>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5"/>
              </a:rPr>
              <a:t>http://www.beforeyoutakethatpill.com/index.php/2009/01/28/flu-shots-are-still-for-idiots-2/</a:t>
            </a:r>
            <a:endParaRPr lang="en-US" sz="1600" b="1" dirty="0" smtClean="0"/>
          </a:p>
        </p:txBody>
      </p:sp>
      <p:sp>
        <p:nvSpPr>
          <p:cNvPr id="9" name="Rectangle 2"/>
          <p:cNvSpPr txBox="1">
            <a:spLocks noChangeArrowheads="1"/>
          </p:cNvSpPr>
          <p:nvPr/>
        </p:nvSpPr>
        <p:spPr bwMode="auto">
          <a:xfrm>
            <a:off x="685800" y="1007205"/>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6"/>
              </a:rPr>
              <a:t>http://www.beforeyoutakethatpill.com/index.php/category/cholesterol/</a:t>
            </a:r>
            <a:endParaRPr lang="en-US" sz="1600" b="1" dirty="0" smtClean="0"/>
          </a:p>
        </p:txBody>
      </p:sp>
      <p:sp>
        <p:nvSpPr>
          <p:cNvPr id="11" name="Rectangle 2"/>
          <p:cNvSpPr txBox="1">
            <a:spLocks noChangeArrowheads="1"/>
          </p:cNvSpPr>
          <p:nvPr/>
        </p:nvSpPr>
        <p:spPr bwMode="auto">
          <a:xfrm>
            <a:off x="685800" y="1373875"/>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7"/>
              </a:rPr>
              <a:t>http://articles.mercola.com/sites/articles/archive/2011/05/24/american-cancer-society--more-interested-in-wealth-than-health.aspx</a:t>
            </a:r>
            <a:endParaRPr lang="en-US" sz="1600" b="1" dirty="0" smtClean="0"/>
          </a:p>
        </p:txBody>
      </p:sp>
    </p:spTree>
    <p:extLst>
      <p:ext uri="{BB962C8B-B14F-4D97-AF65-F5344CB8AC3E}">
        <p14:creationId xmlns:p14="http://schemas.microsoft.com/office/powerpoint/2010/main" val="15130242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7059946" cy="523220"/>
          </a:xfrm>
          <a:prstGeom prst="rect">
            <a:avLst/>
          </a:prstGeom>
          <a:noFill/>
        </p:spPr>
        <p:txBody>
          <a:bodyPr wrap="none" rtlCol="0">
            <a:spAutoFit/>
          </a:bodyPr>
          <a:lstStyle/>
          <a:p>
            <a:r>
              <a:rPr lang="en-US" sz="2800" b="1" dirty="0" smtClean="0">
                <a:solidFill>
                  <a:srgbClr val="FFFF00"/>
                </a:solidFill>
              </a:rPr>
              <a:t>Myths and Mischief in Medical Research</a:t>
            </a:r>
            <a:endParaRPr lang="en-US" sz="2800" b="1" dirty="0">
              <a:solidFill>
                <a:srgbClr val="FFFF00"/>
              </a:solidFill>
            </a:endParaRPr>
          </a:p>
        </p:txBody>
      </p:sp>
      <p:sp>
        <p:nvSpPr>
          <p:cNvPr id="4" name="TextBox 3"/>
          <p:cNvSpPr txBox="1"/>
          <p:nvPr/>
        </p:nvSpPr>
        <p:spPr>
          <a:xfrm>
            <a:off x="1600200" y="914400"/>
            <a:ext cx="5702395" cy="1692771"/>
          </a:xfrm>
          <a:prstGeom prst="rect">
            <a:avLst/>
          </a:prstGeom>
          <a:noFill/>
        </p:spPr>
        <p:txBody>
          <a:bodyPr wrap="none" rtlCol="0">
            <a:spAutoFit/>
          </a:bodyPr>
          <a:lstStyle/>
          <a:p>
            <a:pPr algn="ctr"/>
            <a:r>
              <a:rPr lang="en-US" sz="2400" b="1" dirty="0" smtClean="0">
                <a:solidFill>
                  <a:schemeClr val="bg1"/>
                </a:solidFill>
              </a:rPr>
              <a:t>Goals: </a:t>
            </a:r>
          </a:p>
          <a:p>
            <a:r>
              <a:rPr lang="en-US" sz="2000" b="1" dirty="0" smtClean="0">
                <a:solidFill>
                  <a:schemeClr val="bg1"/>
                </a:solidFill>
              </a:rPr>
              <a:t>1 - Think like a scientist</a:t>
            </a:r>
          </a:p>
          <a:p>
            <a:r>
              <a:rPr lang="en-US" sz="2000" b="1" dirty="0">
                <a:solidFill>
                  <a:schemeClr val="bg1"/>
                </a:solidFill>
              </a:rPr>
              <a:t>	</a:t>
            </a:r>
            <a:r>
              <a:rPr lang="en-US" sz="2000" b="1" dirty="0" smtClean="0">
                <a:solidFill>
                  <a:schemeClr val="bg1"/>
                </a:solidFill>
              </a:rPr>
              <a:t>Evaluate rigorously</a:t>
            </a:r>
          </a:p>
          <a:p>
            <a:r>
              <a:rPr lang="en-US" sz="2000" b="1" dirty="0">
                <a:solidFill>
                  <a:schemeClr val="bg1"/>
                </a:solidFill>
              </a:rPr>
              <a:t>	</a:t>
            </a:r>
            <a:r>
              <a:rPr lang="en-US" sz="2000" b="1" dirty="0" smtClean="0">
                <a:solidFill>
                  <a:schemeClr val="bg1"/>
                </a:solidFill>
              </a:rPr>
              <a:t>Terminology: Natural/Organic/Healthy</a:t>
            </a:r>
          </a:p>
          <a:p>
            <a:r>
              <a:rPr lang="en-US" sz="2000" b="1" dirty="0">
                <a:solidFill>
                  <a:schemeClr val="bg1"/>
                </a:solidFill>
              </a:rPr>
              <a:t>	</a:t>
            </a:r>
            <a:r>
              <a:rPr lang="en-US" sz="2000" b="1" dirty="0" smtClean="0">
                <a:solidFill>
                  <a:schemeClr val="bg1"/>
                </a:solidFill>
              </a:rPr>
              <a:t>	e.g., natural sugar</a:t>
            </a:r>
            <a:endParaRPr lang="en-US" sz="2000" b="1" dirty="0">
              <a:solidFill>
                <a:schemeClr val="bg1"/>
              </a:solidFill>
            </a:endParaRPr>
          </a:p>
        </p:txBody>
      </p:sp>
      <p:sp>
        <p:nvSpPr>
          <p:cNvPr id="5" name="TextBox 4"/>
          <p:cNvSpPr txBox="1"/>
          <p:nvPr/>
        </p:nvSpPr>
        <p:spPr>
          <a:xfrm>
            <a:off x="1600200" y="2743200"/>
            <a:ext cx="7323030" cy="707886"/>
          </a:xfrm>
          <a:prstGeom prst="rect">
            <a:avLst/>
          </a:prstGeom>
          <a:noFill/>
        </p:spPr>
        <p:txBody>
          <a:bodyPr wrap="none" rtlCol="0">
            <a:spAutoFit/>
          </a:bodyPr>
          <a:lstStyle/>
          <a:p>
            <a:r>
              <a:rPr lang="en-US" sz="2000" b="1" dirty="0" smtClean="0">
                <a:solidFill>
                  <a:schemeClr val="bg1"/>
                </a:solidFill>
              </a:rPr>
              <a:t>2 – M.D. vs Ph.D. vs no </a:t>
            </a:r>
            <a:r>
              <a:rPr lang="en-US" sz="2000" b="1" dirty="0" err="1" smtClean="0">
                <a:solidFill>
                  <a:schemeClr val="bg1"/>
                </a:solidFill>
              </a:rPr>
              <a:t>Sci</a:t>
            </a:r>
            <a:r>
              <a:rPr lang="en-US" sz="2000" b="1" dirty="0" err="1">
                <a:solidFill>
                  <a:schemeClr val="bg1"/>
                </a:solidFill>
              </a:rPr>
              <a:t>.</a:t>
            </a:r>
            <a:r>
              <a:rPr lang="en-US" sz="2000" b="1" dirty="0" err="1" smtClean="0">
                <a:solidFill>
                  <a:schemeClr val="bg1"/>
                </a:solidFill>
              </a:rPr>
              <a:t>D</a:t>
            </a:r>
            <a:r>
              <a:rPr lang="en-US" sz="2000" b="1" dirty="0" smtClean="0">
                <a:solidFill>
                  <a:schemeClr val="bg1"/>
                </a:solidFill>
              </a:rPr>
              <a:t>.</a:t>
            </a:r>
          </a:p>
          <a:p>
            <a:r>
              <a:rPr lang="en-US" sz="2000" b="1" dirty="0">
                <a:solidFill>
                  <a:schemeClr val="bg1"/>
                </a:solidFill>
              </a:rPr>
              <a:t>	</a:t>
            </a:r>
            <a:r>
              <a:rPr lang="en-US" sz="2000" b="1" dirty="0" smtClean="0">
                <a:solidFill>
                  <a:schemeClr val="bg1"/>
                </a:solidFill>
              </a:rPr>
              <a:t>Education, Personality, Cognitive Skills (Memorize)</a:t>
            </a:r>
            <a:endParaRPr lang="en-US" sz="2000" b="1" dirty="0">
              <a:solidFill>
                <a:schemeClr val="bg1"/>
              </a:solidFill>
            </a:endParaRPr>
          </a:p>
        </p:txBody>
      </p:sp>
      <p:sp>
        <p:nvSpPr>
          <p:cNvPr id="6" name="TextBox 5"/>
          <p:cNvSpPr txBox="1"/>
          <p:nvPr/>
        </p:nvSpPr>
        <p:spPr>
          <a:xfrm>
            <a:off x="1600200" y="3505200"/>
            <a:ext cx="5620641" cy="1015663"/>
          </a:xfrm>
          <a:prstGeom prst="rect">
            <a:avLst/>
          </a:prstGeom>
          <a:noFill/>
        </p:spPr>
        <p:txBody>
          <a:bodyPr wrap="none" rtlCol="0">
            <a:spAutoFit/>
          </a:bodyPr>
          <a:lstStyle/>
          <a:p>
            <a:r>
              <a:rPr lang="en-US" sz="2000" b="1" dirty="0">
                <a:solidFill>
                  <a:schemeClr val="bg1"/>
                </a:solidFill>
              </a:rPr>
              <a:t>	</a:t>
            </a:r>
            <a:r>
              <a:rPr lang="en-US" sz="2000" b="1" dirty="0" smtClean="0">
                <a:solidFill>
                  <a:schemeClr val="bg1"/>
                </a:solidFill>
              </a:rPr>
              <a:t>MD: Diagnose/Treat Disease</a:t>
            </a:r>
          </a:p>
          <a:p>
            <a:r>
              <a:rPr lang="en-US" sz="2000" b="1" dirty="0">
                <a:solidFill>
                  <a:schemeClr val="bg1"/>
                </a:solidFill>
              </a:rPr>
              <a:t>	</a:t>
            </a:r>
            <a:r>
              <a:rPr lang="en-US" sz="2000" b="1" dirty="0" smtClean="0">
                <a:solidFill>
                  <a:schemeClr val="bg1"/>
                </a:solidFill>
              </a:rPr>
              <a:t>PhD.:  Develop and Test Hypotheses</a:t>
            </a:r>
          </a:p>
          <a:p>
            <a:r>
              <a:rPr lang="en-US" sz="2000" b="1" dirty="0">
                <a:solidFill>
                  <a:schemeClr val="bg1"/>
                </a:solidFill>
              </a:rPr>
              <a:t>	</a:t>
            </a:r>
            <a:r>
              <a:rPr lang="en-US" sz="2000" b="1" dirty="0" smtClean="0">
                <a:solidFill>
                  <a:schemeClr val="bg1"/>
                </a:solidFill>
              </a:rPr>
              <a:t>no </a:t>
            </a:r>
            <a:r>
              <a:rPr lang="en-US" sz="2000" b="1" dirty="0" err="1">
                <a:solidFill>
                  <a:schemeClr val="bg1"/>
                </a:solidFill>
              </a:rPr>
              <a:t>Sci.</a:t>
            </a:r>
            <a:r>
              <a:rPr lang="en-US" sz="2000" b="1" dirty="0" err="1" smtClean="0">
                <a:solidFill>
                  <a:schemeClr val="bg1"/>
                </a:solidFill>
              </a:rPr>
              <a:t>D</a:t>
            </a:r>
            <a:r>
              <a:rPr lang="en-US" sz="2000" b="1" dirty="0" smtClean="0">
                <a:solidFill>
                  <a:schemeClr val="bg1"/>
                </a:solidFill>
              </a:rPr>
              <a:t>: Helpless</a:t>
            </a:r>
            <a:endParaRPr lang="en-US" sz="2000" b="1" dirty="0">
              <a:solidFill>
                <a:schemeClr val="bg1"/>
              </a:solidFill>
            </a:endParaRPr>
          </a:p>
        </p:txBody>
      </p:sp>
    </p:spTree>
    <p:extLst>
      <p:ext uri="{BB962C8B-B14F-4D97-AF65-F5344CB8AC3E}">
        <p14:creationId xmlns:p14="http://schemas.microsoft.com/office/powerpoint/2010/main" val="1717540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685800" y="2996625"/>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2"/>
              </a:rPr>
              <a:t>http://articles.mercola.com/sites/articles/archive/2011/05/24/american-cancer-society--more-interested-in-wealth-than-health.aspx</a:t>
            </a:r>
            <a:endParaRPr lang="en-US" sz="1600" b="1" dirty="0" smtClean="0"/>
          </a:p>
        </p:txBody>
      </p:sp>
      <p:sp>
        <p:nvSpPr>
          <p:cNvPr id="12" name="Rectangle 2"/>
          <p:cNvSpPr txBox="1">
            <a:spLocks noChangeArrowheads="1"/>
          </p:cNvSpPr>
          <p:nvPr/>
        </p:nvSpPr>
        <p:spPr bwMode="auto">
          <a:xfrm>
            <a:off x="685800" y="3927630"/>
            <a:ext cx="7772400" cy="584775"/>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3" invalidUrl="http:///"/>
              </a:rPr>
              <a:t>http://</a:t>
            </a:r>
            <a:r>
              <a:rPr lang="en-US" sz="1600" b="1" dirty="0" smtClean="0">
                <a:hlinkClick r:id="rId4"/>
              </a:rPr>
              <a:t>http://www.beforeyoutakethatpill.com/index.php/2009/07/01/cancer-drugs-found-to-not-be-worth-expense/</a:t>
            </a:r>
            <a:endParaRPr lang="en-US" sz="1600" b="1" dirty="0" smtClean="0"/>
          </a:p>
        </p:txBody>
      </p:sp>
      <p:sp>
        <p:nvSpPr>
          <p:cNvPr id="14" name="Rectangle 2">
            <a:hlinkClick r:id="rId5"/>
          </p:cNvPr>
          <p:cNvSpPr txBox="1">
            <a:spLocks noChangeArrowheads="1"/>
          </p:cNvSpPr>
          <p:nvPr/>
        </p:nvSpPr>
        <p:spPr bwMode="auto">
          <a:xfrm>
            <a:off x="685800" y="2328446"/>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err="1" smtClean="0">
                <a:hlinkClick r:id="rId5"/>
              </a:rPr>
              <a:t>Burzynski</a:t>
            </a:r>
            <a:r>
              <a:rPr lang="en-US" sz="1600" b="1" dirty="0" smtClean="0">
                <a:hlinkClick r:id="rId5"/>
              </a:rPr>
              <a:t> Video</a:t>
            </a:r>
            <a:endParaRPr lang="en-US" sz="1600" b="1" dirty="0" smtClean="0"/>
          </a:p>
        </p:txBody>
      </p:sp>
    </p:spTree>
    <p:extLst>
      <p:ext uri="{BB962C8B-B14F-4D97-AF65-F5344CB8AC3E}">
        <p14:creationId xmlns:p14="http://schemas.microsoft.com/office/powerpoint/2010/main" val="7735352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7059946" cy="523220"/>
          </a:xfrm>
          <a:prstGeom prst="rect">
            <a:avLst/>
          </a:prstGeom>
          <a:noFill/>
        </p:spPr>
        <p:txBody>
          <a:bodyPr wrap="none" rtlCol="0">
            <a:spAutoFit/>
          </a:bodyPr>
          <a:lstStyle/>
          <a:p>
            <a:r>
              <a:rPr lang="en-US" sz="2800" b="1" dirty="0" smtClean="0">
                <a:solidFill>
                  <a:srgbClr val="FFFF00"/>
                </a:solidFill>
              </a:rPr>
              <a:t>Myths and Mischief in Medical Research</a:t>
            </a:r>
            <a:endParaRPr lang="en-US" sz="2800" b="1" dirty="0">
              <a:solidFill>
                <a:srgbClr val="FFFF00"/>
              </a:solidFill>
            </a:endParaRPr>
          </a:p>
        </p:txBody>
      </p:sp>
      <p:sp>
        <p:nvSpPr>
          <p:cNvPr id="4" name="TextBox 3"/>
          <p:cNvSpPr txBox="1"/>
          <p:nvPr/>
        </p:nvSpPr>
        <p:spPr>
          <a:xfrm>
            <a:off x="1600200" y="914400"/>
            <a:ext cx="5702395" cy="1692771"/>
          </a:xfrm>
          <a:prstGeom prst="rect">
            <a:avLst/>
          </a:prstGeom>
          <a:noFill/>
        </p:spPr>
        <p:txBody>
          <a:bodyPr wrap="none" rtlCol="0">
            <a:spAutoFit/>
          </a:bodyPr>
          <a:lstStyle/>
          <a:p>
            <a:pPr algn="ctr"/>
            <a:r>
              <a:rPr lang="en-US" sz="2400" b="1" dirty="0" smtClean="0">
                <a:solidFill>
                  <a:schemeClr val="bg1"/>
                </a:solidFill>
              </a:rPr>
              <a:t>Goals: </a:t>
            </a:r>
          </a:p>
          <a:p>
            <a:r>
              <a:rPr lang="en-US" sz="2000" b="1" dirty="0" smtClean="0">
                <a:solidFill>
                  <a:schemeClr val="bg1"/>
                </a:solidFill>
              </a:rPr>
              <a:t>1 - Think like a scientist</a:t>
            </a:r>
          </a:p>
          <a:p>
            <a:r>
              <a:rPr lang="en-US" sz="2000" b="1" dirty="0">
                <a:solidFill>
                  <a:schemeClr val="bg1"/>
                </a:solidFill>
              </a:rPr>
              <a:t>	</a:t>
            </a:r>
            <a:r>
              <a:rPr lang="en-US" sz="2000" b="1" dirty="0" smtClean="0">
                <a:solidFill>
                  <a:schemeClr val="bg1"/>
                </a:solidFill>
              </a:rPr>
              <a:t>Evaluate rigorously</a:t>
            </a:r>
          </a:p>
          <a:p>
            <a:r>
              <a:rPr lang="en-US" sz="2000" b="1" dirty="0">
                <a:solidFill>
                  <a:schemeClr val="bg1"/>
                </a:solidFill>
              </a:rPr>
              <a:t>	</a:t>
            </a:r>
            <a:r>
              <a:rPr lang="en-US" sz="2000" b="1" dirty="0" smtClean="0">
                <a:solidFill>
                  <a:schemeClr val="bg1"/>
                </a:solidFill>
              </a:rPr>
              <a:t>Terminology: Natural/Organic/Healthy</a:t>
            </a:r>
          </a:p>
          <a:p>
            <a:r>
              <a:rPr lang="en-US" sz="2000" b="1" dirty="0">
                <a:solidFill>
                  <a:schemeClr val="bg1"/>
                </a:solidFill>
              </a:rPr>
              <a:t>	</a:t>
            </a:r>
            <a:r>
              <a:rPr lang="en-US" sz="2000" b="1" dirty="0" smtClean="0">
                <a:solidFill>
                  <a:schemeClr val="bg1"/>
                </a:solidFill>
              </a:rPr>
              <a:t>	e.g., natural sugar</a:t>
            </a:r>
            <a:endParaRPr lang="en-US" sz="2000" b="1" dirty="0">
              <a:solidFill>
                <a:schemeClr val="bg1"/>
              </a:solidFill>
            </a:endParaRPr>
          </a:p>
        </p:txBody>
      </p:sp>
      <p:sp>
        <p:nvSpPr>
          <p:cNvPr id="5" name="TextBox 4"/>
          <p:cNvSpPr txBox="1"/>
          <p:nvPr/>
        </p:nvSpPr>
        <p:spPr>
          <a:xfrm>
            <a:off x="1600200" y="2743200"/>
            <a:ext cx="7323030" cy="707886"/>
          </a:xfrm>
          <a:prstGeom prst="rect">
            <a:avLst/>
          </a:prstGeom>
          <a:noFill/>
        </p:spPr>
        <p:txBody>
          <a:bodyPr wrap="none" rtlCol="0">
            <a:spAutoFit/>
          </a:bodyPr>
          <a:lstStyle/>
          <a:p>
            <a:r>
              <a:rPr lang="en-US" sz="2000" b="1" dirty="0" smtClean="0">
                <a:solidFill>
                  <a:schemeClr val="bg1"/>
                </a:solidFill>
              </a:rPr>
              <a:t>2 – M.D. vs Ph.D. vs no </a:t>
            </a:r>
            <a:r>
              <a:rPr lang="en-US" sz="2000" b="1" dirty="0" err="1" smtClean="0">
                <a:solidFill>
                  <a:schemeClr val="bg1"/>
                </a:solidFill>
              </a:rPr>
              <a:t>Sci</a:t>
            </a:r>
            <a:r>
              <a:rPr lang="en-US" sz="2000" b="1" dirty="0" err="1">
                <a:solidFill>
                  <a:schemeClr val="bg1"/>
                </a:solidFill>
              </a:rPr>
              <a:t>.</a:t>
            </a:r>
            <a:r>
              <a:rPr lang="en-US" sz="2000" b="1" dirty="0" err="1" smtClean="0">
                <a:solidFill>
                  <a:schemeClr val="bg1"/>
                </a:solidFill>
              </a:rPr>
              <a:t>D</a:t>
            </a:r>
            <a:r>
              <a:rPr lang="en-US" sz="2000" b="1" dirty="0" smtClean="0">
                <a:solidFill>
                  <a:schemeClr val="bg1"/>
                </a:solidFill>
              </a:rPr>
              <a:t>.</a:t>
            </a:r>
          </a:p>
          <a:p>
            <a:r>
              <a:rPr lang="en-US" sz="2000" b="1" dirty="0">
                <a:solidFill>
                  <a:schemeClr val="bg1"/>
                </a:solidFill>
              </a:rPr>
              <a:t>	</a:t>
            </a:r>
            <a:r>
              <a:rPr lang="en-US" sz="2000" b="1" dirty="0" smtClean="0">
                <a:solidFill>
                  <a:schemeClr val="bg1"/>
                </a:solidFill>
              </a:rPr>
              <a:t>Education, Personality, Cognitive Skills (Memorize)</a:t>
            </a:r>
            <a:endParaRPr lang="en-US" sz="2000" b="1" dirty="0">
              <a:solidFill>
                <a:schemeClr val="bg1"/>
              </a:solidFill>
            </a:endParaRPr>
          </a:p>
        </p:txBody>
      </p:sp>
      <p:sp>
        <p:nvSpPr>
          <p:cNvPr id="6" name="TextBox 5"/>
          <p:cNvSpPr txBox="1"/>
          <p:nvPr/>
        </p:nvSpPr>
        <p:spPr>
          <a:xfrm>
            <a:off x="1600200" y="3505200"/>
            <a:ext cx="5620641" cy="1015663"/>
          </a:xfrm>
          <a:prstGeom prst="rect">
            <a:avLst/>
          </a:prstGeom>
          <a:noFill/>
        </p:spPr>
        <p:txBody>
          <a:bodyPr wrap="none" rtlCol="0">
            <a:spAutoFit/>
          </a:bodyPr>
          <a:lstStyle/>
          <a:p>
            <a:r>
              <a:rPr lang="en-US" sz="2000" b="1" dirty="0">
                <a:solidFill>
                  <a:schemeClr val="bg1"/>
                </a:solidFill>
              </a:rPr>
              <a:t>	</a:t>
            </a:r>
            <a:r>
              <a:rPr lang="en-US" sz="2000" b="1" dirty="0" smtClean="0">
                <a:solidFill>
                  <a:schemeClr val="bg1"/>
                </a:solidFill>
              </a:rPr>
              <a:t>MD: Diagnose/Treat Disease</a:t>
            </a:r>
          </a:p>
          <a:p>
            <a:r>
              <a:rPr lang="en-US" sz="2000" b="1" dirty="0">
                <a:solidFill>
                  <a:schemeClr val="bg1"/>
                </a:solidFill>
              </a:rPr>
              <a:t>	</a:t>
            </a:r>
            <a:r>
              <a:rPr lang="en-US" sz="2000" b="1" dirty="0" smtClean="0">
                <a:solidFill>
                  <a:schemeClr val="bg1"/>
                </a:solidFill>
              </a:rPr>
              <a:t>PhD.:  Develop and Test Hypotheses</a:t>
            </a:r>
          </a:p>
          <a:p>
            <a:r>
              <a:rPr lang="en-US" sz="2000" b="1" dirty="0">
                <a:solidFill>
                  <a:schemeClr val="bg1"/>
                </a:solidFill>
              </a:rPr>
              <a:t>	</a:t>
            </a:r>
            <a:r>
              <a:rPr lang="en-US" sz="2000" b="1" dirty="0" smtClean="0">
                <a:solidFill>
                  <a:schemeClr val="bg1"/>
                </a:solidFill>
              </a:rPr>
              <a:t>no </a:t>
            </a:r>
            <a:r>
              <a:rPr lang="en-US" sz="2000" b="1" dirty="0" err="1">
                <a:solidFill>
                  <a:schemeClr val="bg1"/>
                </a:solidFill>
              </a:rPr>
              <a:t>Sci.</a:t>
            </a:r>
            <a:r>
              <a:rPr lang="en-US" sz="2000" b="1" dirty="0" err="1" smtClean="0">
                <a:solidFill>
                  <a:schemeClr val="bg1"/>
                </a:solidFill>
              </a:rPr>
              <a:t>D</a:t>
            </a:r>
            <a:r>
              <a:rPr lang="en-US" sz="2000" b="1" dirty="0" smtClean="0">
                <a:solidFill>
                  <a:schemeClr val="bg1"/>
                </a:solidFill>
              </a:rPr>
              <a:t>: Helpless</a:t>
            </a:r>
            <a:endParaRPr lang="en-US" sz="2000" b="1" dirty="0">
              <a:solidFill>
                <a:schemeClr val="bg1"/>
              </a:solidFill>
            </a:endParaRPr>
          </a:p>
        </p:txBody>
      </p:sp>
      <p:sp>
        <p:nvSpPr>
          <p:cNvPr id="7" name="TextBox 6"/>
          <p:cNvSpPr txBox="1"/>
          <p:nvPr/>
        </p:nvSpPr>
        <p:spPr>
          <a:xfrm>
            <a:off x="1600200" y="4626114"/>
            <a:ext cx="4854214" cy="707886"/>
          </a:xfrm>
          <a:prstGeom prst="rect">
            <a:avLst/>
          </a:prstGeom>
          <a:noFill/>
        </p:spPr>
        <p:txBody>
          <a:bodyPr wrap="none" rtlCol="0">
            <a:spAutoFit/>
          </a:bodyPr>
          <a:lstStyle/>
          <a:p>
            <a:r>
              <a:rPr lang="en-US" sz="2000" b="1" dirty="0" smtClean="0">
                <a:solidFill>
                  <a:schemeClr val="bg1"/>
                </a:solidFill>
              </a:rPr>
              <a:t>3 </a:t>
            </a:r>
            <a:r>
              <a:rPr lang="en-US" sz="2000" b="1" dirty="0">
                <a:solidFill>
                  <a:schemeClr val="bg1"/>
                </a:solidFill>
              </a:rPr>
              <a:t>– </a:t>
            </a:r>
            <a:r>
              <a:rPr lang="en-US" sz="2000" b="1" dirty="0" smtClean="0">
                <a:solidFill>
                  <a:schemeClr val="bg1"/>
                </a:solidFill>
              </a:rPr>
              <a:t>Become an Annoyance: </a:t>
            </a:r>
          </a:p>
          <a:p>
            <a:r>
              <a:rPr lang="en-US" sz="2000" b="1" dirty="0">
                <a:solidFill>
                  <a:schemeClr val="bg1"/>
                </a:solidFill>
              </a:rPr>
              <a:t>	</a:t>
            </a:r>
            <a:r>
              <a:rPr lang="en-US" sz="2000" b="1" dirty="0" smtClean="0">
                <a:solidFill>
                  <a:schemeClr val="bg1"/>
                </a:solidFill>
              </a:rPr>
              <a:t>Ask “How do you know that?” </a:t>
            </a:r>
            <a:endParaRPr lang="en-US" sz="2000" b="1" dirty="0">
              <a:solidFill>
                <a:schemeClr val="bg1"/>
              </a:solidFill>
            </a:endParaRPr>
          </a:p>
        </p:txBody>
      </p:sp>
    </p:spTree>
    <p:extLst>
      <p:ext uri="{BB962C8B-B14F-4D97-AF65-F5344CB8AC3E}">
        <p14:creationId xmlns:p14="http://schemas.microsoft.com/office/powerpoint/2010/main" val="20819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7059946" cy="523220"/>
          </a:xfrm>
          <a:prstGeom prst="rect">
            <a:avLst/>
          </a:prstGeom>
          <a:noFill/>
        </p:spPr>
        <p:txBody>
          <a:bodyPr wrap="none" rtlCol="0">
            <a:spAutoFit/>
          </a:bodyPr>
          <a:lstStyle/>
          <a:p>
            <a:r>
              <a:rPr lang="en-US" sz="2800" b="1" dirty="0" smtClean="0">
                <a:solidFill>
                  <a:srgbClr val="FFFF00"/>
                </a:solidFill>
              </a:rPr>
              <a:t>Myths and Mischief in Medical Research</a:t>
            </a:r>
            <a:endParaRPr lang="en-US" sz="2800" b="1" dirty="0">
              <a:solidFill>
                <a:srgbClr val="FFFF00"/>
              </a:solidFill>
            </a:endParaRPr>
          </a:p>
        </p:txBody>
      </p:sp>
      <p:sp>
        <p:nvSpPr>
          <p:cNvPr id="4" name="TextBox 3"/>
          <p:cNvSpPr txBox="1"/>
          <p:nvPr/>
        </p:nvSpPr>
        <p:spPr>
          <a:xfrm>
            <a:off x="1600200" y="914400"/>
            <a:ext cx="5702395" cy="1692771"/>
          </a:xfrm>
          <a:prstGeom prst="rect">
            <a:avLst/>
          </a:prstGeom>
          <a:noFill/>
        </p:spPr>
        <p:txBody>
          <a:bodyPr wrap="none" rtlCol="0">
            <a:spAutoFit/>
          </a:bodyPr>
          <a:lstStyle/>
          <a:p>
            <a:pPr algn="ctr"/>
            <a:r>
              <a:rPr lang="en-US" sz="2400" b="1" dirty="0" smtClean="0">
                <a:solidFill>
                  <a:schemeClr val="bg1"/>
                </a:solidFill>
              </a:rPr>
              <a:t>Goals: </a:t>
            </a:r>
          </a:p>
          <a:p>
            <a:r>
              <a:rPr lang="en-US" sz="2000" b="1" dirty="0" smtClean="0">
                <a:solidFill>
                  <a:schemeClr val="bg1"/>
                </a:solidFill>
              </a:rPr>
              <a:t>1 - Think like a scientist</a:t>
            </a:r>
          </a:p>
          <a:p>
            <a:r>
              <a:rPr lang="en-US" sz="2000" b="1" dirty="0">
                <a:solidFill>
                  <a:schemeClr val="bg1"/>
                </a:solidFill>
              </a:rPr>
              <a:t>	</a:t>
            </a:r>
            <a:r>
              <a:rPr lang="en-US" sz="2000" b="1" dirty="0" smtClean="0">
                <a:solidFill>
                  <a:schemeClr val="bg1"/>
                </a:solidFill>
              </a:rPr>
              <a:t>Evaluate rigorously</a:t>
            </a:r>
          </a:p>
          <a:p>
            <a:r>
              <a:rPr lang="en-US" sz="2000" b="1" dirty="0">
                <a:solidFill>
                  <a:schemeClr val="bg1"/>
                </a:solidFill>
              </a:rPr>
              <a:t>	</a:t>
            </a:r>
            <a:r>
              <a:rPr lang="en-US" sz="2000" b="1" dirty="0" smtClean="0">
                <a:solidFill>
                  <a:schemeClr val="bg1"/>
                </a:solidFill>
              </a:rPr>
              <a:t>Terminology: Natural/Organic/Healthy</a:t>
            </a:r>
          </a:p>
          <a:p>
            <a:r>
              <a:rPr lang="en-US" sz="2000" b="1" dirty="0">
                <a:solidFill>
                  <a:schemeClr val="bg1"/>
                </a:solidFill>
              </a:rPr>
              <a:t>	</a:t>
            </a:r>
            <a:r>
              <a:rPr lang="en-US" sz="2000" b="1" dirty="0" smtClean="0">
                <a:solidFill>
                  <a:schemeClr val="bg1"/>
                </a:solidFill>
              </a:rPr>
              <a:t>	e.g., natural sugar</a:t>
            </a:r>
            <a:endParaRPr lang="en-US" sz="2000" b="1" dirty="0">
              <a:solidFill>
                <a:schemeClr val="bg1"/>
              </a:solidFill>
            </a:endParaRPr>
          </a:p>
        </p:txBody>
      </p:sp>
      <p:sp>
        <p:nvSpPr>
          <p:cNvPr id="5" name="TextBox 4"/>
          <p:cNvSpPr txBox="1"/>
          <p:nvPr/>
        </p:nvSpPr>
        <p:spPr>
          <a:xfrm>
            <a:off x="1600200" y="2743200"/>
            <a:ext cx="7323030" cy="707886"/>
          </a:xfrm>
          <a:prstGeom prst="rect">
            <a:avLst/>
          </a:prstGeom>
          <a:noFill/>
        </p:spPr>
        <p:txBody>
          <a:bodyPr wrap="none" rtlCol="0">
            <a:spAutoFit/>
          </a:bodyPr>
          <a:lstStyle/>
          <a:p>
            <a:r>
              <a:rPr lang="en-US" sz="2000" b="1" dirty="0" smtClean="0">
                <a:solidFill>
                  <a:schemeClr val="bg1"/>
                </a:solidFill>
              </a:rPr>
              <a:t>2 – M.D. vs Ph.D. vs no </a:t>
            </a:r>
            <a:r>
              <a:rPr lang="en-US" sz="2000" b="1" dirty="0" err="1" smtClean="0">
                <a:solidFill>
                  <a:schemeClr val="bg1"/>
                </a:solidFill>
              </a:rPr>
              <a:t>Sci</a:t>
            </a:r>
            <a:r>
              <a:rPr lang="en-US" sz="2000" b="1" dirty="0" err="1">
                <a:solidFill>
                  <a:schemeClr val="bg1"/>
                </a:solidFill>
              </a:rPr>
              <a:t>.</a:t>
            </a:r>
            <a:r>
              <a:rPr lang="en-US" sz="2000" b="1" dirty="0" err="1" smtClean="0">
                <a:solidFill>
                  <a:schemeClr val="bg1"/>
                </a:solidFill>
              </a:rPr>
              <a:t>D</a:t>
            </a:r>
            <a:r>
              <a:rPr lang="en-US" sz="2000" b="1" dirty="0" smtClean="0">
                <a:solidFill>
                  <a:schemeClr val="bg1"/>
                </a:solidFill>
              </a:rPr>
              <a:t>.</a:t>
            </a:r>
          </a:p>
          <a:p>
            <a:r>
              <a:rPr lang="en-US" sz="2000" b="1" dirty="0">
                <a:solidFill>
                  <a:schemeClr val="bg1"/>
                </a:solidFill>
              </a:rPr>
              <a:t>	</a:t>
            </a:r>
            <a:r>
              <a:rPr lang="en-US" sz="2000" b="1" dirty="0" smtClean="0">
                <a:solidFill>
                  <a:schemeClr val="bg1"/>
                </a:solidFill>
              </a:rPr>
              <a:t>Education, Personality, Cognitive Skills (Memorize)</a:t>
            </a:r>
            <a:endParaRPr lang="en-US" sz="2000" b="1" dirty="0">
              <a:solidFill>
                <a:schemeClr val="bg1"/>
              </a:solidFill>
            </a:endParaRPr>
          </a:p>
        </p:txBody>
      </p:sp>
      <p:sp>
        <p:nvSpPr>
          <p:cNvPr id="6" name="TextBox 5"/>
          <p:cNvSpPr txBox="1"/>
          <p:nvPr/>
        </p:nvSpPr>
        <p:spPr>
          <a:xfrm>
            <a:off x="1600200" y="3505200"/>
            <a:ext cx="5620641" cy="1015663"/>
          </a:xfrm>
          <a:prstGeom prst="rect">
            <a:avLst/>
          </a:prstGeom>
          <a:noFill/>
        </p:spPr>
        <p:txBody>
          <a:bodyPr wrap="none" rtlCol="0">
            <a:spAutoFit/>
          </a:bodyPr>
          <a:lstStyle/>
          <a:p>
            <a:r>
              <a:rPr lang="en-US" sz="2000" b="1" dirty="0">
                <a:solidFill>
                  <a:schemeClr val="bg1"/>
                </a:solidFill>
              </a:rPr>
              <a:t>	</a:t>
            </a:r>
            <a:r>
              <a:rPr lang="en-US" sz="2000" b="1" dirty="0" smtClean="0">
                <a:solidFill>
                  <a:schemeClr val="bg1"/>
                </a:solidFill>
              </a:rPr>
              <a:t>MD: Diagnose/Treat Disease</a:t>
            </a:r>
          </a:p>
          <a:p>
            <a:r>
              <a:rPr lang="en-US" sz="2000" b="1" dirty="0">
                <a:solidFill>
                  <a:schemeClr val="bg1"/>
                </a:solidFill>
              </a:rPr>
              <a:t>	</a:t>
            </a:r>
            <a:r>
              <a:rPr lang="en-US" sz="2000" b="1" dirty="0" smtClean="0">
                <a:solidFill>
                  <a:schemeClr val="bg1"/>
                </a:solidFill>
              </a:rPr>
              <a:t>PhD.:  Develop and Test Hypotheses</a:t>
            </a:r>
          </a:p>
          <a:p>
            <a:r>
              <a:rPr lang="en-US" sz="2000" b="1" dirty="0">
                <a:solidFill>
                  <a:schemeClr val="bg1"/>
                </a:solidFill>
              </a:rPr>
              <a:t>	</a:t>
            </a:r>
            <a:r>
              <a:rPr lang="en-US" sz="2000" b="1" dirty="0" smtClean="0">
                <a:solidFill>
                  <a:schemeClr val="bg1"/>
                </a:solidFill>
              </a:rPr>
              <a:t>no </a:t>
            </a:r>
            <a:r>
              <a:rPr lang="en-US" sz="2000" b="1" dirty="0" err="1">
                <a:solidFill>
                  <a:schemeClr val="bg1"/>
                </a:solidFill>
              </a:rPr>
              <a:t>Sci.</a:t>
            </a:r>
            <a:r>
              <a:rPr lang="en-US" sz="2000" b="1" dirty="0" err="1" smtClean="0">
                <a:solidFill>
                  <a:schemeClr val="bg1"/>
                </a:solidFill>
              </a:rPr>
              <a:t>D</a:t>
            </a:r>
            <a:r>
              <a:rPr lang="en-US" sz="2000" b="1" dirty="0" smtClean="0">
                <a:solidFill>
                  <a:schemeClr val="bg1"/>
                </a:solidFill>
              </a:rPr>
              <a:t>: Helpless</a:t>
            </a:r>
            <a:endParaRPr lang="en-US" sz="2000" b="1" dirty="0">
              <a:solidFill>
                <a:schemeClr val="bg1"/>
              </a:solidFill>
            </a:endParaRPr>
          </a:p>
        </p:txBody>
      </p:sp>
      <p:sp>
        <p:nvSpPr>
          <p:cNvPr id="7" name="TextBox 6"/>
          <p:cNvSpPr txBox="1"/>
          <p:nvPr/>
        </p:nvSpPr>
        <p:spPr>
          <a:xfrm>
            <a:off x="1600200" y="4626114"/>
            <a:ext cx="4854214" cy="707886"/>
          </a:xfrm>
          <a:prstGeom prst="rect">
            <a:avLst/>
          </a:prstGeom>
          <a:noFill/>
        </p:spPr>
        <p:txBody>
          <a:bodyPr wrap="none" rtlCol="0">
            <a:spAutoFit/>
          </a:bodyPr>
          <a:lstStyle/>
          <a:p>
            <a:r>
              <a:rPr lang="en-US" sz="2000" b="1" dirty="0" smtClean="0">
                <a:solidFill>
                  <a:schemeClr val="bg1"/>
                </a:solidFill>
              </a:rPr>
              <a:t>3 </a:t>
            </a:r>
            <a:r>
              <a:rPr lang="en-US" sz="2000" b="1" dirty="0">
                <a:solidFill>
                  <a:schemeClr val="bg1"/>
                </a:solidFill>
              </a:rPr>
              <a:t>– </a:t>
            </a:r>
            <a:r>
              <a:rPr lang="en-US" sz="2000" b="1" dirty="0" smtClean="0">
                <a:solidFill>
                  <a:schemeClr val="bg1"/>
                </a:solidFill>
              </a:rPr>
              <a:t>Become an Annoyance: </a:t>
            </a:r>
          </a:p>
          <a:p>
            <a:r>
              <a:rPr lang="en-US" sz="2000" b="1" dirty="0">
                <a:solidFill>
                  <a:schemeClr val="bg1"/>
                </a:solidFill>
              </a:rPr>
              <a:t>	</a:t>
            </a:r>
            <a:r>
              <a:rPr lang="en-US" sz="2000" b="1" dirty="0" smtClean="0">
                <a:solidFill>
                  <a:schemeClr val="bg1"/>
                </a:solidFill>
              </a:rPr>
              <a:t>Ask “How do you know that?” </a:t>
            </a:r>
            <a:endParaRPr lang="en-US" sz="2000" b="1" dirty="0">
              <a:solidFill>
                <a:schemeClr val="bg1"/>
              </a:solidFill>
            </a:endParaRPr>
          </a:p>
        </p:txBody>
      </p:sp>
      <p:sp>
        <p:nvSpPr>
          <p:cNvPr id="8" name="TextBox 7"/>
          <p:cNvSpPr txBox="1"/>
          <p:nvPr/>
        </p:nvSpPr>
        <p:spPr>
          <a:xfrm>
            <a:off x="1600200" y="5410200"/>
            <a:ext cx="6431761" cy="707886"/>
          </a:xfrm>
          <a:prstGeom prst="rect">
            <a:avLst/>
          </a:prstGeom>
          <a:noFill/>
        </p:spPr>
        <p:txBody>
          <a:bodyPr wrap="none" rtlCol="0">
            <a:spAutoFit/>
          </a:bodyPr>
          <a:lstStyle/>
          <a:p>
            <a:r>
              <a:rPr lang="en-US" sz="2000" b="1" dirty="0">
                <a:solidFill>
                  <a:schemeClr val="bg1"/>
                </a:solidFill>
              </a:rPr>
              <a:t>4</a:t>
            </a:r>
            <a:r>
              <a:rPr lang="en-US" sz="2000" b="1" dirty="0" smtClean="0">
                <a:solidFill>
                  <a:schemeClr val="bg1"/>
                </a:solidFill>
              </a:rPr>
              <a:t> </a:t>
            </a:r>
            <a:r>
              <a:rPr lang="en-US" sz="2000" b="1" dirty="0">
                <a:solidFill>
                  <a:schemeClr val="bg1"/>
                </a:solidFill>
              </a:rPr>
              <a:t>– </a:t>
            </a:r>
            <a:r>
              <a:rPr lang="en-US" sz="2000" b="1" dirty="0" smtClean="0">
                <a:solidFill>
                  <a:schemeClr val="bg1"/>
                </a:solidFill>
              </a:rPr>
              <a:t>Distinguish Good Science from Tainted </a:t>
            </a:r>
            <a:r>
              <a:rPr lang="en-US" sz="2000" b="1" dirty="0" smtClean="0">
                <a:solidFill>
                  <a:schemeClr val="bg1"/>
                </a:solidFill>
              </a:rPr>
              <a:t>Science</a:t>
            </a:r>
          </a:p>
          <a:p>
            <a:r>
              <a:rPr lang="en-US" sz="2000" b="1" dirty="0">
                <a:solidFill>
                  <a:schemeClr val="bg1"/>
                </a:solidFill>
              </a:rPr>
              <a:t>	M</a:t>
            </a:r>
            <a:r>
              <a:rPr lang="en-US" sz="2000" b="1" dirty="0" smtClean="0">
                <a:solidFill>
                  <a:schemeClr val="bg1"/>
                </a:solidFill>
              </a:rPr>
              <a:t>ethods/Statistics/Epidemiological “Tricks”</a:t>
            </a:r>
            <a:endParaRPr lang="en-US" sz="2000" b="1" dirty="0">
              <a:solidFill>
                <a:schemeClr val="bg1"/>
              </a:solidFill>
            </a:endParaRPr>
          </a:p>
        </p:txBody>
      </p:sp>
    </p:spTree>
    <p:extLst>
      <p:ext uri="{BB962C8B-B14F-4D97-AF65-F5344CB8AC3E}">
        <p14:creationId xmlns:p14="http://schemas.microsoft.com/office/powerpoint/2010/main" val="165489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
            <a:ext cx="7059946" cy="523220"/>
          </a:xfrm>
          <a:prstGeom prst="rect">
            <a:avLst/>
          </a:prstGeom>
          <a:noFill/>
        </p:spPr>
        <p:txBody>
          <a:bodyPr wrap="none" rtlCol="0">
            <a:spAutoFit/>
          </a:bodyPr>
          <a:lstStyle/>
          <a:p>
            <a:r>
              <a:rPr lang="en-US" sz="2800" b="1" dirty="0" smtClean="0">
                <a:solidFill>
                  <a:srgbClr val="FFFF00"/>
                </a:solidFill>
              </a:rPr>
              <a:t>Myths and Mischief in Medical Research</a:t>
            </a:r>
            <a:endParaRPr lang="en-US" sz="2800" b="1" dirty="0">
              <a:solidFill>
                <a:srgbClr val="FFFF00"/>
              </a:solidFill>
            </a:endParaRPr>
          </a:p>
        </p:txBody>
      </p:sp>
      <p:sp>
        <p:nvSpPr>
          <p:cNvPr id="4" name="TextBox 3"/>
          <p:cNvSpPr txBox="1"/>
          <p:nvPr/>
        </p:nvSpPr>
        <p:spPr>
          <a:xfrm>
            <a:off x="1600200" y="914400"/>
            <a:ext cx="5702395" cy="1692771"/>
          </a:xfrm>
          <a:prstGeom prst="rect">
            <a:avLst/>
          </a:prstGeom>
          <a:noFill/>
        </p:spPr>
        <p:txBody>
          <a:bodyPr wrap="none" rtlCol="0">
            <a:spAutoFit/>
          </a:bodyPr>
          <a:lstStyle/>
          <a:p>
            <a:pPr algn="ctr"/>
            <a:r>
              <a:rPr lang="en-US" sz="2400" b="1" dirty="0" smtClean="0">
                <a:solidFill>
                  <a:schemeClr val="bg1"/>
                </a:solidFill>
              </a:rPr>
              <a:t>Goals: </a:t>
            </a:r>
          </a:p>
          <a:p>
            <a:r>
              <a:rPr lang="en-US" sz="2000" b="1" dirty="0" smtClean="0">
                <a:solidFill>
                  <a:schemeClr val="bg1"/>
                </a:solidFill>
              </a:rPr>
              <a:t>1 - Think like a scientist</a:t>
            </a:r>
          </a:p>
          <a:p>
            <a:r>
              <a:rPr lang="en-US" sz="2000" b="1" dirty="0">
                <a:solidFill>
                  <a:schemeClr val="bg1"/>
                </a:solidFill>
              </a:rPr>
              <a:t>	</a:t>
            </a:r>
            <a:r>
              <a:rPr lang="en-US" sz="2000" b="1" dirty="0" smtClean="0">
                <a:solidFill>
                  <a:schemeClr val="bg1"/>
                </a:solidFill>
              </a:rPr>
              <a:t>Evaluate rigorously</a:t>
            </a:r>
          </a:p>
          <a:p>
            <a:r>
              <a:rPr lang="en-US" sz="2000" b="1" dirty="0">
                <a:solidFill>
                  <a:schemeClr val="bg1"/>
                </a:solidFill>
              </a:rPr>
              <a:t>	</a:t>
            </a:r>
            <a:r>
              <a:rPr lang="en-US" sz="2000" b="1" dirty="0" smtClean="0">
                <a:solidFill>
                  <a:schemeClr val="bg1"/>
                </a:solidFill>
              </a:rPr>
              <a:t>Terminology: Natural/Organic/Healthy</a:t>
            </a:r>
          </a:p>
          <a:p>
            <a:r>
              <a:rPr lang="en-US" sz="2000" b="1" dirty="0">
                <a:solidFill>
                  <a:schemeClr val="bg1"/>
                </a:solidFill>
              </a:rPr>
              <a:t>	</a:t>
            </a:r>
            <a:r>
              <a:rPr lang="en-US" sz="2000" b="1" dirty="0" smtClean="0">
                <a:solidFill>
                  <a:schemeClr val="bg1"/>
                </a:solidFill>
              </a:rPr>
              <a:t>	e.g., natural sugar</a:t>
            </a:r>
            <a:endParaRPr lang="en-US" sz="2000" b="1" dirty="0">
              <a:solidFill>
                <a:schemeClr val="bg1"/>
              </a:solidFill>
            </a:endParaRPr>
          </a:p>
        </p:txBody>
      </p:sp>
      <p:sp>
        <p:nvSpPr>
          <p:cNvPr id="5" name="TextBox 4"/>
          <p:cNvSpPr txBox="1"/>
          <p:nvPr/>
        </p:nvSpPr>
        <p:spPr>
          <a:xfrm>
            <a:off x="1600200" y="2743200"/>
            <a:ext cx="7323030" cy="707886"/>
          </a:xfrm>
          <a:prstGeom prst="rect">
            <a:avLst/>
          </a:prstGeom>
          <a:noFill/>
        </p:spPr>
        <p:txBody>
          <a:bodyPr wrap="none" rtlCol="0">
            <a:spAutoFit/>
          </a:bodyPr>
          <a:lstStyle/>
          <a:p>
            <a:r>
              <a:rPr lang="en-US" sz="2000" b="1" dirty="0" smtClean="0">
                <a:solidFill>
                  <a:schemeClr val="bg1"/>
                </a:solidFill>
              </a:rPr>
              <a:t>2 – M.D. vs Ph.D. vs no </a:t>
            </a:r>
            <a:r>
              <a:rPr lang="en-US" sz="2000" b="1" dirty="0" err="1" smtClean="0">
                <a:solidFill>
                  <a:schemeClr val="bg1"/>
                </a:solidFill>
              </a:rPr>
              <a:t>Sci</a:t>
            </a:r>
            <a:r>
              <a:rPr lang="en-US" sz="2000" b="1" dirty="0" err="1">
                <a:solidFill>
                  <a:schemeClr val="bg1"/>
                </a:solidFill>
              </a:rPr>
              <a:t>.</a:t>
            </a:r>
            <a:r>
              <a:rPr lang="en-US" sz="2000" b="1" dirty="0" err="1" smtClean="0">
                <a:solidFill>
                  <a:schemeClr val="bg1"/>
                </a:solidFill>
              </a:rPr>
              <a:t>D</a:t>
            </a:r>
            <a:r>
              <a:rPr lang="en-US" sz="2000" b="1" dirty="0" smtClean="0">
                <a:solidFill>
                  <a:schemeClr val="bg1"/>
                </a:solidFill>
              </a:rPr>
              <a:t>.</a:t>
            </a:r>
          </a:p>
          <a:p>
            <a:r>
              <a:rPr lang="en-US" sz="2000" b="1" dirty="0">
                <a:solidFill>
                  <a:schemeClr val="bg1"/>
                </a:solidFill>
              </a:rPr>
              <a:t>	</a:t>
            </a:r>
            <a:r>
              <a:rPr lang="en-US" sz="2000" b="1" dirty="0" smtClean="0">
                <a:solidFill>
                  <a:schemeClr val="bg1"/>
                </a:solidFill>
              </a:rPr>
              <a:t>Education, Personality, Cognitive Skills (Memorize)</a:t>
            </a:r>
            <a:endParaRPr lang="en-US" sz="2000" b="1" dirty="0">
              <a:solidFill>
                <a:schemeClr val="bg1"/>
              </a:solidFill>
            </a:endParaRPr>
          </a:p>
        </p:txBody>
      </p:sp>
      <p:sp>
        <p:nvSpPr>
          <p:cNvPr id="6" name="TextBox 5"/>
          <p:cNvSpPr txBox="1"/>
          <p:nvPr/>
        </p:nvSpPr>
        <p:spPr>
          <a:xfrm>
            <a:off x="1600200" y="3505200"/>
            <a:ext cx="5620641" cy="1015663"/>
          </a:xfrm>
          <a:prstGeom prst="rect">
            <a:avLst/>
          </a:prstGeom>
          <a:noFill/>
        </p:spPr>
        <p:txBody>
          <a:bodyPr wrap="none" rtlCol="0">
            <a:spAutoFit/>
          </a:bodyPr>
          <a:lstStyle/>
          <a:p>
            <a:r>
              <a:rPr lang="en-US" sz="2000" b="1" dirty="0">
                <a:solidFill>
                  <a:schemeClr val="bg1"/>
                </a:solidFill>
              </a:rPr>
              <a:t>	</a:t>
            </a:r>
            <a:r>
              <a:rPr lang="en-US" sz="2000" b="1" dirty="0" smtClean="0">
                <a:solidFill>
                  <a:schemeClr val="bg1"/>
                </a:solidFill>
              </a:rPr>
              <a:t>MD: Diagnose/Treat Disease</a:t>
            </a:r>
          </a:p>
          <a:p>
            <a:r>
              <a:rPr lang="en-US" sz="2000" b="1" dirty="0">
                <a:solidFill>
                  <a:schemeClr val="bg1"/>
                </a:solidFill>
              </a:rPr>
              <a:t>	</a:t>
            </a:r>
            <a:r>
              <a:rPr lang="en-US" sz="2000" b="1" dirty="0" smtClean="0">
                <a:solidFill>
                  <a:schemeClr val="bg1"/>
                </a:solidFill>
              </a:rPr>
              <a:t>PhD.:  Develop and Test Hypotheses</a:t>
            </a:r>
          </a:p>
          <a:p>
            <a:r>
              <a:rPr lang="en-US" sz="2000" b="1" dirty="0">
                <a:solidFill>
                  <a:schemeClr val="bg1"/>
                </a:solidFill>
              </a:rPr>
              <a:t>	</a:t>
            </a:r>
            <a:r>
              <a:rPr lang="en-US" sz="2000" b="1" dirty="0" smtClean="0">
                <a:solidFill>
                  <a:schemeClr val="bg1"/>
                </a:solidFill>
              </a:rPr>
              <a:t>no </a:t>
            </a:r>
            <a:r>
              <a:rPr lang="en-US" sz="2000" b="1" dirty="0" err="1">
                <a:solidFill>
                  <a:schemeClr val="bg1"/>
                </a:solidFill>
              </a:rPr>
              <a:t>Sci.</a:t>
            </a:r>
            <a:r>
              <a:rPr lang="en-US" sz="2000" b="1" dirty="0" err="1" smtClean="0">
                <a:solidFill>
                  <a:schemeClr val="bg1"/>
                </a:solidFill>
              </a:rPr>
              <a:t>D</a:t>
            </a:r>
            <a:r>
              <a:rPr lang="en-US" sz="2000" b="1" dirty="0" smtClean="0">
                <a:solidFill>
                  <a:schemeClr val="bg1"/>
                </a:solidFill>
              </a:rPr>
              <a:t>: Helpless</a:t>
            </a:r>
            <a:endParaRPr lang="en-US" sz="2000" b="1" dirty="0">
              <a:solidFill>
                <a:schemeClr val="bg1"/>
              </a:solidFill>
            </a:endParaRPr>
          </a:p>
        </p:txBody>
      </p:sp>
      <p:sp>
        <p:nvSpPr>
          <p:cNvPr id="7" name="TextBox 6"/>
          <p:cNvSpPr txBox="1"/>
          <p:nvPr/>
        </p:nvSpPr>
        <p:spPr>
          <a:xfrm>
            <a:off x="1600200" y="4626114"/>
            <a:ext cx="4854214" cy="707886"/>
          </a:xfrm>
          <a:prstGeom prst="rect">
            <a:avLst/>
          </a:prstGeom>
          <a:noFill/>
        </p:spPr>
        <p:txBody>
          <a:bodyPr wrap="none" rtlCol="0">
            <a:spAutoFit/>
          </a:bodyPr>
          <a:lstStyle/>
          <a:p>
            <a:r>
              <a:rPr lang="en-US" sz="2000" b="1" dirty="0" smtClean="0">
                <a:solidFill>
                  <a:schemeClr val="bg1"/>
                </a:solidFill>
              </a:rPr>
              <a:t>3 </a:t>
            </a:r>
            <a:r>
              <a:rPr lang="en-US" sz="2000" b="1" dirty="0">
                <a:solidFill>
                  <a:schemeClr val="bg1"/>
                </a:solidFill>
              </a:rPr>
              <a:t>– </a:t>
            </a:r>
            <a:r>
              <a:rPr lang="en-US" sz="2000" b="1" dirty="0" smtClean="0">
                <a:solidFill>
                  <a:schemeClr val="bg1"/>
                </a:solidFill>
              </a:rPr>
              <a:t>Become an Annoyance: </a:t>
            </a:r>
          </a:p>
          <a:p>
            <a:r>
              <a:rPr lang="en-US" sz="2000" b="1" dirty="0">
                <a:solidFill>
                  <a:schemeClr val="bg1"/>
                </a:solidFill>
              </a:rPr>
              <a:t>	</a:t>
            </a:r>
            <a:r>
              <a:rPr lang="en-US" sz="2000" b="1" dirty="0" smtClean="0">
                <a:solidFill>
                  <a:schemeClr val="bg1"/>
                </a:solidFill>
              </a:rPr>
              <a:t>Ask “How do you know that?” </a:t>
            </a:r>
            <a:endParaRPr lang="en-US" sz="2000" b="1" dirty="0">
              <a:solidFill>
                <a:schemeClr val="bg1"/>
              </a:solidFill>
            </a:endParaRPr>
          </a:p>
        </p:txBody>
      </p:sp>
      <p:sp>
        <p:nvSpPr>
          <p:cNvPr id="8" name="TextBox 7"/>
          <p:cNvSpPr txBox="1"/>
          <p:nvPr/>
        </p:nvSpPr>
        <p:spPr>
          <a:xfrm>
            <a:off x="1600200" y="5410200"/>
            <a:ext cx="6431761" cy="707886"/>
          </a:xfrm>
          <a:prstGeom prst="rect">
            <a:avLst/>
          </a:prstGeom>
          <a:noFill/>
        </p:spPr>
        <p:txBody>
          <a:bodyPr wrap="none" rtlCol="0">
            <a:spAutoFit/>
          </a:bodyPr>
          <a:lstStyle/>
          <a:p>
            <a:r>
              <a:rPr lang="en-US" sz="2000" b="1" dirty="0">
                <a:solidFill>
                  <a:schemeClr val="bg1"/>
                </a:solidFill>
              </a:rPr>
              <a:t>4</a:t>
            </a:r>
            <a:r>
              <a:rPr lang="en-US" sz="2000" b="1" dirty="0" smtClean="0">
                <a:solidFill>
                  <a:schemeClr val="bg1"/>
                </a:solidFill>
              </a:rPr>
              <a:t> </a:t>
            </a:r>
            <a:r>
              <a:rPr lang="en-US" sz="2000" b="1" dirty="0">
                <a:solidFill>
                  <a:schemeClr val="bg1"/>
                </a:solidFill>
              </a:rPr>
              <a:t>– </a:t>
            </a:r>
            <a:r>
              <a:rPr lang="en-US" sz="2000" b="1" dirty="0" smtClean="0">
                <a:solidFill>
                  <a:schemeClr val="bg1"/>
                </a:solidFill>
              </a:rPr>
              <a:t>Distinguish Good Science from Tainted </a:t>
            </a:r>
            <a:r>
              <a:rPr lang="en-US" sz="2000" b="1" dirty="0" smtClean="0">
                <a:solidFill>
                  <a:schemeClr val="bg1"/>
                </a:solidFill>
              </a:rPr>
              <a:t>Science</a:t>
            </a:r>
          </a:p>
          <a:p>
            <a:r>
              <a:rPr lang="en-US" sz="2000" b="1" dirty="0">
                <a:solidFill>
                  <a:schemeClr val="bg1"/>
                </a:solidFill>
              </a:rPr>
              <a:t>	M</a:t>
            </a:r>
            <a:r>
              <a:rPr lang="en-US" sz="2000" b="1" dirty="0" smtClean="0">
                <a:solidFill>
                  <a:schemeClr val="bg1"/>
                </a:solidFill>
              </a:rPr>
              <a:t>ethods/Statistics/Epidemiological “Tricks”</a:t>
            </a:r>
            <a:endParaRPr lang="en-US" sz="2000" b="1" dirty="0">
              <a:solidFill>
                <a:schemeClr val="bg1"/>
              </a:solidFill>
            </a:endParaRPr>
          </a:p>
        </p:txBody>
      </p:sp>
      <p:sp>
        <p:nvSpPr>
          <p:cNvPr id="9" name="TextBox 8"/>
          <p:cNvSpPr txBox="1"/>
          <p:nvPr/>
        </p:nvSpPr>
        <p:spPr>
          <a:xfrm>
            <a:off x="1600200" y="6137285"/>
            <a:ext cx="7323030" cy="707886"/>
          </a:xfrm>
          <a:prstGeom prst="rect">
            <a:avLst/>
          </a:prstGeom>
          <a:noFill/>
        </p:spPr>
        <p:txBody>
          <a:bodyPr wrap="square" rtlCol="0">
            <a:spAutoFit/>
          </a:bodyPr>
          <a:lstStyle/>
          <a:p>
            <a:r>
              <a:rPr lang="en-US" sz="2000" b="1" dirty="0" smtClean="0">
                <a:solidFill>
                  <a:schemeClr val="bg1"/>
                </a:solidFill>
              </a:rPr>
              <a:t>5 </a:t>
            </a:r>
            <a:r>
              <a:rPr lang="en-US" sz="2000" b="1" dirty="0">
                <a:solidFill>
                  <a:schemeClr val="bg1"/>
                </a:solidFill>
              </a:rPr>
              <a:t>– </a:t>
            </a:r>
            <a:r>
              <a:rPr lang="en-US" sz="2000" b="1" dirty="0" smtClean="0">
                <a:solidFill>
                  <a:schemeClr val="bg1"/>
                </a:solidFill>
              </a:rPr>
              <a:t>Learn About the Sad State of Modern Health Care:</a:t>
            </a:r>
          </a:p>
          <a:p>
            <a:r>
              <a:rPr lang="en-US" sz="2000" b="1" dirty="0" smtClean="0">
                <a:solidFill>
                  <a:schemeClr val="bg1"/>
                </a:solidFill>
              </a:rPr>
              <a:t>	Focus on Heart Disease and Cancer</a:t>
            </a:r>
            <a:endParaRPr lang="en-US" sz="2000" b="1" dirty="0">
              <a:solidFill>
                <a:schemeClr val="bg1"/>
              </a:solidFill>
            </a:endParaRPr>
          </a:p>
        </p:txBody>
      </p:sp>
    </p:spTree>
    <p:extLst>
      <p:ext uri="{BB962C8B-B14F-4D97-AF65-F5344CB8AC3E}">
        <p14:creationId xmlns:p14="http://schemas.microsoft.com/office/powerpoint/2010/main" val="16945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
            <a:ext cx="8458200" cy="6463308"/>
          </a:xfrm>
          <a:prstGeom prst="rect">
            <a:avLst/>
          </a:prstGeom>
        </p:spPr>
        <p:txBody>
          <a:bodyPr wrap="square">
            <a:spAutoFit/>
          </a:bodyPr>
          <a:lstStyle/>
          <a:p>
            <a:pPr algn="ctr"/>
            <a:r>
              <a:rPr lang="en-US" sz="2200" b="1" dirty="0">
                <a:solidFill>
                  <a:srgbClr val="FFFF00"/>
                </a:solidFill>
              </a:rPr>
              <a:t>No cure for heart disease, Clinton's case shows</a:t>
            </a:r>
            <a:r>
              <a:rPr lang="en-US" sz="2200" dirty="0">
                <a:solidFill>
                  <a:srgbClr val="FFFF00"/>
                </a:solidFill>
              </a:rPr>
              <a:t> </a:t>
            </a:r>
            <a:endParaRPr lang="en-US" sz="2200" dirty="0" smtClean="0">
              <a:solidFill>
                <a:srgbClr val="FFFF00"/>
              </a:solidFill>
            </a:endParaRPr>
          </a:p>
          <a:p>
            <a:endParaRPr lang="en-US" sz="2000" dirty="0">
              <a:solidFill>
                <a:schemeClr val="bg1"/>
              </a:solidFill>
            </a:endParaRPr>
          </a:p>
          <a:p>
            <a:r>
              <a:rPr lang="en-US" sz="1700" b="1" dirty="0">
                <a:solidFill>
                  <a:schemeClr val="bg1"/>
                </a:solidFill>
              </a:rPr>
              <a:t>February 12th, 2010 in Medicine &amp; Health / Diseases </a:t>
            </a:r>
            <a:br>
              <a:rPr lang="en-US" sz="1700" b="1" dirty="0">
                <a:solidFill>
                  <a:schemeClr val="bg1"/>
                </a:solidFill>
              </a:rPr>
            </a:br>
            <a:r>
              <a:rPr lang="en-US" sz="1700" b="1" dirty="0" smtClean="0">
                <a:solidFill>
                  <a:schemeClr val="bg1"/>
                </a:solidFill>
              </a:rPr>
              <a:t>(AP</a:t>
            </a:r>
            <a:r>
              <a:rPr lang="en-US" sz="1700" b="1" dirty="0">
                <a:solidFill>
                  <a:schemeClr val="bg1"/>
                </a:solidFill>
              </a:rPr>
              <a:t>) -- Bill Clinton has a new lease on life, but there's no cure for the heart disease that has twice forced the former president to get blocked arteries fixed.</a:t>
            </a:r>
          </a:p>
          <a:p>
            <a:r>
              <a:rPr lang="en-US" sz="1700" b="1" dirty="0">
                <a:solidFill>
                  <a:schemeClr val="bg1"/>
                </a:solidFill>
              </a:rPr>
              <a:t>Treatments like the quadruple bypass surgery Clinton had in 2004 last about a decade on average. Then the blood vessels used to create detours around the clogged arteries start to get blocked, too.</a:t>
            </a:r>
          </a:p>
          <a:p>
            <a:r>
              <a:rPr lang="en-US" sz="1700" b="1" dirty="0">
                <a:solidFill>
                  <a:schemeClr val="bg1"/>
                </a:solidFill>
              </a:rPr>
              <a:t>One such blockage sent Clinton to the hospital on Thursday. Instead of fixing it, doctors reopened the original clogged artery and placed two mesh props called stents to keep it open.</a:t>
            </a:r>
          </a:p>
          <a:p>
            <a:r>
              <a:rPr lang="en-US" sz="1700" b="1" dirty="0">
                <a:solidFill>
                  <a:schemeClr val="bg1"/>
                </a:solidFill>
              </a:rPr>
              <a:t>It's something he's likely to need again, heart experts say.</a:t>
            </a:r>
          </a:p>
          <a:p>
            <a:r>
              <a:rPr lang="en-US" sz="1700" b="1" dirty="0">
                <a:solidFill>
                  <a:schemeClr val="bg1"/>
                </a:solidFill>
              </a:rPr>
              <a:t>"We see people who come in like this every four to five years. Essentially, it's a </a:t>
            </a:r>
            <a:r>
              <a:rPr lang="en-US" sz="1700" b="1" dirty="0" err="1">
                <a:solidFill>
                  <a:schemeClr val="bg1"/>
                </a:solidFill>
              </a:rPr>
              <a:t>tuneup</a:t>
            </a:r>
            <a:r>
              <a:rPr lang="en-US" sz="1700" b="1" dirty="0">
                <a:solidFill>
                  <a:schemeClr val="bg1"/>
                </a:solidFill>
              </a:rPr>
              <a:t>," said Dr. Cam Patterson, cardiology chief at the University of North Carolina at Chapel Hill.</a:t>
            </a:r>
          </a:p>
          <a:p>
            <a:r>
              <a:rPr lang="en-US" sz="1700" b="1" dirty="0">
                <a:solidFill>
                  <a:schemeClr val="bg1"/>
                </a:solidFill>
              </a:rPr>
              <a:t>Surprisingly, this doesn't shorten someone's lifespan or give them a bad prognosis, said Dr. William O'Neill, a cardiologist and executive dean of clinical affairs at the University of Miami's Miller School of Medicine.</a:t>
            </a:r>
          </a:p>
          <a:p>
            <a:r>
              <a:rPr lang="en-US" sz="1700" b="1" dirty="0">
                <a:solidFill>
                  <a:schemeClr val="bg1"/>
                </a:solidFill>
              </a:rPr>
              <a:t>"I've done 10 or 15 in a single patient over a period of time," and they still live long lives as long as they don't have a heart attack and suffer damage, he said.</a:t>
            </a:r>
          </a:p>
          <a:p>
            <a:r>
              <a:rPr lang="en-US" sz="1700" b="1" dirty="0">
                <a:solidFill>
                  <a:schemeClr val="bg1"/>
                </a:solidFill>
              </a:rPr>
              <a:t>Clinton has not had a heart attack and has </a:t>
            </a:r>
            <a:r>
              <a:rPr lang="en-US" sz="1700" b="1" u="sng" dirty="0">
                <a:solidFill>
                  <a:schemeClr val="bg1"/>
                </a:solidFill>
              </a:rPr>
              <a:t>done everything right </a:t>
            </a:r>
            <a:r>
              <a:rPr lang="en-US" sz="1700" b="1" dirty="0">
                <a:solidFill>
                  <a:schemeClr val="bg1"/>
                </a:solidFill>
              </a:rPr>
              <a:t>since his bypass - </a:t>
            </a:r>
            <a:r>
              <a:rPr lang="en-US" sz="1700" b="1" u="sng" dirty="0">
                <a:solidFill>
                  <a:schemeClr val="bg1"/>
                </a:solidFill>
              </a:rPr>
              <a:t>eating well, exercising, keeping his blood pressure and cholesterol in check, </a:t>
            </a:r>
            <a:r>
              <a:rPr lang="en-US" sz="1700" b="1" dirty="0">
                <a:solidFill>
                  <a:schemeClr val="bg1"/>
                </a:solidFill>
              </a:rPr>
              <a:t>said his cardiologist, Dr. Allan Schwartz at New York Presbyterian Hospital</a:t>
            </a:r>
            <a:r>
              <a:rPr lang="en-US" sz="1700" b="1" dirty="0" smtClean="0">
                <a:solidFill>
                  <a:schemeClr val="bg1"/>
                </a:solidFill>
              </a:rPr>
              <a:t>.</a:t>
            </a:r>
            <a:endParaRPr lang="en-US" sz="17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50"/>
            <a:ext cx="8458200" cy="6632585"/>
          </a:xfrm>
          <a:prstGeom prst="rect">
            <a:avLst/>
          </a:prstGeom>
        </p:spPr>
        <p:txBody>
          <a:bodyPr wrap="square">
            <a:spAutoFit/>
          </a:bodyPr>
          <a:lstStyle/>
          <a:p>
            <a:r>
              <a:rPr lang="en-US" sz="1700" b="1" u="sng" dirty="0" smtClean="0">
                <a:solidFill>
                  <a:schemeClr val="bg1"/>
                </a:solidFill>
              </a:rPr>
              <a:t>"</a:t>
            </a:r>
            <a:r>
              <a:rPr lang="en-US" sz="1700" b="1" u="sng" dirty="0">
                <a:solidFill>
                  <a:schemeClr val="bg1"/>
                </a:solidFill>
              </a:rPr>
              <a:t>This was not a result of his lifestyle or his diet," Schwartz said at a news conference Thursday night. Since the bypass, "he has really toed the line."</a:t>
            </a:r>
          </a:p>
          <a:p>
            <a:r>
              <a:rPr lang="en-US" sz="1700" b="1" dirty="0">
                <a:solidFill>
                  <a:schemeClr val="bg1"/>
                </a:solidFill>
              </a:rPr>
              <a:t>And what good does that do, you may ask?</a:t>
            </a:r>
          </a:p>
          <a:p>
            <a:r>
              <a:rPr lang="en-US" sz="1700" b="1" dirty="0">
                <a:solidFill>
                  <a:schemeClr val="bg1"/>
                </a:solidFill>
              </a:rPr>
              <a:t>It can keep heart disease from getting worse and fresh blockages forming in new places, said Dr. Spencer King, a cardiologist at St. Joseph's Heart and Vascular Institute in Atlanta and past president of the American College of Cardiology.</a:t>
            </a:r>
          </a:p>
          <a:p>
            <a:r>
              <a:rPr lang="en-US" sz="1700" b="1" dirty="0">
                <a:solidFill>
                  <a:schemeClr val="bg1"/>
                </a:solidFill>
              </a:rPr>
              <a:t>Dr. Clyde </a:t>
            </a:r>
            <a:r>
              <a:rPr lang="en-US" sz="1700" b="1" dirty="0" err="1">
                <a:solidFill>
                  <a:schemeClr val="bg1"/>
                </a:solidFill>
              </a:rPr>
              <a:t>Yancy</a:t>
            </a:r>
            <a:r>
              <a:rPr lang="en-US" sz="1700" b="1" dirty="0">
                <a:solidFill>
                  <a:schemeClr val="bg1"/>
                </a:solidFill>
              </a:rPr>
              <a:t>, a cardiologist at Baylor University Medical Center in Dallas and president of the American Heart Association, agreed.</a:t>
            </a:r>
          </a:p>
          <a:p>
            <a:r>
              <a:rPr lang="en-US" sz="1700" b="1" dirty="0" smtClean="0">
                <a:solidFill>
                  <a:schemeClr val="bg1"/>
                </a:solidFill>
              </a:rPr>
              <a:t>"</a:t>
            </a:r>
            <a:r>
              <a:rPr lang="en-US" sz="1700" b="1" dirty="0">
                <a:solidFill>
                  <a:schemeClr val="bg1"/>
                </a:solidFill>
              </a:rPr>
              <a:t>This kind of disease is progressive. It's not a one-time event so it really points out the need for constant surveillance," he said.</a:t>
            </a:r>
          </a:p>
          <a:p>
            <a:r>
              <a:rPr lang="en-US" sz="1700" b="1" dirty="0">
                <a:solidFill>
                  <a:schemeClr val="bg1"/>
                </a:solidFill>
              </a:rPr>
              <a:t>About 1 million artery-opening angioplasty procedures are done each year in the United States. Nearly 1 in 5 patients who have one have previously had a bypass operation, said Dr. Ralph </a:t>
            </a:r>
            <a:r>
              <a:rPr lang="en-US" sz="1700" b="1" dirty="0" err="1">
                <a:solidFill>
                  <a:schemeClr val="bg1"/>
                </a:solidFill>
              </a:rPr>
              <a:t>Brindis</a:t>
            </a:r>
            <a:r>
              <a:rPr lang="en-US" sz="1700" b="1" dirty="0">
                <a:solidFill>
                  <a:schemeClr val="bg1"/>
                </a:solidFill>
              </a:rPr>
              <a:t>, a cardiologist at California-based Kaiser Permanente health plan and incoming president of the cardiology college.</a:t>
            </a:r>
          </a:p>
          <a:p>
            <a:r>
              <a:rPr lang="en-US" sz="1700" b="1" dirty="0">
                <a:solidFill>
                  <a:schemeClr val="bg1"/>
                </a:solidFill>
              </a:rPr>
              <a:t>"On average, a bypass operation lasts 10 years," </a:t>
            </a:r>
            <a:r>
              <a:rPr lang="en-US" sz="1700" b="1" dirty="0" err="1">
                <a:solidFill>
                  <a:schemeClr val="bg1"/>
                </a:solidFill>
              </a:rPr>
              <a:t>Brindis</a:t>
            </a:r>
            <a:r>
              <a:rPr lang="en-US" sz="1700" b="1" dirty="0">
                <a:solidFill>
                  <a:schemeClr val="bg1"/>
                </a:solidFill>
              </a:rPr>
              <a:t> said. "He's a little early for having a problem, but not that early."</a:t>
            </a:r>
          </a:p>
          <a:p>
            <a:r>
              <a:rPr lang="en-US" sz="1700" b="1" u="sng" dirty="0">
                <a:solidFill>
                  <a:schemeClr val="bg1"/>
                </a:solidFill>
              </a:rPr>
              <a:t>Clinton also in the past has partly blamed his heart problems on genetics. </a:t>
            </a:r>
            <a:r>
              <a:rPr lang="en-US" sz="1700" b="1" dirty="0">
                <a:solidFill>
                  <a:schemeClr val="bg1"/>
                </a:solidFill>
              </a:rPr>
              <a:t>There is a history of heart disease in his mother's family. H</a:t>
            </a:r>
            <a:r>
              <a:rPr lang="en-US" sz="1700" b="1" u="sng" dirty="0">
                <a:solidFill>
                  <a:schemeClr val="bg1"/>
                </a:solidFill>
              </a:rPr>
              <a:t>e also has admitted being careless about his diet, has had high blood pressure and before his bypass, had stopped taking a cholesterol-lowering drug he'd been prescribed.</a:t>
            </a:r>
          </a:p>
          <a:p>
            <a:r>
              <a:rPr lang="en-US" sz="1700" b="1" dirty="0">
                <a:solidFill>
                  <a:schemeClr val="bg1"/>
                </a:solidFill>
              </a:rPr>
              <a:t>Schwartz emphasized how much of that had changed. </a:t>
            </a:r>
            <a:r>
              <a:rPr lang="en-US" sz="1700" b="1" u="sng" dirty="0">
                <a:solidFill>
                  <a:schemeClr val="bg1"/>
                </a:solidFill>
              </a:rPr>
              <a:t>Clinton's "numbers" were all good, he said. But heart disease "is a chronic condition. We don't have a cure for this condition, but we have excellent treatments</a:t>
            </a:r>
            <a:r>
              <a:rPr lang="en-US" sz="1700" b="1" u="sng"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812577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85800" y="5257800"/>
            <a:ext cx="7772400" cy="338554"/>
          </a:xfrm>
          <a:prstGeom prst="rect">
            <a:avLst/>
          </a:prstGeom>
          <a:solidFill>
            <a:schemeClr val="bg1"/>
          </a:solidFill>
          <a:ln>
            <a:noFill/>
          </a:ln>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1600" b="1" dirty="0" smtClean="0">
                <a:hlinkClick r:id="rId2"/>
              </a:rPr>
              <a:t>DD Lecture</a:t>
            </a:r>
            <a:endParaRPr lang="en-US" sz="1600" b="1"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381000"/>
            <a:ext cx="882967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0634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ckground">
  <a:themeElements>
    <a:clrScheme name="">
      <a:dk1>
        <a:srgbClr val="006C62"/>
      </a:dk1>
      <a:lt1>
        <a:srgbClr val="FFFFFF"/>
      </a:lt1>
      <a:dk2>
        <a:srgbClr val="00B7A5"/>
      </a:dk2>
      <a:lt2>
        <a:srgbClr val="F39FD1"/>
      </a:lt2>
      <a:accent1>
        <a:srgbClr val="FE9B03"/>
      </a:accent1>
      <a:accent2>
        <a:srgbClr val="B760F9"/>
      </a:accent2>
      <a:accent3>
        <a:srgbClr val="AAD8CF"/>
      </a:accent3>
      <a:accent4>
        <a:srgbClr val="DADADA"/>
      </a:accent4>
      <a:accent5>
        <a:srgbClr val="FECBAA"/>
      </a:accent5>
      <a:accent6>
        <a:srgbClr val="A656E2"/>
      </a:accent6>
      <a:hlink>
        <a:srgbClr val="D93192"/>
      </a:hlink>
      <a:folHlink>
        <a:srgbClr val="8CF4EA"/>
      </a:folHlink>
    </a:clrScheme>
    <a:fontScheme nam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lg" len="lg"/>
        </a:ln>
        <a:effectLst/>
      </a:spPr>
      <a:bodyPr vert="horz" wrap="square" lIns="182880" tIns="182880" rIns="182880" bIns="18288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lg" len="lg"/>
        </a:ln>
        <a:effectLst/>
      </a:spPr>
      <a:bodyPr vert="horz" wrap="square" lIns="182880" tIns="182880" rIns="182880" bIns="18288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ackgroun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ackgroun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ckgroun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ckgroun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ckgroun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ackgroun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ackground">
  <a:themeElements>
    <a:clrScheme name="">
      <a:dk1>
        <a:srgbClr val="006C62"/>
      </a:dk1>
      <a:lt1>
        <a:srgbClr val="FFFFFF"/>
      </a:lt1>
      <a:dk2>
        <a:srgbClr val="00B7A5"/>
      </a:dk2>
      <a:lt2>
        <a:srgbClr val="F39FD1"/>
      </a:lt2>
      <a:accent1>
        <a:srgbClr val="FE9B03"/>
      </a:accent1>
      <a:accent2>
        <a:srgbClr val="B760F9"/>
      </a:accent2>
      <a:accent3>
        <a:srgbClr val="AAD8CF"/>
      </a:accent3>
      <a:accent4>
        <a:srgbClr val="DADADA"/>
      </a:accent4>
      <a:accent5>
        <a:srgbClr val="FECBAA"/>
      </a:accent5>
      <a:accent6>
        <a:srgbClr val="A656E2"/>
      </a:accent6>
      <a:hlink>
        <a:srgbClr val="D93192"/>
      </a:hlink>
      <a:folHlink>
        <a:srgbClr val="8CF4EA"/>
      </a:folHlink>
    </a:clrScheme>
    <a:fontScheme nam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lg" len="lg"/>
        </a:ln>
        <a:effectLst/>
      </a:spPr>
      <a:bodyPr vert="horz" wrap="square" lIns="182880" tIns="182880" rIns="182880" bIns="18288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lg" len="lg"/>
        </a:ln>
        <a:effectLst/>
      </a:spPr>
      <a:bodyPr vert="horz" wrap="square" lIns="182880" tIns="182880" rIns="182880" bIns="18288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ackgroun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ackgroun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ckgroun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ckgroun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ckgroun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ackgroun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ackground">
  <a:themeElements>
    <a:clrScheme name="">
      <a:dk1>
        <a:srgbClr val="006C62"/>
      </a:dk1>
      <a:lt1>
        <a:srgbClr val="FFFFFF"/>
      </a:lt1>
      <a:dk2>
        <a:srgbClr val="00B7A5"/>
      </a:dk2>
      <a:lt2>
        <a:srgbClr val="F39FD1"/>
      </a:lt2>
      <a:accent1>
        <a:srgbClr val="FE9B03"/>
      </a:accent1>
      <a:accent2>
        <a:srgbClr val="B760F9"/>
      </a:accent2>
      <a:accent3>
        <a:srgbClr val="AAD8CF"/>
      </a:accent3>
      <a:accent4>
        <a:srgbClr val="DADADA"/>
      </a:accent4>
      <a:accent5>
        <a:srgbClr val="FECBAA"/>
      </a:accent5>
      <a:accent6>
        <a:srgbClr val="A656E2"/>
      </a:accent6>
      <a:hlink>
        <a:srgbClr val="D93192"/>
      </a:hlink>
      <a:folHlink>
        <a:srgbClr val="8CF4EA"/>
      </a:folHlink>
    </a:clrScheme>
    <a:fontScheme nam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lg" len="lg"/>
        </a:ln>
        <a:effectLst/>
      </a:spPr>
      <a:bodyPr vert="horz" wrap="square" lIns="182880" tIns="182880" rIns="182880" bIns="18288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lg" len="lg"/>
        </a:ln>
        <a:effectLst/>
      </a:spPr>
      <a:bodyPr vert="horz" wrap="square" lIns="182880" tIns="182880" rIns="182880" bIns="18288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ackgroun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ackgroun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ckgroun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ckgroun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ckgroun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ackgroun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9047</TotalTime>
  <Words>1240</Words>
  <Application>Microsoft Office PowerPoint</Application>
  <PresentationFormat>On-screen Show (4:3)</PresentationFormat>
  <Paragraphs>238</Paragraphs>
  <Slides>30</Slides>
  <Notes>14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35" baseType="lpstr">
      <vt:lpstr>Default Design</vt:lpstr>
      <vt:lpstr>background</vt:lpstr>
      <vt:lpstr>1_background</vt:lpstr>
      <vt:lpstr>2_background</vt:lpstr>
      <vt:lpstr>SPW 11.0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http://www.fathead-movie.com/index.php/2011/08/15/a-speech-on-bad-science-and-heart-disease/</vt:lpstr>
      <vt:lpstr>PowerPoint Presentation</vt:lpstr>
      <vt:lpstr>http://www.carbohydratescankill.com/</vt:lpstr>
      <vt:lpstr>PowerPoint Presentation</vt:lpstr>
      <vt:lpstr>PowerPoint Presentation</vt:lpstr>
    </vt:vector>
  </TitlesOfParts>
  <Company>University of South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http://www3.whdh.com/news/articles/sports/BO31298/</dc:title>
  <dc:creator>David Diamond</dc:creator>
  <cp:lastModifiedBy>David Diamond</cp:lastModifiedBy>
  <cp:revision>210</cp:revision>
  <dcterms:created xsi:type="dcterms:W3CDTF">2006-10-20T20:43:08Z</dcterms:created>
  <dcterms:modified xsi:type="dcterms:W3CDTF">2011-08-22T16:10:08Z</dcterms:modified>
</cp:coreProperties>
</file>