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Arial Black"/>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hxZH6fEaYMzM/3pSLnZ3LSiRth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4FF7BC1-D9B3-4F47-BD27-AAB5AC2DE17A}">
  <a:tblStyle styleId="{84FF7BC1-D9B3-4F47-BD27-AAB5AC2DE17A}"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599C759-CAE2-4C4E-912D-F9C52B2D0A5C}" styleName="Table_1">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rialBlack-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6e23ee6874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g6e23ee6874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solidFill>
                  <a:schemeClr val="dk1"/>
                </a:solidFill>
              </a:rPr>
              <a:t>Covers 19 square miles</a:t>
            </a:r>
            <a:endParaRPr/>
          </a:p>
          <a:p>
            <a:pPr indent="0" lvl="0" marL="0" rtl="0" algn="l">
              <a:spcBef>
                <a:spcPts val="0"/>
              </a:spcBef>
              <a:spcAft>
                <a:spcPts val="0"/>
              </a:spcAft>
              <a:buNone/>
            </a:pPr>
            <a:r>
              <a:t/>
            </a:r>
            <a:endParaRPr/>
          </a:p>
        </p:txBody>
      </p:sp>
      <p:sp>
        <p:nvSpPr>
          <p:cNvPr id="233" name="Google Shape;233;g6e23ee6874_0_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6e7cab4eb9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6e7cab4eb9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6e7cab4eb9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6e23ee6874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6e23ee6874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solidFill>
                  <a:schemeClr val="dk1"/>
                </a:solidFill>
              </a:rPr>
              <a:t>Covers 19 square miles</a:t>
            </a:r>
            <a:endParaRPr/>
          </a:p>
          <a:p>
            <a:pPr indent="0" lvl="0" marL="0" rtl="0" algn="l">
              <a:spcBef>
                <a:spcPts val="0"/>
              </a:spcBef>
              <a:spcAft>
                <a:spcPts val="0"/>
              </a:spcAft>
              <a:buNone/>
            </a:pPr>
            <a:r>
              <a:t/>
            </a:r>
            <a:endParaRPr/>
          </a:p>
        </p:txBody>
      </p:sp>
      <p:sp>
        <p:nvSpPr>
          <p:cNvPr id="251" name="Google Shape;251;g6e23ee6874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6e23ee6874_0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g6e23ee6874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6e23ee6874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6e23ee6874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6e23ee6874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6e23ee6874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6e23ee6874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6e23ee6874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solidFill>
                  <a:schemeClr val="dk1"/>
                </a:solidFill>
              </a:rPr>
              <a:t>Covers 19 square miles</a:t>
            </a:r>
            <a:endParaRPr/>
          </a:p>
          <a:p>
            <a:pPr indent="0" lvl="0" marL="0" rtl="0" algn="l">
              <a:spcBef>
                <a:spcPts val="0"/>
              </a:spcBef>
              <a:spcAft>
                <a:spcPts val="0"/>
              </a:spcAft>
              <a:buNone/>
            </a:pPr>
            <a:r>
              <a:t/>
            </a:r>
            <a:endParaRPr/>
          </a:p>
        </p:txBody>
      </p:sp>
      <p:sp>
        <p:nvSpPr>
          <p:cNvPr id="208" name="Google Shape;208;g6e23ee6874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6e23ee6874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6e23ee6874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solidFill>
                  <a:schemeClr val="dk1"/>
                </a:solidFill>
              </a:rPr>
              <a:t>Covers 19 square miles</a:t>
            </a:r>
            <a:endParaRPr/>
          </a:p>
          <a:p>
            <a:pPr indent="0" lvl="0" marL="0" rtl="0" algn="l">
              <a:spcBef>
                <a:spcPts val="0"/>
              </a:spcBef>
              <a:spcAft>
                <a:spcPts val="0"/>
              </a:spcAft>
              <a:buNone/>
            </a:pPr>
            <a:r>
              <a:t/>
            </a:r>
            <a:endParaRPr/>
          </a:p>
        </p:txBody>
      </p:sp>
      <p:sp>
        <p:nvSpPr>
          <p:cNvPr id="219" name="Google Shape;219;g6e23ee6874_0_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6" name="Shape 26"/>
        <p:cNvGrpSpPr/>
        <p:nvPr/>
      </p:nvGrpSpPr>
      <p:grpSpPr>
        <a:xfrm>
          <a:off x="0" y="0"/>
          <a:ext cx="0" cy="0"/>
          <a:chOff x="0" y="0"/>
          <a:chExt cx="0" cy="0"/>
        </a:xfrm>
      </p:grpSpPr>
      <p:grpSp>
        <p:nvGrpSpPr>
          <p:cNvPr id="27" name="Google Shape;27;p14"/>
          <p:cNvGrpSpPr/>
          <p:nvPr/>
        </p:nvGrpSpPr>
        <p:grpSpPr>
          <a:xfrm>
            <a:off x="0" y="-8467"/>
            <a:ext cx="12192000" cy="6866467"/>
            <a:chOff x="0" y="-8467"/>
            <a:chExt cx="12192000" cy="6866467"/>
          </a:xfrm>
        </p:grpSpPr>
        <p:cxnSp>
          <p:nvCxnSpPr>
            <p:cNvPr id="28" name="Google Shape;28;p14"/>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14"/>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14"/>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14"/>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4"/>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4"/>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 name="Google Shape;34;p14"/>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5" name="Google Shape;35;p14"/>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14"/>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4"/>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14"/>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0" name="Google Shape;40;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94" name="Shape 94"/>
        <p:cNvGrpSpPr/>
        <p:nvPr/>
      </p:nvGrpSpPr>
      <p:grpSpPr>
        <a:xfrm>
          <a:off x="0" y="0"/>
          <a:ext cx="0" cy="0"/>
          <a:chOff x="0" y="0"/>
          <a:chExt cx="0" cy="0"/>
        </a:xfrm>
      </p:grpSpPr>
      <p:sp>
        <p:nvSpPr>
          <p:cNvPr id="95" name="Google Shape;95;p23"/>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3"/>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7" name="Google Shape;97;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100" name="Shape 100"/>
        <p:cNvGrpSpPr/>
        <p:nvPr/>
      </p:nvGrpSpPr>
      <p:grpSpPr>
        <a:xfrm>
          <a:off x="0" y="0"/>
          <a:ext cx="0" cy="0"/>
          <a:chOff x="0" y="0"/>
          <a:chExt cx="0" cy="0"/>
        </a:xfrm>
      </p:grpSpPr>
      <p:sp>
        <p:nvSpPr>
          <p:cNvPr id="101" name="Google Shape;101;p2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4"/>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3" name="Google Shape;103;p24"/>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4" name="Google Shape;104;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2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
        <p:nvSpPr>
          <p:cNvPr id="108" name="Google Shape;108;p2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109" name="Shape 109"/>
        <p:cNvGrpSpPr/>
        <p:nvPr/>
      </p:nvGrpSpPr>
      <p:grpSpPr>
        <a:xfrm>
          <a:off x="0" y="0"/>
          <a:ext cx="0" cy="0"/>
          <a:chOff x="0" y="0"/>
          <a:chExt cx="0" cy="0"/>
        </a:xfrm>
      </p:grpSpPr>
      <p:sp>
        <p:nvSpPr>
          <p:cNvPr id="110" name="Google Shape;110;p25"/>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5"/>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2" name="Google Shape;112;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Name Card">
  <p:cSld name="Quote Name Card">
    <p:spTree>
      <p:nvGrpSpPr>
        <p:cNvPr id="115" name="Shape 115"/>
        <p:cNvGrpSpPr/>
        <p:nvPr/>
      </p:nvGrpSpPr>
      <p:grpSpPr>
        <a:xfrm>
          <a:off x="0" y="0"/>
          <a:ext cx="0" cy="0"/>
          <a:chOff x="0" y="0"/>
          <a:chExt cx="0" cy="0"/>
        </a:xfrm>
      </p:grpSpPr>
      <p:sp>
        <p:nvSpPr>
          <p:cNvPr id="116" name="Google Shape;116;p26"/>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8" name="Google Shape;118;p2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9" name="Google Shape;119;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26"/>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
        <p:nvSpPr>
          <p:cNvPr id="123" name="Google Shape;123;p26"/>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ue or False">
  <p:cSld name="True or False">
    <p:spTree>
      <p:nvGrpSpPr>
        <p:cNvPr id="124" name="Shape 124"/>
        <p:cNvGrpSpPr/>
        <p:nvPr/>
      </p:nvGrpSpPr>
      <p:grpSpPr>
        <a:xfrm>
          <a:off x="0" y="0"/>
          <a:ext cx="0" cy="0"/>
          <a:chOff x="0" y="0"/>
          <a:chExt cx="0" cy="0"/>
        </a:xfrm>
      </p:grpSpPr>
      <p:sp>
        <p:nvSpPr>
          <p:cNvPr id="125" name="Google Shape;125;p27"/>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7"/>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7" name="Google Shape;127;p27"/>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8" name="Google Shape;128;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1" name="Shape 131"/>
        <p:cNvGrpSpPr/>
        <p:nvPr/>
      </p:nvGrpSpPr>
      <p:grpSpPr>
        <a:xfrm>
          <a:off x="0" y="0"/>
          <a:ext cx="0" cy="0"/>
          <a:chOff x="0" y="0"/>
          <a:chExt cx="0" cy="0"/>
        </a:xfrm>
      </p:grpSpPr>
      <p:sp>
        <p:nvSpPr>
          <p:cNvPr id="132" name="Google Shape;132;p2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8"/>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29"/>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9"/>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0" name="Google Shape;140;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3" name="Shape 43"/>
        <p:cNvGrpSpPr/>
        <p:nvPr/>
      </p:nvGrpSpPr>
      <p:grpSpPr>
        <a:xfrm>
          <a:off x="0" y="0"/>
          <a:ext cx="0" cy="0"/>
          <a:chOff x="0" y="0"/>
          <a:chExt cx="0" cy="0"/>
        </a:xfrm>
      </p:grpSpPr>
      <p:sp>
        <p:nvSpPr>
          <p:cNvPr id="44" name="Google Shape;44;p1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5"/>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6" name="Google Shape;46;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9" name="Shape 49"/>
        <p:cNvGrpSpPr/>
        <p:nvPr/>
      </p:nvGrpSpPr>
      <p:grpSpPr>
        <a:xfrm>
          <a:off x="0" y="0"/>
          <a:ext cx="0" cy="0"/>
          <a:chOff x="0" y="0"/>
          <a:chExt cx="0" cy="0"/>
        </a:xfrm>
      </p:grpSpPr>
      <p:sp>
        <p:nvSpPr>
          <p:cNvPr id="50" name="Google Shape;50;p16"/>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2" name="Google Shape;52;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5" name="Shape 55"/>
        <p:cNvGrpSpPr/>
        <p:nvPr/>
      </p:nvGrpSpPr>
      <p:grpSpPr>
        <a:xfrm>
          <a:off x="0" y="0"/>
          <a:ext cx="0" cy="0"/>
          <a:chOff x="0" y="0"/>
          <a:chExt cx="0" cy="0"/>
        </a:xfrm>
      </p:grpSpPr>
      <p:sp>
        <p:nvSpPr>
          <p:cNvPr id="56" name="Google Shape;56;p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8" name="Google Shape;58;p17"/>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9" name="Google Shape;59;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2" name="Shape 62"/>
        <p:cNvGrpSpPr/>
        <p:nvPr/>
      </p:nvGrpSpPr>
      <p:grpSpPr>
        <a:xfrm>
          <a:off x="0" y="0"/>
          <a:ext cx="0" cy="0"/>
          <a:chOff x="0" y="0"/>
          <a:chExt cx="0" cy="0"/>
        </a:xfrm>
      </p:grpSpPr>
      <p:sp>
        <p:nvSpPr>
          <p:cNvPr id="63" name="Google Shape;63;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5" name="Google Shape;65;p18"/>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6" name="Google Shape;66;p18"/>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7" name="Google Shape;67;p18"/>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8" name="Google Shape;68;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1" name="Shape 71"/>
        <p:cNvGrpSpPr/>
        <p:nvPr/>
      </p:nvGrpSpPr>
      <p:grpSpPr>
        <a:xfrm>
          <a:off x="0" y="0"/>
          <a:ext cx="0" cy="0"/>
          <a:chOff x="0" y="0"/>
          <a:chExt cx="0" cy="0"/>
        </a:xfrm>
      </p:grpSpPr>
      <p:sp>
        <p:nvSpPr>
          <p:cNvPr id="72" name="Google Shape;72;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6" name="Shape 76"/>
        <p:cNvGrpSpPr/>
        <p:nvPr/>
      </p:nvGrpSpPr>
      <p:grpSpPr>
        <a:xfrm>
          <a:off x="0" y="0"/>
          <a:ext cx="0" cy="0"/>
          <a:chOff x="0" y="0"/>
          <a:chExt cx="0" cy="0"/>
        </a:xfrm>
      </p:grpSpPr>
      <p:sp>
        <p:nvSpPr>
          <p:cNvPr id="77" name="Google Shape;77;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0" name="Shape 80"/>
        <p:cNvGrpSpPr/>
        <p:nvPr/>
      </p:nvGrpSpPr>
      <p:grpSpPr>
        <a:xfrm>
          <a:off x="0" y="0"/>
          <a:ext cx="0" cy="0"/>
          <a:chOff x="0" y="0"/>
          <a:chExt cx="0" cy="0"/>
        </a:xfrm>
      </p:grpSpPr>
      <p:sp>
        <p:nvSpPr>
          <p:cNvPr id="81" name="Google Shape;81;p21"/>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3" name="Google Shape;83;p21"/>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4" name="Google Shape;84;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7" name="Shape 87"/>
        <p:cNvGrpSpPr/>
        <p:nvPr/>
      </p:nvGrpSpPr>
      <p:grpSpPr>
        <a:xfrm>
          <a:off x="0" y="0"/>
          <a:ext cx="0" cy="0"/>
          <a:chOff x="0" y="0"/>
          <a:chExt cx="0" cy="0"/>
        </a:xfrm>
      </p:grpSpPr>
      <p:sp>
        <p:nvSpPr>
          <p:cNvPr id="88" name="Google Shape;88;p22"/>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2"/>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90" name="Google Shape;90;p22"/>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1" name="Google Shape;91;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grpSp>
        <p:nvGrpSpPr>
          <p:cNvPr id="10" name="Google Shape;10;p13"/>
          <p:cNvGrpSpPr/>
          <p:nvPr/>
        </p:nvGrpSpPr>
        <p:grpSpPr>
          <a:xfrm>
            <a:off x="0" y="-8467"/>
            <a:ext cx="12192000" cy="6866467"/>
            <a:chOff x="0" y="-8467"/>
            <a:chExt cx="12192000" cy="6866467"/>
          </a:xfrm>
        </p:grpSpPr>
        <p:cxnSp>
          <p:nvCxnSpPr>
            <p:cNvPr id="11" name="Google Shape;11;p1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1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1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3"/>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1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1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3"/>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1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 name="Google Shape;22;p1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usf.az1.qualtrics.com/jfe/form/SV_e9ciKpgpKmIajEV"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
          <p:cNvSpPr txBox="1"/>
          <p:nvPr>
            <p:ph type="ctrTitle"/>
          </p:nvPr>
        </p:nvSpPr>
        <p:spPr>
          <a:xfrm>
            <a:off x="172250" y="1315425"/>
            <a:ext cx="9911100" cy="1616700"/>
          </a:xfrm>
          <a:prstGeom prst="rect">
            <a:avLst/>
          </a:prstGeom>
          <a:noFill/>
          <a:ln>
            <a:noFill/>
          </a:ln>
        </p:spPr>
        <p:txBody>
          <a:bodyPr anchorCtr="0" anchor="b" bIns="45700" lIns="91425" spcFirstLastPara="1" rIns="91425" wrap="square" tIns="45700">
            <a:noAutofit/>
          </a:bodyPr>
          <a:lstStyle/>
          <a:p>
            <a:pPr indent="457200" lvl="0" marL="0" rtl="0" algn="ctr">
              <a:spcBef>
                <a:spcPts val="0"/>
              </a:spcBef>
              <a:spcAft>
                <a:spcPts val="0"/>
              </a:spcAft>
              <a:buClr>
                <a:schemeClr val="dk1"/>
              </a:buClr>
              <a:buSzPts val="1100"/>
              <a:buFont typeface="Arial"/>
              <a:buNone/>
            </a:pPr>
            <a:r>
              <a:rPr b="1" lang="en-US" sz="3600">
                <a:solidFill>
                  <a:srgbClr val="38761D"/>
                </a:solidFill>
                <a:latin typeface="Times New Roman"/>
                <a:ea typeface="Times New Roman"/>
                <a:cs typeface="Times New Roman"/>
                <a:sym typeface="Times New Roman"/>
              </a:rPr>
              <a:t>New Tampa: USF Community Engaged Project</a:t>
            </a:r>
            <a:endParaRPr b="1" sz="3600">
              <a:solidFill>
                <a:srgbClr val="38761D"/>
              </a:solidFill>
              <a:latin typeface="Times New Roman"/>
              <a:ea typeface="Times New Roman"/>
              <a:cs typeface="Times New Roman"/>
              <a:sym typeface="Times New Roman"/>
            </a:endParaRPr>
          </a:p>
          <a:p>
            <a:pPr indent="457200" lvl="0" marL="0" rtl="0" algn="ctr">
              <a:spcBef>
                <a:spcPts val="0"/>
              </a:spcBef>
              <a:spcAft>
                <a:spcPts val="0"/>
              </a:spcAft>
              <a:buClr>
                <a:schemeClr val="dk1"/>
              </a:buClr>
              <a:buSzPts val="1100"/>
              <a:buFont typeface="Arial"/>
              <a:buNone/>
            </a:pPr>
            <a:r>
              <a:rPr b="1" i="1" lang="en-US" sz="3600">
                <a:solidFill>
                  <a:srgbClr val="38761D"/>
                </a:solidFill>
                <a:latin typeface="Times New Roman"/>
                <a:ea typeface="Times New Roman"/>
                <a:cs typeface="Times New Roman"/>
                <a:sym typeface="Times New Roman"/>
              </a:rPr>
              <a:t>A Study of New Tampa’s Business Climate</a:t>
            </a:r>
            <a:endParaRPr b="1" sz="3600">
              <a:solidFill>
                <a:srgbClr val="6C911C"/>
              </a:solidFill>
              <a:latin typeface="Arial Black"/>
              <a:ea typeface="Arial Black"/>
              <a:cs typeface="Arial Black"/>
              <a:sym typeface="Arial Black"/>
            </a:endParaRPr>
          </a:p>
        </p:txBody>
      </p:sp>
      <p:sp>
        <p:nvSpPr>
          <p:cNvPr id="148" name="Google Shape;148;p1"/>
          <p:cNvSpPr txBox="1"/>
          <p:nvPr>
            <p:ph idx="1" type="subTitle"/>
          </p:nvPr>
        </p:nvSpPr>
        <p:spPr>
          <a:xfrm>
            <a:off x="930650" y="4051050"/>
            <a:ext cx="8394300" cy="1307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solidFill>
                  <a:srgbClr val="486112"/>
                </a:solidFill>
                <a:latin typeface="Arial Black"/>
                <a:ea typeface="Arial Black"/>
                <a:cs typeface="Arial Black"/>
                <a:sym typeface="Arial Black"/>
              </a:rPr>
              <a:t>A study conducted by USF MURP Students, with faculty guidance and community stakeholder participation, to gain a deeper understanding of business openings and closures in New Tampa along the Bruce B. Downs Corridor</a:t>
            </a:r>
            <a:endParaRPr>
              <a:solidFill>
                <a:srgbClr val="486112"/>
              </a:solidFill>
              <a:latin typeface="Arial Black"/>
              <a:ea typeface="Arial Black"/>
              <a:cs typeface="Arial Black"/>
              <a:sym typeface="Arial Black"/>
            </a:endParaRPr>
          </a:p>
        </p:txBody>
      </p:sp>
      <p:pic>
        <p:nvPicPr>
          <p:cNvPr id="149" name="Google Shape;149;p1"/>
          <p:cNvPicPr preferRelativeResize="0"/>
          <p:nvPr/>
        </p:nvPicPr>
        <p:blipFill rotWithShape="1">
          <a:blip r:embed="rId3">
            <a:alphaModFix/>
          </a:blip>
          <a:srcRect b="0" l="0" r="0" t="0"/>
          <a:stretch/>
        </p:blipFill>
        <p:spPr>
          <a:xfrm>
            <a:off x="172256" y="6053192"/>
            <a:ext cx="2108340" cy="574522"/>
          </a:xfrm>
          <a:prstGeom prst="rect">
            <a:avLst/>
          </a:prstGeom>
          <a:noFill/>
          <a:ln>
            <a:noFill/>
          </a:ln>
        </p:spPr>
      </p:pic>
      <p:sp>
        <p:nvSpPr>
          <p:cNvPr id="150" name="Google Shape;150;p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g6e23ee6874_0_50"/>
          <p:cNvSpPr txBox="1"/>
          <p:nvPr>
            <p:ph type="title"/>
          </p:nvPr>
        </p:nvSpPr>
        <p:spPr>
          <a:xfrm>
            <a:off x="387225" y="74100"/>
            <a:ext cx="10690800" cy="4854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Autofit/>
          </a:bodyPr>
          <a:lstStyle/>
          <a:p>
            <a:pPr indent="457200" lvl="0" marL="2286000" rtl="0" algn="l">
              <a:spcBef>
                <a:spcPts val="0"/>
              </a:spcBef>
              <a:spcAft>
                <a:spcPts val="0"/>
              </a:spcAft>
              <a:buClr>
                <a:srgbClr val="6C911C"/>
              </a:buClr>
              <a:buSzPts val="1800"/>
              <a:buFont typeface="Arial Black"/>
              <a:buNone/>
            </a:pPr>
            <a:r>
              <a:rPr lang="en-US" sz="2700">
                <a:solidFill>
                  <a:srgbClr val="3F7818"/>
                </a:solidFill>
                <a:latin typeface="Arial Black"/>
                <a:ea typeface="Arial Black"/>
                <a:cs typeface="Arial Black"/>
                <a:sym typeface="Arial Black"/>
              </a:rPr>
              <a:t>Recommendations</a:t>
            </a:r>
            <a:endParaRPr sz="1800">
              <a:solidFill>
                <a:srgbClr val="6C911C"/>
              </a:solidFill>
              <a:latin typeface="Arial Black"/>
              <a:ea typeface="Arial Black"/>
              <a:cs typeface="Arial Black"/>
              <a:sym typeface="Arial Black"/>
            </a:endParaRPr>
          </a:p>
        </p:txBody>
      </p:sp>
      <p:sp>
        <p:nvSpPr>
          <p:cNvPr id="236" name="Google Shape;236;g6e23ee6874_0_50"/>
          <p:cNvSpPr txBox="1"/>
          <p:nvPr>
            <p:ph idx="1" type="body"/>
          </p:nvPr>
        </p:nvSpPr>
        <p:spPr>
          <a:xfrm>
            <a:off x="112425" y="786900"/>
            <a:ext cx="10965600" cy="59691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Autofit/>
          </a:bodyPr>
          <a:lstStyle/>
          <a:p>
            <a:pPr indent="-330200" lvl="0" marL="457200" rtl="0" algn="l">
              <a:lnSpc>
                <a:spcPct val="115000"/>
              </a:lnSpc>
              <a:spcBef>
                <a:spcPts val="0"/>
              </a:spcBef>
              <a:spcAft>
                <a:spcPts val="0"/>
              </a:spcAft>
              <a:buClr>
                <a:srgbClr val="6C911C"/>
              </a:buClr>
              <a:buSzPts val="1600"/>
              <a:buFont typeface="Arial Black"/>
              <a:buChar char="►"/>
            </a:pPr>
            <a:r>
              <a:rPr lang="en-US" sz="1600">
                <a:solidFill>
                  <a:srgbClr val="6C911C"/>
                </a:solidFill>
                <a:latin typeface="Arial Black"/>
                <a:ea typeface="Arial Black"/>
                <a:cs typeface="Arial Black"/>
                <a:sym typeface="Arial Black"/>
              </a:rPr>
              <a:t>Create a Business Retention and Expansion (BR&amp;E) Committee, these committees can help organize local stakeholders to brainstorm solutions to problems we identified but are outside the scope of this research (commercial rent prices, adaptive reuse)</a:t>
            </a:r>
            <a:endParaRPr sz="1600">
              <a:solidFill>
                <a:srgbClr val="6C911C"/>
              </a:solidFill>
              <a:latin typeface="Arial Black"/>
              <a:ea typeface="Arial Black"/>
              <a:cs typeface="Arial Black"/>
              <a:sym typeface="Arial Black"/>
            </a:endParaRPr>
          </a:p>
          <a:p>
            <a:pPr indent="0" lvl="0" marL="457200" rtl="0" algn="l">
              <a:lnSpc>
                <a:spcPct val="115000"/>
              </a:lnSpc>
              <a:spcBef>
                <a:spcPts val="0"/>
              </a:spcBef>
              <a:spcAft>
                <a:spcPts val="0"/>
              </a:spcAft>
              <a:buNone/>
            </a:pPr>
            <a:r>
              <a:t/>
            </a:r>
            <a:endParaRPr sz="1600">
              <a:solidFill>
                <a:srgbClr val="6C911C"/>
              </a:solidFill>
              <a:latin typeface="Arial Black"/>
              <a:ea typeface="Arial Black"/>
              <a:cs typeface="Arial Black"/>
              <a:sym typeface="Arial Black"/>
            </a:endParaRPr>
          </a:p>
          <a:p>
            <a:pPr indent="-330200" lvl="0" marL="457200" rtl="0" algn="l">
              <a:lnSpc>
                <a:spcPct val="115000"/>
              </a:lnSpc>
              <a:spcBef>
                <a:spcPts val="0"/>
              </a:spcBef>
              <a:spcAft>
                <a:spcPts val="0"/>
              </a:spcAft>
              <a:buClr>
                <a:srgbClr val="6C911C"/>
              </a:buClr>
              <a:buSzPts val="1600"/>
              <a:buFont typeface="Arial Black"/>
              <a:buChar char="►"/>
            </a:pPr>
            <a:r>
              <a:rPr lang="en-US" sz="1600">
                <a:solidFill>
                  <a:srgbClr val="6C911C"/>
                </a:solidFill>
                <a:latin typeface="Arial Black"/>
                <a:ea typeface="Arial Black"/>
                <a:cs typeface="Arial Black"/>
                <a:sym typeface="Arial Black"/>
              </a:rPr>
              <a:t>Increase small business activity by creating a comprehensive small business plan</a:t>
            </a:r>
            <a:endParaRPr sz="1600">
              <a:solidFill>
                <a:srgbClr val="6C911C"/>
              </a:solidFill>
              <a:latin typeface="Arial Black"/>
              <a:ea typeface="Arial Black"/>
              <a:cs typeface="Arial Black"/>
              <a:sym typeface="Arial Black"/>
            </a:endParaRPr>
          </a:p>
          <a:p>
            <a:pPr indent="0" lvl="0" marL="457200" rtl="0" algn="l">
              <a:lnSpc>
                <a:spcPct val="115000"/>
              </a:lnSpc>
              <a:spcBef>
                <a:spcPts val="0"/>
              </a:spcBef>
              <a:spcAft>
                <a:spcPts val="0"/>
              </a:spcAft>
              <a:buNone/>
            </a:pPr>
            <a:r>
              <a:t/>
            </a:r>
            <a:endParaRPr sz="1600">
              <a:solidFill>
                <a:srgbClr val="6C911C"/>
              </a:solidFill>
              <a:latin typeface="Arial Black"/>
              <a:ea typeface="Arial Black"/>
              <a:cs typeface="Arial Black"/>
              <a:sym typeface="Arial Black"/>
            </a:endParaRPr>
          </a:p>
          <a:p>
            <a:pPr indent="-330200" lvl="0" marL="457200" rtl="0" algn="l">
              <a:lnSpc>
                <a:spcPct val="115000"/>
              </a:lnSpc>
              <a:spcBef>
                <a:spcPts val="0"/>
              </a:spcBef>
              <a:spcAft>
                <a:spcPts val="0"/>
              </a:spcAft>
              <a:buClr>
                <a:srgbClr val="6C911C"/>
              </a:buClr>
              <a:buSzPts val="1600"/>
              <a:buFont typeface="Arial Black"/>
              <a:buChar char="►"/>
            </a:pPr>
            <a:r>
              <a:rPr lang="en-US" sz="1600">
                <a:solidFill>
                  <a:srgbClr val="6C911C"/>
                </a:solidFill>
                <a:latin typeface="Arial Black"/>
                <a:ea typeface="Arial Black"/>
                <a:cs typeface="Arial Black"/>
                <a:sym typeface="Arial Black"/>
              </a:rPr>
              <a:t>Residents feel that New Tampa has no significant culture or landmarks. One urban planning concept to solve this problem and others is to create locality development goals: </a:t>
            </a:r>
            <a:endParaRPr sz="1600">
              <a:solidFill>
                <a:srgbClr val="6C911C"/>
              </a:solidFill>
              <a:latin typeface="Arial Black"/>
              <a:ea typeface="Arial Black"/>
              <a:cs typeface="Arial Black"/>
              <a:sym typeface="Arial Black"/>
            </a:endParaRPr>
          </a:p>
          <a:p>
            <a:pPr indent="-330200" lvl="1" marL="914400" rtl="0" algn="l">
              <a:lnSpc>
                <a:spcPct val="115000"/>
              </a:lnSpc>
              <a:spcBef>
                <a:spcPts val="0"/>
              </a:spcBef>
              <a:spcAft>
                <a:spcPts val="0"/>
              </a:spcAft>
              <a:buClr>
                <a:srgbClr val="6C911C"/>
              </a:buClr>
              <a:buSzPts val="1600"/>
              <a:buFont typeface="Arial Black"/>
              <a:buChar char="►"/>
            </a:pPr>
            <a:r>
              <a:rPr lang="en-US" sz="1600">
                <a:solidFill>
                  <a:srgbClr val="6C911C"/>
                </a:solidFill>
                <a:latin typeface="Arial Black"/>
                <a:ea typeface="Arial Black"/>
                <a:cs typeface="Arial Black"/>
                <a:sym typeface="Arial Black"/>
              </a:rPr>
              <a:t>New Tampa</a:t>
            </a:r>
            <a:r>
              <a:rPr lang="en-US">
                <a:solidFill>
                  <a:srgbClr val="6C911C"/>
                </a:solidFill>
                <a:latin typeface="Arial Black"/>
                <a:ea typeface="Arial Black"/>
                <a:cs typeface="Arial Black"/>
                <a:sym typeface="Arial Black"/>
              </a:rPr>
              <a:t> </a:t>
            </a:r>
            <a:r>
              <a:rPr lang="en-US" sz="1600">
                <a:solidFill>
                  <a:srgbClr val="6C911C"/>
                </a:solidFill>
                <a:latin typeface="Arial Black"/>
                <a:ea typeface="Arial Black"/>
                <a:cs typeface="Arial Black"/>
                <a:sym typeface="Arial Black"/>
              </a:rPr>
              <a:t>could emphasize town scaping</a:t>
            </a:r>
            <a:r>
              <a:rPr lang="en-US">
                <a:solidFill>
                  <a:srgbClr val="6C911C"/>
                </a:solidFill>
                <a:latin typeface="Arial Black"/>
                <a:ea typeface="Arial Black"/>
                <a:cs typeface="Arial Black"/>
                <a:sym typeface="Arial Black"/>
              </a:rPr>
              <a:t>; </a:t>
            </a:r>
            <a:r>
              <a:rPr lang="en-US" sz="1600">
                <a:solidFill>
                  <a:srgbClr val="6C911C"/>
                </a:solidFill>
                <a:latin typeface="Arial Black"/>
                <a:ea typeface="Arial Black"/>
                <a:cs typeface="Arial Black"/>
                <a:sym typeface="Arial Black"/>
              </a:rPr>
              <a:t>identifying visual appearance that may draw on the area’s history or future.</a:t>
            </a:r>
            <a:r>
              <a:rPr lang="en-US">
                <a:solidFill>
                  <a:srgbClr val="6C911C"/>
                </a:solidFill>
                <a:latin typeface="Arial Black"/>
                <a:ea typeface="Arial Black"/>
                <a:cs typeface="Arial Black"/>
                <a:sym typeface="Arial Black"/>
              </a:rPr>
              <a:t> Include this in the new gathering spaces (Parks, Cultural Arts Center)</a:t>
            </a:r>
            <a:endParaRPr sz="1600">
              <a:solidFill>
                <a:srgbClr val="6C911C"/>
              </a:solidFill>
              <a:latin typeface="Arial Black"/>
              <a:ea typeface="Arial Black"/>
              <a:cs typeface="Arial Black"/>
              <a:sym typeface="Arial Black"/>
            </a:endParaRPr>
          </a:p>
          <a:p>
            <a:pPr indent="-330200" lvl="1" marL="914400" rtl="0" algn="l">
              <a:lnSpc>
                <a:spcPct val="115000"/>
              </a:lnSpc>
              <a:spcBef>
                <a:spcPts val="0"/>
              </a:spcBef>
              <a:spcAft>
                <a:spcPts val="0"/>
              </a:spcAft>
              <a:buClr>
                <a:srgbClr val="6C911C"/>
              </a:buClr>
              <a:buSzPts val="1600"/>
              <a:buFont typeface="Arial Black"/>
              <a:buChar char="►"/>
            </a:pPr>
            <a:r>
              <a:rPr lang="en-US">
                <a:solidFill>
                  <a:srgbClr val="6C911C"/>
                </a:solidFill>
                <a:latin typeface="Arial Black"/>
                <a:ea typeface="Arial Black"/>
                <a:cs typeface="Arial Black"/>
                <a:sym typeface="Arial Black"/>
              </a:rPr>
              <a:t>C</a:t>
            </a:r>
            <a:r>
              <a:rPr lang="en-US" sz="1600">
                <a:solidFill>
                  <a:srgbClr val="6C911C"/>
                </a:solidFill>
                <a:latin typeface="Arial Black"/>
                <a:ea typeface="Arial Black"/>
                <a:cs typeface="Arial Black"/>
                <a:sym typeface="Arial Black"/>
              </a:rPr>
              <a:t>reat</a:t>
            </a:r>
            <a:r>
              <a:rPr lang="en-US">
                <a:solidFill>
                  <a:srgbClr val="6C911C"/>
                </a:solidFill>
                <a:latin typeface="Arial Black"/>
                <a:ea typeface="Arial Black"/>
                <a:cs typeface="Arial Black"/>
                <a:sym typeface="Arial Black"/>
              </a:rPr>
              <a:t>e</a:t>
            </a:r>
            <a:r>
              <a:rPr lang="en-US" sz="1600">
                <a:solidFill>
                  <a:srgbClr val="6C911C"/>
                </a:solidFill>
                <a:latin typeface="Arial Black"/>
                <a:ea typeface="Arial Black"/>
                <a:cs typeface="Arial Black"/>
                <a:sym typeface="Arial Black"/>
              </a:rPr>
              <a:t> a community slogan </a:t>
            </a:r>
            <a:r>
              <a:rPr lang="en-US">
                <a:solidFill>
                  <a:srgbClr val="6C911C"/>
                </a:solidFill>
                <a:latin typeface="Arial Black"/>
                <a:ea typeface="Arial Black"/>
                <a:cs typeface="Arial Black"/>
                <a:sym typeface="Arial Black"/>
              </a:rPr>
              <a:t>and signage so people passing by can identify that they are in New Tampa, </a:t>
            </a:r>
            <a:r>
              <a:rPr lang="en-US" sz="1600">
                <a:solidFill>
                  <a:srgbClr val="6C911C"/>
                </a:solidFill>
                <a:latin typeface="Arial Black"/>
                <a:ea typeface="Arial Black"/>
                <a:cs typeface="Arial Black"/>
                <a:sym typeface="Arial Black"/>
              </a:rPr>
              <a:t>and</a:t>
            </a:r>
            <a:r>
              <a:rPr lang="en-US">
                <a:solidFill>
                  <a:srgbClr val="6C911C"/>
                </a:solidFill>
                <a:latin typeface="Arial Black"/>
                <a:ea typeface="Arial Black"/>
                <a:cs typeface="Arial Black"/>
                <a:sym typeface="Arial Black"/>
              </a:rPr>
              <a:t> create a sense of place</a:t>
            </a:r>
            <a:r>
              <a:rPr lang="en-US" sz="1600">
                <a:solidFill>
                  <a:srgbClr val="6C911C"/>
                </a:solidFill>
                <a:latin typeface="Arial Black"/>
                <a:ea typeface="Arial Black"/>
                <a:cs typeface="Arial Black"/>
                <a:sym typeface="Arial Black"/>
              </a:rPr>
              <a:t> for the residents</a:t>
            </a:r>
            <a:endParaRPr sz="1600">
              <a:solidFill>
                <a:srgbClr val="6C911C"/>
              </a:solidFill>
              <a:latin typeface="Arial Black"/>
              <a:ea typeface="Arial Black"/>
              <a:cs typeface="Arial Black"/>
              <a:sym typeface="Arial Black"/>
            </a:endParaRPr>
          </a:p>
          <a:p>
            <a:pPr indent="0" lvl="0" marL="914400" rtl="0" algn="l">
              <a:lnSpc>
                <a:spcPct val="115000"/>
              </a:lnSpc>
              <a:spcBef>
                <a:spcPts val="0"/>
              </a:spcBef>
              <a:spcAft>
                <a:spcPts val="0"/>
              </a:spcAft>
              <a:buNone/>
            </a:pPr>
            <a:r>
              <a:t/>
            </a:r>
            <a:endParaRPr>
              <a:solidFill>
                <a:srgbClr val="6C911C"/>
              </a:solidFill>
              <a:latin typeface="Arial Black"/>
              <a:ea typeface="Arial Black"/>
              <a:cs typeface="Arial Black"/>
              <a:sym typeface="Arial Black"/>
            </a:endParaRPr>
          </a:p>
          <a:p>
            <a:pPr indent="-330200" lvl="0" marL="457200" rtl="0" algn="l">
              <a:lnSpc>
                <a:spcPct val="115000"/>
              </a:lnSpc>
              <a:spcBef>
                <a:spcPts val="0"/>
              </a:spcBef>
              <a:spcAft>
                <a:spcPts val="0"/>
              </a:spcAft>
              <a:buClr>
                <a:srgbClr val="6C911C"/>
              </a:buClr>
              <a:buSzPts val="1600"/>
              <a:buFont typeface="Arial Black"/>
              <a:buChar char="►"/>
            </a:pPr>
            <a:r>
              <a:rPr lang="en-US" sz="1600">
                <a:solidFill>
                  <a:srgbClr val="6C911C"/>
                </a:solidFill>
                <a:latin typeface="Arial Black"/>
                <a:ea typeface="Arial Black"/>
                <a:cs typeface="Arial Black"/>
                <a:sym typeface="Arial Black"/>
              </a:rPr>
              <a:t>Increase the offering of localized retail and dining options</a:t>
            </a:r>
            <a:endParaRPr sz="1600">
              <a:solidFill>
                <a:srgbClr val="6C911C"/>
              </a:solidFill>
              <a:latin typeface="Arial Black"/>
              <a:ea typeface="Arial Black"/>
              <a:cs typeface="Arial Black"/>
              <a:sym typeface="Arial Black"/>
            </a:endParaRPr>
          </a:p>
          <a:p>
            <a:pPr indent="-330200" lvl="1" marL="914400" rtl="0" algn="l">
              <a:lnSpc>
                <a:spcPct val="115000"/>
              </a:lnSpc>
              <a:spcBef>
                <a:spcPts val="0"/>
              </a:spcBef>
              <a:spcAft>
                <a:spcPts val="0"/>
              </a:spcAft>
              <a:buClr>
                <a:srgbClr val="6C911C"/>
              </a:buClr>
              <a:buSzPts val="1600"/>
              <a:buFont typeface="Arial Black"/>
              <a:buChar char="►"/>
            </a:pPr>
            <a:r>
              <a:rPr lang="en-US">
                <a:solidFill>
                  <a:srgbClr val="6C911C"/>
                </a:solidFill>
                <a:latin typeface="Arial Black"/>
                <a:ea typeface="Arial Black"/>
                <a:cs typeface="Arial Black"/>
                <a:sym typeface="Arial Black"/>
              </a:rPr>
              <a:t>Ciccio's restaurant group, Buddy Brew, Blind Tiger Cafe, are all local brands that have name recognition, and could draw business from New Tampa and nearby areas (USF)</a:t>
            </a:r>
            <a:endParaRPr>
              <a:solidFill>
                <a:srgbClr val="6C911C"/>
              </a:solidFill>
              <a:latin typeface="Arial Black"/>
              <a:ea typeface="Arial Black"/>
              <a:cs typeface="Arial Black"/>
              <a:sym typeface="Arial Black"/>
            </a:endParaRPr>
          </a:p>
          <a:p>
            <a:pPr indent="0" lvl="0" marL="914400" rtl="0" algn="l">
              <a:lnSpc>
                <a:spcPct val="115000"/>
              </a:lnSpc>
              <a:spcBef>
                <a:spcPts val="0"/>
              </a:spcBef>
              <a:spcAft>
                <a:spcPts val="0"/>
              </a:spcAft>
              <a:buNone/>
            </a:pPr>
            <a:r>
              <a:t/>
            </a:r>
            <a:endParaRPr>
              <a:solidFill>
                <a:srgbClr val="6C911C"/>
              </a:solidFill>
              <a:latin typeface="Arial Black"/>
              <a:ea typeface="Arial Black"/>
              <a:cs typeface="Arial Black"/>
              <a:sym typeface="Arial Black"/>
            </a:endParaRPr>
          </a:p>
          <a:p>
            <a:pPr indent="-330200" lvl="0" marL="457200" rtl="0" algn="l">
              <a:lnSpc>
                <a:spcPct val="115000"/>
              </a:lnSpc>
              <a:spcBef>
                <a:spcPts val="0"/>
              </a:spcBef>
              <a:spcAft>
                <a:spcPts val="0"/>
              </a:spcAft>
              <a:buClr>
                <a:srgbClr val="6C911C"/>
              </a:buClr>
              <a:buSzPts val="1600"/>
              <a:buFont typeface="Arial Black"/>
              <a:buChar char="►"/>
            </a:pPr>
            <a:r>
              <a:rPr lang="en-US" sz="1600">
                <a:solidFill>
                  <a:srgbClr val="6C911C"/>
                </a:solidFill>
                <a:latin typeface="Arial Black"/>
                <a:ea typeface="Arial Black"/>
                <a:cs typeface="Arial Black"/>
                <a:sym typeface="Arial Black"/>
              </a:rPr>
              <a:t>Connect with the MPO’s previous trail study and extend multi use trails in the community</a:t>
            </a:r>
            <a:endParaRPr sz="1600">
              <a:solidFill>
                <a:srgbClr val="6C911C"/>
              </a:solidFill>
              <a:latin typeface="Arial Black"/>
              <a:ea typeface="Arial Black"/>
              <a:cs typeface="Arial Black"/>
              <a:sym typeface="Arial Black"/>
            </a:endParaRPr>
          </a:p>
          <a:p>
            <a:pPr indent="-330200" lvl="1" marL="914400" rtl="0" algn="l">
              <a:lnSpc>
                <a:spcPct val="115000"/>
              </a:lnSpc>
              <a:spcBef>
                <a:spcPts val="0"/>
              </a:spcBef>
              <a:spcAft>
                <a:spcPts val="0"/>
              </a:spcAft>
              <a:buClr>
                <a:srgbClr val="6C911C"/>
              </a:buClr>
              <a:buSzPts val="1600"/>
              <a:buFont typeface="Arial Black"/>
              <a:buChar char="►"/>
            </a:pPr>
            <a:r>
              <a:rPr lang="en-US">
                <a:solidFill>
                  <a:srgbClr val="6C911C"/>
                </a:solidFill>
                <a:latin typeface="Arial Black"/>
                <a:ea typeface="Arial Black"/>
                <a:cs typeface="Arial Black"/>
                <a:sym typeface="Arial Black"/>
              </a:rPr>
              <a:t>A trail network that connects neighborhoods, Tampa Palms was suggested as a first community to start the process</a:t>
            </a:r>
            <a:endParaRPr>
              <a:solidFill>
                <a:srgbClr val="6C911C"/>
              </a:solidFill>
              <a:latin typeface="Arial Black"/>
              <a:ea typeface="Arial Black"/>
              <a:cs typeface="Arial Black"/>
              <a:sym typeface="Arial Black"/>
            </a:endParaRPr>
          </a:p>
          <a:p>
            <a:pPr indent="0" lvl="0" marL="0" rtl="0" algn="l">
              <a:lnSpc>
                <a:spcPct val="115000"/>
              </a:lnSpc>
              <a:spcBef>
                <a:spcPts val="0"/>
              </a:spcBef>
              <a:spcAft>
                <a:spcPts val="0"/>
              </a:spcAft>
              <a:buNone/>
            </a:pPr>
            <a:r>
              <a:t/>
            </a:r>
            <a:endParaRPr sz="1600">
              <a:solidFill>
                <a:srgbClr val="6C911C"/>
              </a:solidFill>
              <a:latin typeface="Arial Black"/>
              <a:ea typeface="Arial Black"/>
              <a:cs typeface="Arial Black"/>
              <a:sym typeface="Arial Black"/>
            </a:endParaRPr>
          </a:p>
          <a:p>
            <a:pPr indent="-241300" lvl="0" marL="342900" rtl="0" algn="l">
              <a:spcBef>
                <a:spcPts val="0"/>
              </a:spcBef>
              <a:spcAft>
                <a:spcPts val="0"/>
              </a:spcAft>
              <a:buSzPts val="1600"/>
              <a:buFont typeface="Noto Sans Symbols"/>
              <a:buNone/>
            </a:pPr>
            <a:r>
              <a:t/>
            </a:r>
            <a:endParaRPr sz="2000">
              <a:solidFill>
                <a:srgbClr val="486112"/>
              </a:solidFill>
              <a:latin typeface="Arial Black"/>
              <a:ea typeface="Arial Black"/>
              <a:cs typeface="Arial Black"/>
              <a:sym typeface="Arial Black"/>
            </a:endParaRPr>
          </a:p>
          <a:p>
            <a:pPr indent="-251459" lvl="0" marL="342900" rtl="0" algn="l">
              <a:spcBef>
                <a:spcPts val="1000"/>
              </a:spcBef>
              <a:spcAft>
                <a:spcPts val="0"/>
              </a:spcAft>
              <a:buSzPts val="1440"/>
              <a:buNone/>
            </a:pPr>
            <a:r>
              <a:t/>
            </a:r>
            <a:endParaRPr/>
          </a:p>
        </p:txBody>
      </p:sp>
      <p:pic>
        <p:nvPicPr>
          <p:cNvPr id="237" name="Google Shape;237;g6e23ee6874_0_50"/>
          <p:cNvPicPr preferRelativeResize="0"/>
          <p:nvPr/>
        </p:nvPicPr>
        <p:blipFill rotWithShape="1">
          <a:blip r:embed="rId3">
            <a:alphaModFix/>
          </a:blip>
          <a:srcRect b="0" l="0" r="0" t="0"/>
          <a:stretch/>
        </p:blipFill>
        <p:spPr>
          <a:xfrm>
            <a:off x="8991100" y="193526"/>
            <a:ext cx="1781750" cy="485525"/>
          </a:xfrm>
          <a:prstGeom prst="rect">
            <a:avLst/>
          </a:prstGeom>
          <a:noFill/>
          <a:ln>
            <a:noFill/>
          </a:ln>
        </p:spPr>
      </p:pic>
      <p:sp>
        <p:nvSpPr>
          <p:cNvPr id="238" name="Google Shape;238;g6e23ee6874_0_5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g6e7cab4eb9_0_3"/>
          <p:cNvSpPr txBox="1"/>
          <p:nvPr>
            <p:ph type="title"/>
          </p:nvPr>
        </p:nvSpPr>
        <p:spPr>
          <a:xfrm>
            <a:off x="677334" y="609600"/>
            <a:ext cx="8596800" cy="13209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solidFill>
                  <a:srgbClr val="3F7818"/>
                </a:solidFill>
              </a:rPr>
              <a:t>Example of Possible Community Sign/Slogan</a:t>
            </a:r>
            <a:endParaRPr>
              <a:solidFill>
                <a:srgbClr val="3F7818"/>
              </a:solidFill>
            </a:endParaRPr>
          </a:p>
        </p:txBody>
      </p:sp>
      <p:sp>
        <p:nvSpPr>
          <p:cNvPr id="245" name="Google Shape;245;g6e7cab4eb9_0_3"/>
          <p:cNvSpPr txBox="1"/>
          <p:nvPr>
            <p:ph idx="1" type="body"/>
          </p:nvPr>
        </p:nvSpPr>
        <p:spPr>
          <a:xfrm>
            <a:off x="6676225" y="1930500"/>
            <a:ext cx="2792700" cy="3942000"/>
          </a:xfrm>
          <a:prstGeom prst="rect">
            <a:avLst/>
          </a:prstGeom>
        </p:spPr>
        <p:txBody>
          <a:bodyPr anchorCtr="0" anchor="t" bIns="45700" lIns="91425" spcFirstLastPara="1" rIns="91425" wrap="square" tIns="45700">
            <a:noAutofit/>
          </a:bodyPr>
          <a:lstStyle/>
          <a:p>
            <a:pPr indent="0" lvl="0" marL="0" rtl="0" algn="ctr">
              <a:lnSpc>
                <a:spcPct val="115000"/>
              </a:lnSpc>
              <a:spcBef>
                <a:spcPts val="1000"/>
              </a:spcBef>
              <a:spcAft>
                <a:spcPts val="0"/>
              </a:spcAft>
              <a:buNone/>
            </a:pPr>
            <a:r>
              <a:t/>
            </a:r>
            <a:endParaRPr b="1" sz="2000">
              <a:solidFill>
                <a:srgbClr val="6C911C"/>
              </a:solidFill>
              <a:latin typeface="Arial Black"/>
              <a:ea typeface="Arial Black"/>
              <a:cs typeface="Arial Black"/>
              <a:sym typeface="Arial Black"/>
            </a:endParaRPr>
          </a:p>
          <a:p>
            <a:pPr indent="0" lvl="0" marL="0" rtl="0" algn="ctr">
              <a:lnSpc>
                <a:spcPct val="115000"/>
              </a:lnSpc>
              <a:spcBef>
                <a:spcPts val="1000"/>
              </a:spcBef>
              <a:spcAft>
                <a:spcPts val="0"/>
              </a:spcAft>
              <a:buNone/>
            </a:pPr>
            <a:r>
              <a:t/>
            </a:r>
            <a:endParaRPr b="1" sz="2000">
              <a:solidFill>
                <a:srgbClr val="6C911C"/>
              </a:solidFill>
              <a:latin typeface="Arial Black"/>
              <a:ea typeface="Arial Black"/>
              <a:cs typeface="Arial Black"/>
              <a:sym typeface="Arial Black"/>
            </a:endParaRPr>
          </a:p>
          <a:p>
            <a:pPr indent="0" lvl="0" marL="0" rtl="0" algn="ctr">
              <a:lnSpc>
                <a:spcPct val="115000"/>
              </a:lnSpc>
              <a:spcBef>
                <a:spcPts val="1000"/>
              </a:spcBef>
              <a:spcAft>
                <a:spcPts val="0"/>
              </a:spcAft>
              <a:buNone/>
            </a:pPr>
            <a:r>
              <a:rPr b="1" lang="en-US" sz="2000">
                <a:solidFill>
                  <a:srgbClr val="6C911C"/>
                </a:solidFill>
                <a:latin typeface="Arial Black"/>
                <a:ea typeface="Arial Black"/>
                <a:cs typeface="Arial Black"/>
                <a:sym typeface="Arial Black"/>
              </a:rPr>
              <a:t>Welcome to New Tampa: </a:t>
            </a:r>
            <a:endParaRPr b="1" sz="2000">
              <a:solidFill>
                <a:srgbClr val="6C911C"/>
              </a:solidFill>
              <a:latin typeface="Arial Black"/>
              <a:ea typeface="Arial Black"/>
              <a:cs typeface="Arial Black"/>
              <a:sym typeface="Arial Black"/>
            </a:endParaRPr>
          </a:p>
          <a:p>
            <a:pPr indent="0" lvl="0" marL="0" rtl="0" algn="ctr">
              <a:lnSpc>
                <a:spcPct val="115000"/>
              </a:lnSpc>
              <a:spcBef>
                <a:spcPts val="1000"/>
              </a:spcBef>
              <a:spcAft>
                <a:spcPts val="0"/>
              </a:spcAft>
              <a:buNone/>
            </a:pPr>
            <a:r>
              <a:rPr b="1" lang="en-US" sz="2000">
                <a:solidFill>
                  <a:srgbClr val="6C911C"/>
                </a:solidFill>
                <a:latin typeface="Arial Black"/>
                <a:ea typeface="Arial Black"/>
                <a:cs typeface="Arial Black"/>
                <a:sym typeface="Arial Black"/>
              </a:rPr>
              <a:t>“Something for Everyone”</a:t>
            </a:r>
            <a:endParaRPr b="1" sz="2000">
              <a:solidFill>
                <a:srgbClr val="6C911C"/>
              </a:solidFill>
              <a:latin typeface="Arial Black"/>
              <a:ea typeface="Arial Black"/>
              <a:cs typeface="Arial Black"/>
              <a:sym typeface="Arial Black"/>
            </a:endParaRPr>
          </a:p>
          <a:p>
            <a:pPr indent="0" lvl="0" marL="0" rtl="0" algn="ctr">
              <a:lnSpc>
                <a:spcPct val="115000"/>
              </a:lnSpc>
              <a:spcBef>
                <a:spcPts val="1000"/>
              </a:spcBef>
              <a:spcAft>
                <a:spcPts val="0"/>
              </a:spcAft>
              <a:buClr>
                <a:schemeClr val="dk1"/>
              </a:buClr>
              <a:buSzPts val="1100"/>
              <a:buFont typeface="Arial"/>
              <a:buNone/>
            </a:pPr>
            <a:r>
              <a:t/>
            </a:r>
            <a:endParaRPr b="1">
              <a:solidFill>
                <a:srgbClr val="6C911C"/>
              </a:solidFill>
              <a:latin typeface="Arial Black"/>
              <a:ea typeface="Arial Black"/>
              <a:cs typeface="Arial Black"/>
              <a:sym typeface="Arial Black"/>
            </a:endParaRPr>
          </a:p>
        </p:txBody>
      </p:sp>
      <p:sp>
        <p:nvSpPr>
          <p:cNvPr id="246" name="Google Shape;246;g6e7cab4eb9_0_3"/>
          <p:cNvSpPr txBox="1"/>
          <p:nvPr>
            <p:ph idx="12" type="sldNum"/>
          </p:nvPr>
        </p:nvSpPr>
        <p:spPr>
          <a:xfrm>
            <a:off x="8590663" y="6041362"/>
            <a:ext cx="683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47" name="Google Shape;247;g6e7cab4eb9_0_3"/>
          <p:cNvPicPr preferRelativeResize="0"/>
          <p:nvPr/>
        </p:nvPicPr>
        <p:blipFill>
          <a:blip r:embed="rId3">
            <a:alphaModFix/>
          </a:blip>
          <a:stretch>
            <a:fillRect/>
          </a:stretch>
        </p:blipFill>
        <p:spPr>
          <a:xfrm>
            <a:off x="568975" y="1930500"/>
            <a:ext cx="5661075" cy="3941918"/>
          </a:xfrm>
          <a:prstGeom prst="rect">
            <a:avLst/>
          </a:prstGeom>
          <a:noFill/>
          <a:ln cap="flat" cmpd="sng" w="25400">
            <a:solidFill>
              <a:srgbClr val="000000"/>
            </a:solidFill>
            <a:prstDash val="solid"/>
            <a:miter lim="8000"/>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g6e23ee6874_0_59"/>
          <p:cNvSpPr txBox="1"/>
          <p:nvPr>
            <p:ph type="title"/>
          </p:nvPr>
        </p:nvSpPr>
        <p:spPr>
          <a:xfrm>
            <a:off x="387300" y="149050"/>
            <a:ext cx="10690800" cy="5745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Autofit/>
          </a:bodyPr>
          <a:lstStyle/>
          <a:p>
            <a:pPr indent="0" lvl="0" marL="2286000" rtl="0" algn="l">
              <a:spcBef>
                <a:spcPts val="0"/>
              </a:spcBef>
              <a:spcAft>
                <a:spcPts val="0"/>
              </a:spcAft>
              <a:buClr>
                <a:srgbClr val="6C911C"/>
              </a:buClr>
              <a:buSzPts val="1800"/>
              <a:buFont typeface="Arial Black"/>
              <a:buNone/>
            </a:pPr>
            <a:r>
              <a:rPr lang="en-US" sz="2700">
                <a:solidFill>
                  <a:srgbClr val="3F7818"/>
                </a:solidFill>
                <a:latin typeface="Arial Black"/>
                <a:ea typeface="Arial Black"/>
                <a:cs typeface="Arial Black"/>
                <a:sym typeface="Arial Black"/>
              </a:rPr>
              <a:t>Future Research Opportunities</a:t>
            </a:r>
            <a:endParaRPr sz="1800">
              <a:solidFill>
                <a:srgbClr val="6C911C"/>
              </a:solidFill>
              <a:latin typeface="Arial Black"/>
              <a:ea typeface="Arial Black"/>
              <a:cs typeface="Arial Black"/>
              <a:sym typeface="Arial Black"/>
            </a:endParaRPr>
          </a:p>
        </p:txBody>
      </p:sp>
      <p:sp>
        <p:nvSpPr>
          <p:cNvPr id="254" name="Google Shape;254;g6e23ee6874_0_59"/>
          <p:cNvSpPr txBox="1"/>
          <p:nvPr>
            <p:ph idx="1" type="body"/>
          </p:nvPr>
        </p:nvSpPr>
        <p:spPr>
          <a:xfrm>
            <a:off x="112425" y="899400"/>
            <a:ext cx="10965600" cy="58461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a:solidFill>
                <a:srgbClr val="3F7818"/>
              </a:solidFill>
              <a:latin typeface="Arial Black"/>
              <a:ea typeface="Arial Black"/>
              <a:cs typeface="Arial Black"/>
              <a:sym typeface="Arial Black"/>
            </a:endParaRPr>
          </a:p>
          <a:p>
            <a:pPr indent="0" lvl="0" marL="0" rtl="0" algn="l">
              <a:lnSpc>
                <a:spcPct val="115000"/>
              </a:lnSpc>
              <a:spcBef>
                <a:spcPts val="1600"/>
              </a:spcBef>
              <a:spcAft>
                <a:spcPts val="0"/>
              </a:spcAft>
              <a:buClr>
                <a:schemeClr val="dk1"/>
              </a:buClr>
              <a:buSzPts val="1100"/>
              <a:buFont typeface="Arial"/>
              <a:buNone/>
            </a:pPr>
            <a:r>
              <a:rPr lang="en-US">
                <a:solidFill>
                  <a:srgbClr val="3F7818"/>
                </a:solidFill>
                <a:latin typeface="Arial Black"/>
                <a:ea typeface="Arial Black"/>
                <a:cs typeface="Arial Black"/>
                <a:sym typeface="Arial Black"/>
              </a:rPr>
              <a:t>Community Survey Tool:</a:t>
            </a:r>
            <a:r>
              <a:rPr lang="en-US">
                <a:solidFill>
                  <a:srgbClr val="486112"/>
                </a:solidFill>
                <a:latin typeface="Arial Black"/>
                <a:ea typeface="Arial Black"/>
                <a:cs typeface="Arial Black"/>
                <a:sym typeface="Arial Black"/>
              </a:rPr>
              <a:t> </a:t>
            </a:r>
            <a:r>
              <a:rPr lang="en-US" sz="2000" u="sng">
                <a:solidFill>
                  <a:srgbClr val="0097A7"/>
                </a:solidFill>
                <a:latin typeface="Times New Roman"/>
                <a:ea typeface="Times New Roman"/>
                <a:cs typeface="Times New Roman"/>
                <a:sym typeface="Times New Roman"/>
                <a:hlinkClick r:id="rId3"/>
              </a:rPr>
              <a:t>USF Community Preferences Survey</a:t>
            </a:r>
            <a:endParaRPr sz="1600">
              <a:solidFill>
                <a:schemeClr val="dk1"/>
              </a:solidFill>
              <a:latin typeface="Times New Roman"/>
              <a:ea typeface="Times New Roman"/>
              <a:cs typeface="Times New Roman"/>
              <a:sym typeface="Times New Roman"/>
            </a:endParaRPr>
          </a:p>
          <a:p>
            <a:pPr indent="-342900" lvl="0" marL="457200" rtl="0" algn="l">
              <a:lnSpc>
                <a:spcPct val="115000"/>
              </a:lnSpc>
              <a:spcBef>
                <a:spcPts val="1600"/>
              </a:spcBef>
              <a:spcAft>
                <a:spcPts val="0"/>
              </a:spcAft>
              <a:buClr>
                <a:srgbClr val="6C911C"/>
              </a:buClr>
              <a:buSzPts val="1800"/>
              <a:buFont typeface="Arial Black"/>
              <a:buChar char="●"/>
            </a:pPr>
            <a:r>
              <a:rPr lang="en-US">
                <a:solidFill>
                  <a:srgbClr val="6C911C"/>
                </a:solidFill>
                <a:latin typeface="Arial Black"/>
                <a:ea typeface="Arial Black"/>
                <a:cs typeface="Arial Black"/>
                <a:sym typeface="Arial Black"/>
              </a:rPr>
              <a:t>Developed with help from Dr. Neely and USF MPA students, who built a survey tool to gauge New Tampa residents community preferences and perceptions</a:t>
            </a:r>
            <a:endParaRPr>
              <a:solidFill>
                <a:srgbClr val="6C911C"/>
              </a:solidFill>
              <a:latin typeface="Arial Black"/>
              <a:ea typeface="Arial Black"/>
              <a:cs typeface="Arial Black"/>
              <a:sym typeface="Arial Black"/>
            </a:endParaRPr>
          </a:p>
          <a:p>
            <a:pPr indent="0" lvl="0" marL="0" rtl="0" algn="l">
              <a:lnSpc>
                <a:spcPct val="115000"/>
              </a:lnSpc>
              <a:spcBef>
                <a:spcPts val="1600"/>
              </a:spcBef>
              <a:spcAft>
                <a:spcPts val="0"/>
              </a:spcAft>
              <a:buClr>
                <a:schemeClr val="dk1"/>
              </a:buClr>
              <a:buSzPts val="1100"/>
              <a:buFont typeface="Arial"/>
              <a:buNone/>
            </a:pPr>
            <a:r>
              <a:rPr lang="en-US">
                <a:solidFill>
                  <a:srgbClr val="3F7818"/>
                </a:solidFill>
                <a:latin typeface="Arial Black"/>
                <a:ea typeface="Arial Black"/>
                <a:cs typeface="Arial Black"/>
                <a:sym typeface="Arial Black"/>
              </a:rPr>
              <a:t>Methodology:</a:t>
            </a:r>
            <a:endParaRPr>
              <a:solidFill>
                <a:srgbClr val="3F7818"/>
              </a:solidFill>
              <a:latin typeface="Arial Black"/>
              <a:ea typeface="Arial Black"/>
              <a:cs typeface="Arial Black"/>
              <a:sym typeface="Arial Black"/>
            </a:endParaRPr>
          </a:p>
          <a:p>
            <a:pPr indent="-342900" lvl="0" marL="457200" rtl="0" algn="l">
              <a:lnSpc>
                <a:spcPct val="115000"/>
              </a:lnSpc>
              <a:spcBef>
                <a:spcPts val="1600"/>
              </a:spcBef>
              <a:spcAft>
                <a:spcPts val="0"/>
              </a:spcAft>
              <a:buClr>
                <a:srgbClr val="6C911C"/>
              </a:buClr>
              <a:buSzPts val="1800"/>
              <a:buFont typeface="Arial Black"/>
              <a:buChar char="●"/>
            </a:pPr>
            <a:r>
              <a:rPr lang="en-US">
                <a:solidFill>
                  <a:srgbClr val="6C911C"/>
                </a:solidFill>
                <a:latin typeface="Arial Black"/>
                <a:ea typeface="Arial Black"/>
                <a:cs typeface="Arial Black"/>
                <a:sym typeface="Arial Black"/>
              </a:rPr>
              <a:t>Postcard mailing in 33647 zip code, City of Tampa customized, link for web access provided</a:t>
            </a:r>
            <a:endParaRPr>
              <a:solidFill>
                <a:srgbClr val="6C911C"/>
              </a:solidFill>
              <a:latin typeface="Arial Black"/>
              <a:ea typeface="Arial Black"/>
              <a:cs typeface="Arial Black"/>
              <a:sym typeface="Arial Black"/>
            </a:endParaRPr>
          </a:p>
          <a:p>
            <a:pPr indent="-342900" lvl="0" marL="457200" rtl="0" algn="l">
              <a:lnSpc>
                <a:spcPct val="115000"/>
              </a:lnSpc>
              <a:spcBef>
                <a:spcPts val="0"/>
              </a:spcBef>
              <a:spcAft>
                <a:spcPts val="0"/>
              </a:spcAft>
              <a:buClr>
                <a:srgbClr val="6C911C"/>
              </a:buClr>
              <a:buSzPts val="1800"/>
              <a:buFont typeface="Arial Black"/>
              <a:buChar char="●"/>
            </a:pPr>
            <a:r>
              <a:rPr lang="en-US">
                <a:solidFill>
                  <a:srgbClr val="6C911C"/>
                </a:solidFill>
                <a:latin typeface="Arial Black"/>
                <a:ea typeface="Arial Black"/>
                <a:cs typeface="Arial Black"/>
                <a:sym typeface="Arial Black"/>
              </a:rPr>
              <a:t>Post Qualtrics survey link online</a:t>
            </a:r>
            <a:endParaRPr>
              <a:solidFill>
                <a:srgbClr val="6C911C"/>
              </a:solidFill>
              <a:latin typeface="Arial Black"/>
              <a:ea typeface="Arial Black"/>
              <a:cs typeface="Arial Black"/>
              <a:sym typeface="Arial Black"/>
            </a:endParaRPr>
          </a:p>
          <a:p>
            <a:pPr indent="-342900" lvl="1" marL="9144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This survey link on a created website could improve search optimization for New Tampa, when searching “New Tampa” on Google you are given inaccurate information like Wesley Chapel of 33544, and images of the Shoppes at Wiregrass Mall</a:t>
            </a:r>
            <a:endParaRPr sz="1800">
              <a:solidFill>
                <a:srgbClr val="6C911C"/>
              </a:solidFill>
              <a:latin typeface="Arial Black"/>
              <a:ea typeface="Arial Black"/>
              <a:cs typeface="Arial Black"/>
              <a:sym typeface="Arial Black"/>
            </a:endParaRPr>
          </a:p>
          <a:p>
            <a:pPr indent="0" lvl="0" marL="0" rtl="0" algn="l">
              <a:lnSpc>
                <a:spcPct val="115000"/>
              </a:lnSpc>
              <a:spcBef>
                <a:spcPts val="0"/>
              </a:spcBef>
              <a:spcAft>
                <a:spcPts val="0"/>
              </a:spcAft>
              <a:buNone/>
            </a:pPr>
            <a:r>
              <a:t/>
            </a:r>
            <a:endParaRPr sz="1400">
              <a:solidFill>
                <a:srgbClr val="3F7818"/>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a:solidFill>
                  <a:srgbClr val="3F7818"/>
                </a:solidFill>
                <a:latin typeface="Arial Black"/>
                <a:ea typeface="Arial Black"/>
                <a:cs typeface="Arial Black"/>
                <a:sym typeface="Arial Black"/>
              </a:rPr>
              <a:t>New Tampa Business Climate Study: Presentation to community February 3rd, at Compton Park</a:t>
            </a:r>
            <a:endParaRPr>
              <a:solidFill>
                <a:srgbClr val="3F7818"/>
              </a:solidFill>
              <a:latin typeface="Arial Black"/>
              <a:ea typeface="Arial Black"/>
              <a:cs typeface="Arial Black"/>
              <a:sym typeface="Arial Black"/>
            </a:endParaRPr>
          </a:p>
          <a:p>
            <a:pPr indent="0" lvl="0" marL="0" rtl="0" algn="l">
              <a:lnSpc>
                <a:spcPct val="115000"/>
              </a:lnSpc>
              <a:spcBef>
                <a:spcPts val="0"/>
              </a:spcBef>
              <a:spcAft>
                <a:spcPts val="0"/>
              </a:spcAft>
              <a:buNone/>
            </a:pPr>
            <a:r>
              <a:t/>
            </a:r>
            <a:endParaRPr>
              <a:solidFill>
                <a:srgbClr val="6C911C"/>
              </a:solidFill>
              <a:latin typeface="Arial Black"/>
              <a:ea typeface="Arial Black"/>
              <a:cs typeface="Arial Black"/>
              <a:sym typeface="Arial Black"/>
            </a:endParaRPr>
          </a:p>
          <a:p>
            <a:pPr indent="45720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pic>
        <p:nvPicPr>
          <p:cNvPr id="255" name="Google Shape;255;g6e23ee6874_0_59"/>
          <p:cNvPicPr preferRelativeResize="0"/>
          <p:nvPr/>
        </p:nvPicPr>
        <p:blipFill rotWithShape="1">
          <a:blip r:embed="rId4">
            <a:alphaModFix/>
          </a:blip>
          <a:srcRect b="0" l="0" r="0" t="0"/>
          <a:stretch/>
        </p:blipFill>
        <p:spPr>
          <a:xfrm>
            <a:off x="8991100" y="193526"/>
            <a:ext cx="1781750" cy="485525"/>
          </a:xfrm>
          <a:prstGeom prst="rect">
            <a:avLst/>
          </a:prstGeom>
          <a:noFill/>
          <a:ln>
            <a:noFill/>
          </a:ln>
        </p:spPr>
      </p:pic>
      <p:sp>
        <p:nvSpPr>
          <p:cNvPr id="256" name="Google Shape;256;g6e23ee6874_0_59"/>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g6e23ee6874_0_74"/>
          <p:cNvSpPr txBox="1"/>
          <p:nvPr>
            <p:ph type="title"/>
          </p:nvPr>
        </p:nvSpPr>
        <p:spPr>
          <a:xfrm>
            <a:off x="593350" y="148850"/>
            <a:ext cx="10690800" cy="7131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Autofit/>
          </a:bodyPr>
          <a:lstStyle/>
          <a:p>
            <a:pPr indent="457200" lvl="0" marL="3200400" rtl="0" algn="l">
              <a:spcBef>
                <a:spcPts val="0"/>
              </a:spcBef>
              <a:spcAft>
                <a:spcPts val="0"/>
              </a:spcAft>
              <a:buClr>
                <a:srgbClr val="6C911C"/>
              </a:buClr>
              <a:buSzPts val="1800"/>
              <a:buFont typeface="Arial Black"/>
              <a:buNone/>
            </a:pPr>
            <a:r>
              <a:rPr lang="en-US" sz="3000">
                <a:solidFill>
                  <a:srgbClr val="3F7818"/>
                </a:solidFill>
                <a:latin typeface="Arial Black"/>
                <a:ea typeface="Arial Black"/>
                <a:cs typeface="Arial Black"/>
                <a:sym typeface="Arial Black"/>
              </a:rPr>
              <a:t>Special Thanks !</a:t>
            </a:r>
            <a:endParaRPr sz="3000"/>
          </a:p>
        </p:txBody>
      </p:sp>
      <p:sp>
        <p:nvSpPr>
          <p:cNvPr id="262" name="Google Shape;262;g6e23ee6874_0_74"/>
          <p:cNvSpPr txBox="1"/>
          <p:nvPr>
            <p:ph idx="1" type="body"/>
          </p:nvPr>
        </p:nvSpPr>
        <p:spPr>
          <a:xfrm>
            <a:off x="143701" y="1143574"/>
            <a:ext cx="11548500" cy="57144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US" sz="2000">
                <a:solidFill>
                  <a:srgbClr val="3F7818"/>
                </a:solidFill>
                <a:latin typeface="Arial Black"/>
                <a:ea typeface="Arial Black"/>
                <a:cs typeface="Arial Black"/>
                <a:sym typeface="Arial Black"/>
              </a:rPr>
              <a:t>USF research team wants to give special thanks to Council Member Viera and Brannon Jordan Lazo, Mayor Jane Castor, John Iwanicki, Karen Frashier, Karen-Tillman Gosselin, Ron Sanders, Mark Hafen, and Stephen Neely</a:t>
            </a:r>
            <a:endParaRPr sz="2000">
              <a:solidFill>
                <a:srgbClr val="3F7818"/>
              </a:solidFill>
              <a:latin typeface="Arial Black"/>
              <a:ea typeface="Arial Black"/>
              <a:cs typeface="Arial Black"/>
              <a:sym typeface="Arial Black"/>
            </a:endParaRPr>
          </a:p>
        </p:txBody>
      </p:sp>
      <p:pic>
        <p:nvPicPr>
          <p:cNvPr id="263" name="Google Shape;263;g6e23ee6874_0_74"/>
          <p:cNvPicPr preferRelativeResize="0"/>
          <p:nvPr/>
        </p:nvPicPr>
        <p:blipFill rotWithShape="1">
          <a:blip r:embed="rId3">
            <a:alphaModFix/>
          </a:blip>
          <a:srcRect b="0" l="0" r="0" t="0"/>
          <a:stretch/>
        </p:blipFill>
        <p:spPr>
          <a:xfrm>
            <a:off x="9031599" y="243601"/>
            <a:ext cx="1970926" cy="537075"/>
          </a:xfrm>
          <a:prstGeom prst="rect">
            <a:avLst/>
          </a:prstGeom>
          <a:noFill/>
          <a:ln>
            <a:noFill/>
          </a:ln>
        </p:spPr>
      </p:pic>
      <p:sp>
        <p:nvSpPr>
          <p:cNvPr id="264" name="Google Shape;264;g6e23ee6874_0_74"/>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65" name="Google Shape;265;g6e23ee6874_0_74"/>
          <p:cNvPicPr preferRelativeResize="0"/>
          <p:nvPr/>
        </p:nvPicPr>
        <p:blipFill>
          <a:blip r:embed="rId4">
            <a:alphaModFix/>
          </a:blip>
          <a:stretch>
            <a:fillRect/>
          </a:stretch>
        </p:blipFill>
        <p:spPr>
          <a:xfrm>
            <a:off x="4349025" y="1787575"/>
            <a:ext cx="3016296" cy="1164775"/>
          </a:xfrm>
          <a:prstGeom prst="rect">
            <a:avLst/>
          </a:prstGeom>
          <a:noFill/>
          <a:ln>
            <a:noFill/>
          </a:ln>
        </p:spPr>
      </p:pic>
      <p:sp>
        <p:nvSpPr>
          <p:cNvPr id="266" name="Google Shape;266;g6e23ee6874_0_74"/>
          <p:cNvSpPr txBox="1"/>
          <p:nvPr/>
        </p:nvSpPr>
        <p:spPr>
          <a:xfrm>
            <a:off x="4002125" y="2596350"/>
            <a:ext cx="3710100" cy="178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Cambria"/>
              <a:ea typeface="Cambria"/>
              <a:cs typeface="Cambria"/>
              <a:sym typeface="Cambria"/>
            </a:endParaRPr>
          </a:p>
          <a:p>
            <a:pPr indent="0" lvl="0" marL="0" rtl="0" algn="ctr">
              <a:spcBef>
                <a:spcPts val="0"/>
              </a:spcBef>
              <a:spcAft>
                <a:spcPts val="0"/>
              </a:spcAft>
              <a:buNone/>
            </a:pPr>
            <a:r>
              <a:t/>
            </a:r>
            <a:endParaRPr b="1" sz="1200">
              <a:solidFill>
                <a:srgbClr val="006600"/>
              </a:solidFill>
              <a:latin typeface="Arial Black"/>
              <a:ea typeface="Arial Black"/>
              <a:cs typeface="Arial Black"/>
              <a:sym typeface="Arial Black"/>
            </a:endParaRPr>
          </a:p>
          <a:p>
            <a:pPr indent="0" lvl="0" marL="0" rtl="0" algn="ctr">
              <a:spcBef>
                <a:spcPts val="0"/>
              </a:spcBef>
              <a:spcAft>
                <a:spcPts val="0"/>
              </a:spcAft>
              <a:buNone/>
            </a:pPr>
            <a:r>
              <a:rPr b="1" lang="en-US" sz="2000">
                <a:solidFill>
                  <a:srgbClr val="006848"/>
                </a:solidFill>
                <a:latin typeface="Arial Black"/>
                <a:ea typeface="Arial Black"/>
                <a:cs typeface="Arial Black"/>
                <a:sym typeface="Arial Black"/>
              </a:rPr>
              <a:t>College of Arts &amp; Sciences</a:t>
            </a:r>
            <a:endParaRPr b="1" sz="2000">
              <a:solidFill>
                <a:srgbClr val="006848"/>
              </a:solidFill>
              <a:latin typeface="Arial Black"/>
              <a:ea typeface="Arial Black"/>
              <a:cs typeface="Arial Black"/>
              <a:sym typeface="Arial Black"/>
            </a:endParaRPr>
          </a:p>
          <a:p>
            <a:pPr indent="0" lvl="0" marL="0" rtl="0" algn="ctr">
              <a:spcBef>
                <a:spcPts val="0"/>
              </a:spcBef>
              <a:spcAft>
                <a:spcPts val="0"/>
              </a:spcAft>
              <a:buNone/>
            </a:pPr>
            <a:r>
              <a:rPr b="1" lang="en-US" sz="2000">
                <a:solidFill>
                  <a:srgbClr val="006848"/>
                </a:solidFill>
                <a:latin typeface="Arial Black"/>
                <a:ea typeface="Arial Black"/>
                <a:cs typeface="Arial Black"/>
                <a:sym typeface="Arial Black"/>
              </a:rPr>
              <a:t>School of Public Affairs</a:t>
            </a:r>
            <a:endParaRPr>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
          <p:cNvSpPr txBox="1"/>
          <p:nvPr>
            <p:ph type="title"/>
          </p:nvPr>
        </p:nvSpPr>
        <p:spPr>
          <a:xfrm>
            <a:off x="491066" y="432352"/>
            <a:ext cx="10647103" cy="987886"/>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Clr>
                <a:srgbClr val="6C911C"/>
              </a:buClr>
              <a:buSzPts val="1800"/>
              <a:buFont typeface="Arial Black"/>
              <a:buNone/>
            </a:pPr>
            <a:r>
              <a:rPr lang="en-US" sz="1800">
                <a:solidFill>
                  <a:srgbClr val="6C911C"/>
                </a:solidFill>
                <a:latin typeface="Arial Black"/>
                <a:ea typeface="Arial Black"/>
                <a:cs typeface="Arial Black"/>
                <a:sym typeface="Arial Black"/>
              </a:rPr>
              <a:t>USF Masters in Urban Regional Planning (MURP)</a:t>
            </a:r>
            <a:br>
              <a:rPr lang="en-US">
                <a:latin typeface="Arial Black"/>
                <a:ea typeface="Arial Black"/>
                <a:cs typeface="Arial Black"/>
                <a:sym typeface="Arial Black"/>
              </a:rPr>
            </a:br>
            <a:r>
              <a:rPr lang="en-US" sz="4000">
                <a:solidFill>
                  <a:srgbClr val="3F7818"/>
                </a:solidFill>
                <a:latin typeface="Arial Black"/>
                <a:ea typeface="Arial Black"/>
                <a:cs typeface="Arial Black"/>
                <a:sym typeface="Arial Black"/>
              </a:rPr>
              <a:t>Study</a:t>
            </a:r>
            <a:r>
              <a:rPr lang="en-US" sz="4000">
                <a:solidFill>
                  <a:srgbClr val="3F7818"/>
                </a:solidFill>
                <a:latin typeface="Arial Black"/>
                <a:ea typeface="Arial Black"/>
                <a:cs typeface="Arial Black"/>
                <a:sym typeface="Arial Black"/>
              </a:rPr>
              <a:t> Overview</a:t>
            </a:r>
            <a:endParaRPr/>
          </a:p>
        </p:txBody>
      </p:sp>
      <p:sp>
        <p:nvSpPr>
          <p:cNvPr id="156" name="Google Shape;156;p2"/>
          <p:cNvSpPr txBox="1"/>
          <p:nvPr>
            <p:ph idx="1" type="body"/>
          </p:nvPr>
        </p:nvSpPr>
        <p:spPr>
          <a:xfrm>
            <a:off x="535975" y="1640725"/>
            <a:ext cx="10557300" cy="51237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None/>
            </a:pPr>
            <a:r>
              <a:t/>
            </a:r>
            <a:endParaRPr sz="2800">
              <a:solidFill>
                <a:srgbClr val="3F7818"/>
              </a:solidFill>
              <a:latin typeface="Arial Black"/>
              <a:ea typeface="Arial Black"/>
              <a:cs typeface="Arial Black"/>
              <a:sym typeface="Arial Black"/>
            </a:endParaRPr>
          </a:p>
          <a:p>
            <a:pPr indent="-342900" lvl="0" marL="342900" rtl="0" algn="l">
              <a:spcBef>
                <a:spcPts val="0"/>
              </a:spcBef>
              <a:spcAft>
                <a:spcPts val="0"/>
              </a:spcAft>
              <a:buSzPts val="2240"/>
              <a:buChar char="►"/>
            </a:pPr>
            <a:r>
              <a:rPr lang="en-US" sz="2800">
                <a:solidFill>
                  <a:srgbClr val="3F7818"/>
                </a:solidFill>
                <a:latin typeface="Arial Black"/>
                <a:ea typeface="Arial Black"/>
                <a:cs typeface="Arial Black"/>
                <a:sym typeface="Arial Black"/>
              </a:rPr>
              <a:t>Origin &amp; Contributions</a:t>
            </a:r>
            <a:endParaRPr sz="2800">
              <a:solidFill>
                <a:srgbClr val="3F7818"/>
              </a:solidFill>
              <a:latin typeface="Arial Black"/>
              <a:ea typeface="Arial Black"/>
              <a:cs typeface="Arial Black"/>
              <a:sym typeface="Arial Black"/>
            </a:endParaRPr>
          </a:p>
          <a:p>
            <a:pPr indent="-342900" lvl="0" marL="342900" rtl="0" algn="l">
              <a:spcBef>
                <a:spcPts val="0"/>
              </a:spcBef>
              <a:spcAft>
                <a:spcPts val="0"/>
              </a:spcAft>
              <a:buSzPts val="2240"/>
              <a:buChar char="►"/>
            </a:pPr>
            <a:r>
              <a:rPr lang="en-US" sz="2800">
                <a:solidFill>
                  <a:srgbClr val="3F7818"/>
                </a:solidFill>
                <a:latin typeface="Arial Black"/>
                <a:ea typeface="Arial Black"/>
                <a:cs typeface="Arial Black"/>
                <a:sym typeface="Arial Black"/>
              </a:rPr>
              <a:t>Phase I: Background Research</a:t>
            </a:r>
            <a:endParaRPr sz="2800">
              <a:solidFill>
                <a:srgbClr val="3F7818"/>
              </a:solidFill>
              <a:latin typeface="Arial Black"/>
              <a:ea typeface="Arial Black"/>
              <a:cs typeface="Arial Black"/>
              <a:sym typeface="Arial Black"/>
            </a:endParaRPr>
          </a:p>
          <a:p>
            <a:pPr indent="-342900" lvl="0" marL="342900" rtl="0" algn="l">
              <a:spcBef>
                <a:spcPts val="1000"/>
              </a:spcBef>
              <a:spcAft>
                <a:spcPts val="0"/>
              </a:spcAft>
              <a:buSzPts val="2240"/>
              <a:buChar char="►"/>
            </a:pPr>
            <a:r>
              <a:rPr lang="en-US" sz="2800">
                <a:solidFill>
                  <a:srgbClr val="3F7818"/>
                </a:solidFill>
                <a:latin typeface="Arial Black"/>
                <a:ea typeface="Arial Black"/>
                <a:cs typeface="Arial Black"/>
                <a:sym typeface="Arial Black"/>
              </a:rPr>
              <a:t>Phase II: Qualitative Analysis</a:t>
            </a:r>
            <a:endParaRPr/>
          </a:p>
          <a:p>
            <a:pPr indent="-280669" lvl="1" marL="742950" rtl="0" algn="l">
              <a:spcBef>
                <a:spcPts val="1000"/>
              </a:spcBef>
              <a:spcAft>
                <a:spcPts val="0"/>
              </a:spcAft>
              <a:buSzPts val="1200"/>
              <a:buChar char="►"/>
            </a:pPr>
            <a:r>
              <a:rPr lang="en-US">
                <a:solidFill>
                  <a:srgbClr val="486112"/>
                </a:solidFill>
                <a:latin typeface="Arial Black"/>
                <a:ea typeface="Arial Black"/>
                <a:cs typeface="Arial Black"/>
                <a:sym typeface="Arial Black"/>
              </a:rPr>
              <a:t>Town Hall, Resident Interviews</a:t>
            </a:r>
            <a:endParaRPr/>
          </a:p>
          <a:p>
            <a:pPr indent="-342900" lvl="0" marL="342900" rtl="0" algn="l">
              <a:spcBef>
                <a:spcPts val="1000"/>
              </a:spcBef>
              <a:spcAft>
                <a:spcPts val="0"/>
              </a:spcAft>
              <a:buSzPts val="2240"/>
              <a:buChar char="►"/>
            </a:pPr>
            <a:r>
              <a:rPr lang="en-US" sz="2800">
                <a:solidFill>
                  <a:srgbClr val="3F7818"/>
                </a:solidFill>
                <a:latin typeface="Arial Black"/>
                <a:ea typeface="Arial Black"/>
                <a:cs typeface="Arial Black"/>
                <a:sym typeface="Arial Black"/>
              </a:rPr>
              <a:t>Phase II: Quantitative Analysis</a:t>
            </a:r>
            <a:endParaRPr/>
          </a:p>
          <a:p>
            <a:pPr indent="-280669" lvl="1" marL="742950" rtl="0" algn="l">
              <a:spcBef>
                <a:spcPts val="1000"/>
              </a:spcBef>
              <a:spcAft>
                <a:spcPts val="0"/>
              </a:spcAft>
              <a:buSzPts val="1200"/>
              <a:buChar char="►"/>
            </a:pPr>
            <a:r>
              <a:rPr lang="en-US">
                <a:solidFill>
                  <a:srgbClr val="486112"/>
                </a:solidFill>
                <a:latin typeface="Arial Black"/>
                <a:ea typeface="Arial Black"/>
                <a:cs typeface="Arial Black"/>
                <a:sym typeface="Arial Black"/>
              </a:rPr>
              <a:t>GIS mapping</a:t>
            </a:r>
            <a:endParaRPr/>
          </a:p>
          <a:p>
            <a:pPr indent="-342900" lvl="0" marL="342900" rtl="0" algn="l">
              <a:spcBef>
                <a:spcPts val="1000"/>
              </a:spcBef>
              <a:spcAft>
                <a:spcPts val="0"/>
              </a:spcAft>
              <a:buSzPts val="2240"/>
              <a:buChar char="►"/>
            </a:pPr>
            <a:r>
              <a:rPr lang="en-US" sz="2800">
                <a:solidFill>
                  <a:srgbClr val="3F7818"/>
                </a:solidFill>
                <a:latin typeface="Arial Black"/>
                <a:ea typeface="Arial Black"/>
                <a:cs typeface="Arial Black"/>
                <a:sym typeface="Arial Black"/>
              </a:rPr>
              <a:t>Phase III: Recommendations</a:t>
            </a:r>
            <a:endParaRPr/>
          </a:p>
          <a:p>
            <a:pPr indent="-342900" lvl="0" marL="342900" rtl="0" algn="l">
              <a:spcBef>
                <a:spcPts val="1000"/>
              </a:spcBef>
              <a:spcAft>
                <a:spcPts val="0"/>
              </a:spcAft>
              <a:buSzPts val="2240"/>
              <a:buChar char="►"/>
            </a:pPr>
            <a:r>
              <a:rPr lang="en-US" sz="2800">
                <a:solidFill>
                  <a:srgbClr val="3F7818"/>
                </a:solidFill>
                <a:latin typeface="Arial Black"/>
                <a:ea typeface="Arial Black"/>
                <a:cs typeface="Arial Black"/>
                <a:sym typeface="Arial Black"/>
              </a:rPr>
              <a:t>Phase IV: Future Research Opportunities</a:t>
            </a:r>
            <a:endParaRPr sz="2800">
              <a:solidFill>
                <a:srgbClr val="3F7818"/>
              </a:solidFill>
              <a:latin typeface="Arial Black"/>
              <a:ea typeface="Arial Black"/>
              <a:cs typeface="Arial Black"/>
              <a:sym typeface="Arial Black"/>
            </a:endParaRPr>
          </a:p>
          <a:p>
            <a:pPr indent="-270510" lvl="1" marL="742950" rtl="0" algn="l">
              <a:spcBef>
                <a:spcPts val="1000"/>
              </a:spcBef>
              <a:spcAft>
                <a:spcPts val="0"/>
              </a:spcAft>
              <a:buSzPts val="1200"/>
              <a:buFont typeface="Arial Black"/>
              <a:buChar char="►"/>
            </a:pPr>
            <a:r>
              <a:rPr lang="en-US">
                <a:solidFill>
                  <a:srgbClr val="486112"/>
                </a:solidFill>
                <a:latin typeface="Arial Black"/>
                <a:ea typeface="Arial Black"/>
                <a:cs typeface="Arial Black"/>
                <a:sym typeface="Arial Black"/>
              </a:rPr>
              <a:t>Community Survey Tool, USF Business Climate Report community feedback</a:t>
            </a:r>
            <a:endParaRPr sz="2800">
              <a:solidFill>
                <a:srgbClr val="3F7818"/>
              </a:solidFill>
              <a:latin typeface="Arial Black"/>
              <a:ea typeface="Arial Black"/>
              <a:cs typeface="Arial Black"/>
              <a:sym typeface="Arial Black"/>
            </a:endParaRPr>
          </a:p>
          <a:p>
            <a:pPr indent="-251459" lvl="0" marL="342900" rtl="0" algn="l">
              <a:spcBef>
                <a:spcPts val="1000"/>
              </a:spcBef>
              <a:spcAft>
                <a:spcPts val="0"/>
              </a:spcAft>
              <a:buSzPts val="1440"/>
              <a:buNone/>
            </a:pPr>
            <a:r>
              <a:t/>
            </a:r>
            <a:endParaRPr/>
          </a:p>
        </p:txBody>
      </p:sp>
      <p:pic>
        <p:nvPicPr>
          <p:cNvPr id="157" name="Google Shape;157;p2"/>
          <p:cNvPicPr preferRelativeResize="0"/>
          <p:nvPr/>
        </p:nvPicPr>
        <p:blipFill rotWithShape="1">
          <a:blip r:embed="rId3">
            <a:alphaModFix/>
          </a:blip>
          <a:srcRect b="0" l="0" r="0" t="0"/>
          <a:stretch/>
        </p:blipFill>
        <p:spPr>
          <a:xfrm>
            <a:off x="8805193" y="609601"/>
            <a:ext cx="2108340" cy="574522"/>
          </a:xfrm>
          <a:prstGeom prst="rect">
            <a:avLst/>
          </a:prstGeom>
          <a:noFill/>
          <a:ln>
            <a:noFill/>
          </a:ln>
        </p:spPr>
      </p:pic>
      <p:sp>
        <p:nvSpPr>
          <p:cNvPr id="158" name="Google Shape;158;p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4"/>
          <p:cNvSpPr txBox="1"/>
          <p:nvPr>
            <p:ph type="title"/>
          </p:nvPr>
        </p:nvSpPr>
        <p:spPr>
          <a:xfrm>
            <a:off x="537850" y="122975"/>
            <a:ext cx="10091100" cy="738600"/>
          </a:xfrm>
          <a:prstGeom prst="rect">
            <a:avLst/>
          </a:prstGeom>
          <a:solidFill>
            <a:schemeClr val="lt1"/>
          </a:solidFill>
          <a:ln cap="flat" cmpd="sng" w="9525">
            <a:solidFill>
              <a:srgbClr val="48432A"/>
            </a:solidFill>
            <a:prstDash val="solid"/>
            <a:round/>
            <a:headEnd len="sm" w="sm" type="none"/>
            <a:tailEnd len="sm" w="sm" type="none"/>
          </a:ln>
        </p:spPr>
        <p:txBody>
          <a:bodyPr anchorCtr="0" anchor="b" bIns="45700" lIns="91425" spcFirstLastPara="1" rIns="91425" wrap="square" tIns="45700">
            <a:normAutofit/>
          </a:bodyPr>
          <a:lstStyle/>
          <a:p>
            <a:pPr indent="457200" lvl="0" marL="914400" rtl="0" algn="l">
              <a:spcBef>
                <a:spcPts val="0"/>
              </a:spcBef>
              <a:spcAft>
                <a:spcPts val="0"/>
              </a:spcAft>
              <a:buClr>
                <a:srgbClr val="6C911C"/>
              </a:buClr>
              <a:buSzPts val="1800"/>
              <a:buFont typeface="Arial Black"/>
              <a:buNone/>
            </a:pPr>
            <a:r>
              <a:rPr lang="en-US" sz="3600">
                <a:solidFill>
                  <a:srgbClr val="3F7818"/>
                </a:solidFill>
                <a:latin typeface="Arial Black"/>
                <a:ea typeface="Arial Black"/>
                <a:cs typeface="Arial Black"/>
                <a:sym typeface="Arial Black"/>
              </a:rPr>
              <a:t>Origin &amp; Contributions</a:t>
            </a:r>
            <a:endParaRPr/>
          </a:p>
        </p:txBody>
      </p:sp>
      <p:sp>
        <p:nvSpPr>
          <p:cNvPr id="164" name="Google Shape;164;p4"/>
          <p:cNvSpPr/>
          <p:nvPr/>
        </p:nvSpPr>
        <p:spPr>
          <a:xfrm>
            <a:off x="272775" y="4394277"/>
            <a:ext cx="10091100" cy="214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486112"/>
                </a:solidFill>
                <a:latin typeface="Arial Black"/>
                <a:ea typeface="Arial Black"/>
                <a:cs typeface="Arial Black"/>
                <a:sym typeface="Arial Black"/>
              </a:rPr>
              <a:t>Contributions:</a:t>
            </a:r>
            <a:endParaRPr sz="2000">
              <a:solidFill>
                <a:srgbClr val="486112"/>
              </a:solidFill>
              <a:latin typeface="Arial Black"/>
              <a:ea typeface="Arial Black"/>
              <a:cs typeface="Arial Black"/>
              <a:sym typeface="Arial Black"/>
            </a:endParaRPr>
          </a:p>
          <a:p>
            <a:pPr indent="0" lvl="0" marL="0" marR="0" rtl="0" algn="l">
              <a:spcBef>
                <a:spcPts val="0"/>
              </a:spcBef>
              <a:spcAft>
                <a:spcPts val="0"/>
              </a:spcAft>
              <a:buNone/>
            </a:pPr>
            <a:r>
              <a:t/>
            </a:r>
            <a:endParaRPr sz="1600">
              <a:solidFill>
                <a:srgbClr val="486112"/>
              </a:solidFill>
              <a:latin typeface="Arial Black"/>
              <a:ea typeface="Arial Black"/>
              <a:cs typeface="Arial Black"/>
              <a:sym typeface="Arial Black"/>
            </a:endParaRPr>
          </a:p>
          <a:p>
            <a:pPr indent="0" lvl="0" marL="0" marR="0" rtl="0" algn="l">
              <a:spcBef>
                <a:spcPts val="0"/>
              </a:spcBef>
              <a:spcAft>
                <a:spcPts val="0"/>
              </a:spcAft>
              <a:buNone/>
            </a:pPr>
            <a:r>
              <a:rPr lang="en-US" sz="1600">
                <a:solidFill>
                  <a:srgbClr val="486112"/>
                </a:solidFill>
                <a:latin typeface="Arial Black"/>
                <a:ea typeface="Arial Black"/>
                <a:cs typeface="Arial Black"/>
                <a:sym typeface="Arial Black"/>
              </a:rPr>
              <a:t>USF Students: </a:t>
            </a:r>
            <a:r>
              <a:rPr lang="en-US">
                <a:solidFill>
                  <a:srgbClr val="6C911C"/>
                </a:solidFill>
                <a:latin typeface="Arial Black"/>
                <a:ea typeface="Arial Black"/>
                <a:cs typeface="Arial Black"/>
                <a:sym typeface="Arial Black"/>
              </a:rPr>
              <a:t>Sam Becker, Trinity Miller, Tyler DeMonde, Beau Giles, Amanda Harig, Connor MacDonald</a:t>
            </a:r>
            <a:endParaRPr>
              <a:solidFill>
                <a:srgbClr val="6C911C"/>
              </a:solidFill>
              <a:latin typeface="Arial Black"/>
              <a:ea typeface="Arial Black"/>
              <a:cs typeface="Arial Black"/>
              <a:sym typeface="Arial Black"/>
            </a:endParaRPr>
          </a:p>
          <a:p>
            <a:pPr indent="0" lvl="0" marL="0" marR="0" rtl="0" algn="l">
              <a:spcBef>
                <a:spcPts val="0"/>
              </a:spcBef>
              <a:spcAft>
                <a:spcPts val="0"/>
              </a:spcAft>
              <a:buNone/>
            </a:pPr>
            <a:r>
              <a:t/>
            </a:r>
            <a:endParaRPr>
              <a:solidFill>
                <a:srgbClr val="486112"/>
              </a:solidFill>
              <a:latin typeface="Arial Black"/>
              <a:ea typeface="Arial Black"/>
              <a:cs typeface="Arial Black"/>
              <a:sym typeface="Arial Black"/>
            </a:endParaRPr>
          </a:p>
          <a:p>
            <a:pPr indent="0" lvl="0" marL="0" marR="0" rtl="0" algn="l">
              <a:spcBef>
                <a:spcPts val="0"/>
              </a:spcBef>
              <a:spcAft>
                <a:spcPts val="0"/>
              </a:spcAft>
              <a:buNone/>
            </a:pPr>
            <a:r>
              <a:rPr b="1" lang="en-US" sz="1600">
                <a:solidFill>
                  <a:srgbClr val="486112"/>
                </a:solidFill>
                <a:latin typeface="Arial Black"/>
                <a:ea typeface="Arial Black"/>
                <a:cs typeface="Arial Black"/>
                <a:sym typeface="Arial Black"/>
              </a:rPr>
              <a:t>USF Faculty: </a:t>
            </a:r>
            <a:r>
              <a:rPr lang="en-US">
                <a:solidFill>
                  <a:srgbClr val="6C911C"/>
                </a:solidFill>
                <a:latin typeface="Arial Black"/>
                <a:ea typeface="Arial Black"/>
                <a:cs typeface="Arial Black"/>
                <a:sym typeface="Arial Black"/>
              </a:rPr>
              <a:t>Mark Hafen, Ron Sanders, Stephen Neely, Stephen Fernandez</a:t>
            </a:r>
            <a:endParaRPr>
              <a:solidFill>
                <a:srgbClr val="6C911C"/>
              </a:solidFill>
              <a:latin typeface="Arial Black"/>
              <a:ea typeface="Arial Black"/>
              <a:cs typeface="Arial Black"/>
              <a:sym typeface="Arial Black"/>
            </a:endParaRPr>
          </a:p>
          <a:p>
            <a:pPr indent="0" lvl="0" marL="0" marR="0" rtl="0" algn="l">
              <a:spcBef>
                <a:spcPts val="0"/>
              </a:spcBef>
              <a:spcAft>
                <a:spcPts val="0"/>
              </a:spcAft>
              <a:buNone/>
            </a:pPr>
            <a:r>
              <a:t/>
            </a:r>
            <a:endParaRPr>
              <a:solidFill>
                <a:srgbClr val="486112"/>
              </a:solidFill>
              <a:latin typeface="Arial Black"/>
              <a:ea typeface="Arial Black"/>
              <a:cs typeface="Arial Black"/>
              <a:sym typeface="Arial Black"/>
            </a:endParaRPr>
          </a:p>
          <a:p>
            <a:pPr indent="0" lvl="0" marL="0" marR="0" rtl="0" algn="l">
              <a:spcBef>
                <a:spcPts val="0"/>
              </a:spcBef>
              <a:spcAft>
                <a:spcPts val="0"/>
              </a:spcAft>
              <a:buNone/>
            </a:pPr>
            <a:r>
              <a:rPr b="1" lang="en-US" sz="1600">
                <a:solidFill>
                  <a:srgbClr val="486112"/>
                </a:solidFill>
                <a:latin typeface="Arial Black"/>
                <a:ea typeface="Arial Black"/>
                <a:cs typeface="Arial Black"/>
                <a:sym typeface="Arial Black"/>
              </a:rPr>
              <a:t>Stakeholders: </a:t>
            </a:r>
            <a:r>
              <a:rPr lang="en-US">
                <a:solidFill>
                  <a:srgbClr val="486112"/>
                </a:solidFill>
                <a:latin typeface="Arial Black"/>
                <a:ea typeface="Arial Black"/>
                <a:cs typeface="Arial Black"/>
                <a:sym typeface="Arial Black"/>
              </a:rPr>
              <a:t>J</a:t>
            </a:r>
            <a:r>
              <a:rPr lang="en-US">
                <a:solidFill>
                  <a:srgbClr val="6C911C"/>
                </a:solidFill>
                <a:latin typeface="Arial Black"/>
                <a:ea typeface="Arial Black"/>
                <a:cs typeface="Arial Black"/>
                <a:sym typeface="Arial Black"/>
              </a:rPr>
              <a:t>ohn Iwanicki, Councilmember Luis Viera, Karen Frashier, Karen Tillman Gosselin</a:t>
            </a:r>
            <a:endParaRPr>
              <a:solidFill>
                <a:srgbClr val="6C911C"/>
              </a:solidFill>
              <a:latin typeface="Arial Black"/>
              <a:ea typeface="Arial Black"/>
              <a:cs typeface="Arial Black"/>
              <a:sym typeface="Arial Black"/>
            </a:endParaRPr>
          </a:p>
          <a:p>
            <a:pPr indent="0" lvl="0" marL="0" marR="0" rtl="0" algn="l">
              <a:spcBef>
                <a:spcPts val="0"/>
              </a:spcBef>
              <a:spcAft>
                <a:spcPts val="0"/>
              </a:spcAft>
              <a:buClr>
                <a:srgbClr val="000000"/>
              </a:buClr>
              <a:buFont typeface="Arial"/>
              <a:buNone/>
            </a:pPr>
            <a:r>
              <a:t/>
            </a:r>
            <a:endParaRPr/>
          </a:p>
        </p:txBody>
      </p:sp>
      <p:pic>
        <p:nvPicPr>
          <p:cNvPr id="165" name="Google Shape;165;p4"/>
          <p:cNvPicPr preferRelativeResize="0"/>
          <p:nvPr/>
        </p:nvPicPr>
        <p:blipFill rotWithShape="1">
          <a:blip r:embed="rId3">
            <a:alphaModFix/>
          </a:blip>
          <a:srcRect b="0" l="0" r="0" t="0"/>
          <a:stretch/>
        </p:blipFill>
        <p:spPr>
          <a:xfrm>
            <a:off x="8143143" y="205009"/>
            <a:ext cx="2108340" cy="574522"/>
          </a:xfrm>
          <a:prstGeom prst="rect">
            <a:avLst/>
          </a:prstGeom>
          <a:noFill/>
          <a:ln>
            <a:noFill/>
          </a:ln>
        </p:spPr>
      </p:pic>
      <p:sp>
        <p:nvSpPr>
          <p:cNvPr id="166" name="Google Shape;166;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7" name="Google Shape;167;p4"/>
          <p:cNvSpPr txBox="1"/>
          <p:nvPr/>
        </p:nvSpPr>
        <p:spPr>
          <a:xfrm>
            <a:off x="718275" y="1219075"/>
            <a:ext cx="9200100" cy="2904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USF MURP student and then mayoral candidate Jane Castor discuss New Tampa business climate and residents concerns</a:t>
            </a:r>
            <a:endParaRPr sz="1800">
              <a:solidFill>
                <a:srgbClr val="6C911C"/>
              </a:solidFill>
              <a:latin typeface="Arial Black"/>
              <a:ea typeface="Arial Black"/>
              <a:cs typeface="Arial Black"/>
              <a:sym typeface="Arial Black"/>
            </a:endParaRPr>
          </a:p>
          <a:p>
            <a:pPr indent="-342900" lvl="0" marL="4572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New Tampa Project team is formed with USF MURP students and stakeholders from the community (1st meeting March 2019)</a:t>
            </a:r>
            <a:endParaRPr sz="1800">
              <a:solidFill>
                <a:srgbClr val="6C911C"/>
              </a:solidFill>
              <a:latin typeface="Arial Black"/>
              <a:ea typeface="Arial Black"/>
              <a:cs typeface="Arial Black"/>
              <a:sym typeface="Arial Black"/>
            </a:endParaRPr>
          </a:p>
          <a:p>
            <a:pPr indent="-342900" lvl="0" marL="4572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Students heard from stakeholders and formed early research assumptions:</a:t>
            </a:r>
            <a:endParaRPr sz="1800">
              <a:solidFill>
                <a:srgbClr val="6C911C"/>
              </a:solidFill>
              <a:latin typeface="Arial Black"/>
              <a:ea typeface="Arial Black"/>
              <a:cs typeface="Arial Black"/>
              <a:sym typeface="Arial Black"/>
            </a:endParaRPr>
          </a:p>
          <a:p>
            <a:pPr indent="-342900" lvl="1" marL="9144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Wesley Chapel (SR 52, 54) attracting development, big box retail</a:t>
            </a:r>
            <a:endParaRPr sz="1800">
              <a:solidFill>
                <a:srgbClr val="6C911C"/>
              </a:solidFill>
              <a:latin typeface="Arial Black"/>
              <a:ea typeface="Arial Black"/>
              <a:cs typeface="Arial Black"/>
              <a:sym typeface="Arial Black"/>
            </a:endParaRPr>
          </a:p>
          <a:p>
            <a:pPr indent="-342900" lvl="1" marL="9144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Bruce B Downs accessibility is improved, no longer an issue</a:t>
            </a:r>
            <a:endParaRPr sz="1800">
              <a:solidFill>
                <a:srgbClr val="6C911C"/>
              </a:solidFill>
              <a:latin typeface="Arial Black"/>
              <a:ea typeface="Arial Black"/>
              <a:cs typeface="Arial Black"/>
              <a:sym typeface="Arial Black"/>
            </a:endParaRPr>
          </a:p>
          <a:p>
            <a:pPr indent="-342900" lvl="1" marL="9144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New Tampa needs an established Community Identity </a:t>
            </a:r>
            <a:endParaRPr sz="1800">
              <a:solidFill>
                <a:srgbClr val="6C911C"/>
              </a:solidFill>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5"/>
          <p:cNvSpPr txBox="1"/>
          <p:nvPr>
            <p:ph type="title"/>
          </p:nvPr>
        </p:nvSpPr>
        <p:spPr>
          <a:xfrm>
            <a:off x="593350" y="148850"/>
            <a:ext cx="10690800" cy="7131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rmAutofit/>
          </a:bodyPr>
          <a:lstStyle/>
          <a:p>
            <a:pPr indent="457200" lvl="0" marL="914400" rtl="0" algn="l">
              <a:spcBef>
                <a:spcPts val="0"/>
              </a:spcBef>
              <a:spcAft>
                <a:spcPts val="0"/>
              </a:spcAft>
              <a:buClr>
                <a:srgbClr val="6C911C"/>
              </a:buClr>
              <a:buSzPts val="1800"/>
              <a:buFont typeface="Arial Black"/>
              <a:buNone/>
            </a:pPr>
            <a:r>
              <a:rPr lang="en-US" sz="2700">
                <a:solidFill>
                  <a:srgbClr val="3F7818"/>
                </a:solidFill>
                <a:latin typeface="Arial Black"/>
                <a:ea typeface="Arial Black"/>
                <a:cs typeface="Arial Black"/>
                <a:sym typeface="Arial Black"/>
              </a:rPr>
              <a:t>Phase I: Background Research</a:t>
            </a:r>
            <a:endParaRPr/>
          </a:p>
        </p:txBody>
      </p:sp>
      <p:sp>
        <p:nvSpPr>
          <p:cNvPr id="173" name="Google Shape;173;p5"/>
          <p:cNvSpPr txBox="1"/>
          <p:nvPr>
            <p:ph idx="1" type="body"/>
          </p:nvPr>
        </p:nvSpPr>
        <p:spPr>
          <a:xfrm>
            <a:off x="143701" y="1143574"/>
            <a:ext cx="11548500" cy="57144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SzPts val="1776"/>
              <a:buNone/>
            </a:pPr>
            <a:r>
              <a:t/>
            </a:r>
            <a:endParaRPr/>
          </a:p>
          <a:p>
            <a:pPr indent="0" lvl="0" marL="0" rtl="0" algn="l">
              <a:spcBef>
                <a:spcPts val="0"/>
              </a:spcBef>
              <a:spcAft>
                <a:spcPts val="0"/>
              </a:spcAft>
              <a:buSzPts val="1776"/>
              <a:buNone/>
            </a:pPr>
            <a:r>
              <a:t/>
            </a:r>
            <a:endParaRPr b="1" sz="2220">
              <a:solidFill>
                <a:srgbClr val="3F7818"/>
              </a:solidFill>
              <a:latin typeface="Arial Black"/>
              <a:ea typeface="Arial Black"/>
              <a:cs typeface="Arial Black"/>
              <a:sym typeface="Arial Black"/>
            </a:endParaRPr>
          </a:p>
          <a:p>
            <a:pPr indent="0" lvl="0" marL="84582" rtl="0" algn="l">
              <a:spcBef>
                <a:spcPts val="1000"/>
              </a:spcBef>
              <a:spcAft>
                <a:spcPts val="0"/>
              </a:spcAft>
              <a:buSzPts val="1332"/>
              <a:buNone/>
            </a:pPr>
            <a:r>
              <a:t/>
            </a:r>
            <a:endParaRPr sz="1665"/>
          </a:p>
        </p:txBody>
      </p:sp>
      <p:pic>
        <p:nvPicPr>
          <p:cNvPr id="174" name="Google Shape;174;p5"/>
          <p:cNvPicPr preferRelativeResize="0"/>
          <p:nvPr/>
        </p:nvPicPr>
        <p:blipFill rotWithShape="1">
          <a:blip r:embed="rId3">
            <a:alphaModFix/>
          </a:blip>
          <a:srcRect b="0" l="0" r="0" t="0"/>
          <a:stretch/>
        </p:blipFill>
        <p:spPr>
          <a:xfrm>
            <a:off x="9031599" y="243601"/>
            <a:ext cx="1970926" cy="537075"/>
          </a:xfrm>
          <a:prstGeom prst="rect">
            <a:avLst/>
          </a:prstGeom>
          <a:noFill/>
          <a:ln>
            <a:noFill/>
          </a:ln>
        </p:spPr>
      </p:pic>
      <p:sp>
        <p:nvSpPr>
          <p:cNvPr id="175" name="Google Shape;175;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76" name="Google Shape;176;p5"/>
          <p:cNvPicPr preferRelativeResize="0"/>
          <p:nvPr/>
        </p:nvPicPr>
        <p:blipFill>
          <a:blip r:embed="rId4">
            <a:alphaModFix/>
          </a:blip>
          <a:stretch>
            <a:fillRect/>
          </a:stretch>
        </p:blipFill>
        <p:spPr>
          <a:xfrm>
            <a:off x="237400" y="1274750"/>
            <a:ext cx="5739925" cy="5503900"/>
          </a:xfrm>
          <a:prstGeom prst="rect">
            <a:avLst/>
          </a:prstGeom>
          <a:noFill/>
          <a:ln>
            <a:noFill/>
          </a:ln>
        </p:spPr>
      </p:pic>
      <p:sp>
        <p:nvSpPr>
          <p:cNvPr id="177" name="Google Shape;177;p5"/>
          <p:cNvSpPr txBox="1"/>
          <p:nvPr/>
        </p:nvSpPr>
        <p:spPr>
          <a:xfrm>
            <a:off x="6221050" y="2241400"/>
            <a:ext cx="5063100" cy="35706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6C911C"/>
              </a:buClr>
              <a:buSzPts val="2000"/>
              <a:buFont typeface="Arial Black"/>
              <a:buChar char="●"/>
            </a:pPr>
            <a:r>
              <a:rPr lang="en-US" sz="2000">
                <a:solidFill>
                  <a:srgbClr val="6C911C"/>
                </a:solidFill>
                <a:latin typeface="Arial Black"/>
                <a:ea typeface="Arial Black"/>
                <a:cs typeface="Arial Black"/>
                <a:sym typeface="Arial Black"/>
              </a:rPr>
              <a:t>Our study boundaries included New Tampa zip code, 33647</a:t>
            </a:r>
            <a:endParaRPr sz="2000">
              <a:solidFill>
                <a:srgbClr val="6C911C"/>
              </a:solidFill>
              <a:latin typeface="Arial Black"/>
              <a:ea typeface="Arial Black"/>
              <a:cs typeface="Arial Black"/>
              <a:sym typeface="Arial Black"/>
            </a:endParaRPr>
          </a:p>
          <a:p>
            <a:pPr indent="0" lvl="0" marL="0" rtl="0" algn="l">
              <a:lnSpc>
                <a:spcPct val="115000"/>
              </a:lnSpc>
              <a:spcBef>
                <a:spcPts val="1600"/>
              </a:spcBef>
              <a:spcAft>
                <a:spcPts val="0"/>
              </a:spcAft>
              <a:buNone/>
            </a:pPr>
            <a:r>
              <a:t/>
            </a:r>
            <a:endParaRPr sz="2000">
              <a:solidFill>
                <a:srgbClr val="6C911C"/>
              </a:solidFill>
              <a:latin typeface="Arial Black"/>
              <a:ea typeface="Arial Black"/>
              <a:cs typeface="Arial Black"/>
              <a:sym typeface="Arial Black"/>
            </a:endParaRPr>
          </a:p>
          <a:p>
            <a:pPr indent="-355600" lvl="0" marL="457200" rtl="0" algn="l">
              <a:lnSpc>
                <a:spcPct val="115000"/>
              </a:lnSpc>
              <a:spcBef>
                <a:spcPts val="1600"/>
              </a:spcBef>
              <a:spcAft>
                <a:spcPts val="0"/>
              </a:spcAft>
              <a:buClr>
                <a:srgbClr val="6C911C"/>
              </a:buClr>
              <a:buSzPts val="2000"/>
              <a:buFont typeface="Arial Black"/>
              <a:buChar char="●"/>
            </a:pPr>
            <a:r>
              <a:rPr lang="en-US" sz="2000">
                <a:solidFill>
                  <a:srgbClr val="6C911C"/>
                </a:solidFill>
                <a:latin typeface="Arial Black"/>
                <a:ea typeface="Arial Black"/>
                <a:cs typeface="Arial Black"/>
                <a:sym typeface="Arial Black"/>
              </a:rPr>
              <a:t>We noted a high number of neighborhoods, mostly gated, Planned Developments within this small geographic area</a:t>
            </a:r>
            <a:endParaRPr sz="1800">
              <a:solidFill>
                <a:schemeClr val="accent1"/>
              </a:solidFill>
              <a:latin typeface="Arial Black"/>
              <a:ea typeface="Arial Black"/>
              <a:cs typeface="Arial Black"/>
              <a:sym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6"/>
          <p:cNvSpPr txBox="1"/>
          <p:nvPr>
            <p:ph type="title"/>
          </p:nvPr>
        </p:nvSpPr>
        <p:spPr>
          <a:xfrm>
            <a:off x="387300" y="149050"/>
            <a:ext cx="10690800" cy="5745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rmAutofit/>
          </a:bodyPr>
          <a:lstStyle/>
          <a:p>
            <a:pPr indent="457200" lvl="0" marL="914400" rtl="0" algn="l">
              <a:spcBef>
                <a:spcPts val="0"/>
              </a:spcBef>
              <a:spcAft>
                <a:spcPts val="0"/>
              </a:spcAft>
              <a:buClr>
                <a:srgbClr val="6C911C"/>
              </a:buClr>
              <a:buSzPts val="1800"/>
              <a:buFont typeface="Arial Black"/>
              <a:buNone/>
            </a:pPr>
            <a:r>
              <a:rPr lang="en-US" sz="2700">
                <a:solidFill>
                  <a:srgbClr val="3F7818"/>
                </a:solidFill>
                <a:latin typeface="Arial Black"/>
                <a:ea typeface="Arial Black"/>
                <a:cs typeface="Arial Black"/>
                <a:sym typeface="Arial Black"/>
              </a:rPr>
              <a:t>Phase I: Background Research</a:t>
            </a:r>
            <a:endParaRPr sz="1800">
              <a:solidFill>
                <a:srgbClr val="6C911C"/>
              </a:solidFill>
              <a:latin typeface="Arial Black"/>
              <a:ea typeface="Arial Black"/>
              <a:cs typeface="Arial Black"/>
              <a:sym typeface="Arial Black"/>
            </a:endParaRPr>
          </a:p>
        </p:txBody>
      </p:sp>
      <p:sp>
        <p:nvSpPr>
          <p:cNvPr id="184" name="Google Shape;184;p6"/>
          <p:cNvSpPr txBox="1"/>
          <p:nvPr>
            <p:ph idx="1" type="body"/>
          </p:nvPr>
        </p:nvSpPr>
        <p:spPr>
          <a:xfrm>
            <a:off x="387300" y="1022376"/>
            <a:ext cx="10690800" cy="56781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rmAutofit/>
          </a:bodyPr>
          <a:lstStyle/>
          <a:p>
            <a:pPr indent="-342900" lvl="0" marL="342900" rtl="0" algn="l">
              <a:spcBef>
                <a:spcPts val="1000"/>
              </a:spcBef>
              <a:spcAft>
                <a:spcPts val="0"/>
              </a:spcAft>
              <a:buSzPts val="1600"/>
              <a:buFont typeface="Noto Sans Symbols"/>
              <a:buChar char="▪"/>
            </a:pPr>
            <a:r>
              <a:t/>
            </a:r>
            <a:endParaRPr/>
          </a:p>
          <a:p>
            <a:pPr indent="-241300" lvl="0" marL="342900" rtl="0" algn="l">
              <a:spcBef>
                <a:spcPts val="0"/>
              </a:spcBef>
              <a:spcAft>
                <a:spcPts val="0"/>
              </a:spcAft>
              <a:buSzPts val="1600"/>
              <a:buFont typeface="Noto Sans Symbols"/>
              <a:buNone/>
            </a:pPr>
            <a:r>
              <a:t/>
            </a:r>
            <a:endParaRPr sz="2000">
              <a:solidFill>
                <a:srgbClr val="486112"/>
              </a:solidFill>
              <a:latin typeface="Arial Black"/>
              <a:ea typeface="Arial Black"/>
              <a:cs typeface="Arial Black"/>
              <a:sym typeface="Arial Black"/>
            </a:endParaRPr>
          </a:p>
          <a:p>
            <a:pPr indent="-251459" lvl="0" marL="342900" rtl="0" algn="l">
              <a:spcBef>
                <a:spcPts val="1000"/>
              </a:spcBef>
              <a:spcAft>
                <a:spcPts val="0"/>
              </a:spcAft>
              <a:buSzPts val="1440"/>
              <a:buNone/>
            </a:pPr>
            <a:r>
              <a:t/>
            </a:r>
            <a:endParaRPr/>
          </a:p>
        </p:txBody>
      </p:sp>
      <p:pic>
        <p:nvPicPr>
          <p:cNvPr id="185" name="Google Shape;185;p6"/>
          <p:cNvPicPr preferRelativeResize="0"/>
          <p:nvPr/>
        </p:nvPicPr>
        <p:blipFill rotWithShape="1">
          <a:blip r:embed="rId3">
            <a:alphaModFix/>
          </a:blip>
          <a:srcRect b="0" l="0" r="0" t="0"/>
          <a:stretch/>
        </p:blipFill>
        <p:spPr>
          <a:xfrm>
            <a:off x="8991100" y="193526"/>
            <a:ext cx="1781750" cy="485525"/>
          </a:xfrm>
          <a:prstGeom prst="rect">
            <a:avLst/>
          </a:prstGeom>
          <a:noFill/>
          <a:ln>
            <a:noFill/>
          </a:ln>
        </p:spPr>
      </p:pic>
      <p:sp>
        <p:nvSpPr>
          <p:cNvPr id="186" name="Google Shape;186;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7" name="Google Shape;187;p6"/>
          <p:cNvSpPr txBox="1"/>
          <p:nvPr/>
        </p:nvSpPr>
        <p:spPr>
          <a:xfrm>
            <a:off x="6914250" y="1183400"/>
            <a:ext cx="3858600" cy="53667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New Tampa has an estimated population of 66,380</a:t>
            </a:r>
            <a:endParaRPr sz="1800">
              <a:solidFill>
                <a:srgbClr val="6C911C"/>
              </a:solidFill>
              <a:latin typeface="Arial Black"/>
              <a:ea typeface="Arial Black"/>
              <a:cs typeface="Arial Black"/>
              <a:sym typeface="Arial Black"/>
            </a:endParaRPr>
          </a:p>
          <a:p>
            <a:pPr indent="-342900" lvl="0" marL="4572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Median age of 34.5</a:t>
            </a:r>
            <a:endParaRPr sz="1800">
              <a:solidFill>
                <a:srgbClr val="6C911C"/>
              </a:solidFill>
              <a:latin typeface="Arial Black"/>
              <a:ea typeface="Arial Black"/>
              <a:cs typeface="Arial Black"/>
              <a:sym typeface="Arial Black"/>
            </a:endParaRPr>
          </a:p>
          <a:p>
            <a:pPr indent="-342900" lvl="0" marL="4572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Median household income of $81,693</a:t>
            </a:r>
            <a:endParaRPr sz="1800">
              <a:solidFill>
                <a:srgbClr val="6C911C"/>
              </a:solidFill>
              <a:latin typeface="Arial Black"/>
              <a:ea typeface="Arial Black"/>
              <a:cs typeface="Arial Black"/>
              <a:sym typeface="Arial Black"/>
            </a:endParaRPr>
          </a:p>
          <a:p>
            <a:pPr indent="-342900" lvl="0" marL="4572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25,924 total housing units</a:t>
            </a:r>
            <a:endParaRPr sz="1800">
              <a:solidFill>
                <a:srgbClr val="6C911C"/>
              </a:solidFill>
              <a:latin typeface="Arial Black"/>
              <a:ea typeface="Arial Black"/>
              <a:cs typeface="Arial Black"/>
              <a:sym typeface="Arial Black"/>
            </a:endParaRPr>
          </a:p>
          <a:p>
            <a:pPr indent="-342900" lvl="0" marL="4572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8.6% of the population is below poverty level</a:t>
            </a:r>
            <a:endParaRPr sz="1800">
              <a:solidFill>
                <a:srgbClr val="6C911C"/>
              </a:solidFill>
              <a:latin typeface="Arial Black"/>
              <a:ea typeface="Arial Black"/>
              <a:cs typeface="Arial Black"/>
              <a:sym typeface="Arial Black"/>
            </a:endParaRPr>
          </a:p>
          <a:p>
            <a:pPr indent="-342900" lvl="0" marL="4572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95.5% of the population have a high school diploma or higher degree (United States Census Bureau, 2019).</a:t>
            </a:r>
            <a:endParaRPr sz="1800">
              <a:solidFill>
                <a:srgbClr val="6C911C"/>
              </a:solidFill>
              <a:latin typeface="Arial Black"/>
              <a:ea typeface="Arial Black"/>
              <a:cs typeface="Arial Black"/>
              <a:sym typeface="Arial Black"/>
            </a:endParaRPr>
          </a:p>
        </p:txBody>
      </p:sp>
      <p:graphicFrame>
        <p:nvGraphicFramePr>
          <p:cNvPr id="188" name="Google Shape;188;p6"/>
          <p:cNvGraphicFramePr/>
          <p:nvPr/>
        </p:nvGraphicFramePr>
        <p:xfrm>
          <a:off x="747325" y="1183450"/>
          <a:ext cx="3000000" cy="3000000"/>
        </p:xfrm>
        <a:graphic>
          <a:graphicData uri="http://schemas.openxmlformats.org/drawingml/2006/table">
            <a:tbl>
              <a:tblPr>
                <a:noFill/>
                <a:tableStyleId>{84FF7BC1-D9B3-4F47-BD27-AAB5AC2DE17A}</a:tableStyleId>
              </a:tblPr>
              <a:tblGrid>
                <a:gridCol w="3943350"/>
                <a:gridCol w="2000250"/>
              </a:tblGrid>
              <a:tr h="670825">
                <a:tc>
                  <a:txBody>
                    <a:bodyPr/>
                    <a:lstStyle/>
                    <a:p>
                      <a:pPr indent="0" lvl="0" marL="0" rtl="0" algn="ctr">
                        <a:spcBef>
                          <a:spcPts val="0"/>
                        </a:spcBef>
                        <a:spcAft>
                          <a:spcPts val="0"/>
                        </a:spcAft>
                        <a:buNone/>
                      </a:pPr>
                      <a:r>
                        <a:rPr lang="en-US" sz="1100"/>
                        <a:t>White alone, not Hispanic or Latino</a:t>
                      </a:r>
                      <a:endParaRPr sz="1100"/>
                    </a:p>
                  </a:txBody>
                  <a:tcPr marT="63500" marB="63500" marR="63500" marL="63500"/>
                </a:tc>
                <a:tc>
                  <a:txBody>
                    <a:bodyPr/>
                    <a:lstStyle/>
                    <a:p>
                      <a:pPr indent="0" lvl="0" marL="0" rtl="0" algn="ctr">
                        <a:spcBef>
                          <a:spcPts val="0"/>
                        </a:spcBef>
                        <a:spcAft>
                          <a:spcPts val="0"/>
                        </a:spcAft>
                        <a:buNone/>
                      </a:pPr>
                      <a:r>
                        <a:rPr lang="en-US" sz="1100"/>
                        <a:t>33,706</a:t>
                      </a:r>
                      <a:endParaRPr sz="1100"/>
                    </a:p>
                  </a:txBody>
                  <a:tcPr marT="63500" marB="63500" marR="63500" marL="63500"/>
                </a:tc>
              </a:tr>
              <a:tr h="670825">
                <a:tc>
                  <a:txBody>
                    <a:bodyPr/>
                    <a:lstStyle/>
                    <a:p>
                      <a:pPr indent="0" lvl="0" marL="0" rtl="0" algn="ctr">
                        <a:spcBef>
                          <a:spcPts val="0"/>
                        </a:spcBef>
                        <a:spcAft>
                          <a:spcPts val="0"/>
                        </a:spcAft>
                        <a:buNone/>
                      </a:pPr>
                      <a:r>
                        <a:rPr lang="en-US" sz="1100"/>
                        <a:t>Black or African American alone</a:t>
                      </a:r>
                      <a:endParaRPr sz="1100"/>
                    </a:p>
                  </a:txBody>
                  <a:tcPr marT="63500" marB="63500" marR="63500" marL="63500"/>
                </a:tc>
                <a:tc>
                  <a:txBody>
                    <a:bodyPr/>
                    <a:lstStyle/>
                    <a:p>
                      <a:pPr indent="0" lvl="0" marL="0" rtl="0" algn="ctr">
                        <a:spcBef>
                          <a:spcPts val="0"/>
                        </a:spcBef>
                        <a:spcAft>
                          <a:spcPts val="0"/>
                        </a:spcAft>
                        <a:buNone/>
                      </a:pPr>
                      <a:r>
                        <a:rPr lang="en-US" sz="1100"/>
                        <a:t>9,426</a:t>
                      </a:r>
                      <a:endParaRPr sz="1100"/>
                    </a:p>
                  </a:txBody>
                  <a:tcPr marT="63500" marB="63500" marR="63500" marL="63500"/>
                </a:tc>
              </a:tr>
              <a:tr h="670825">
                <a:tc>
                  <a:txBody>
                    <a:bodyPr/>
                    <a:lstStyle/>
                    <a:p>
                      <a:pPr indent="0" lvl="0" marL="0" rtl="0" algn="ctr">
                        <a:spcBef>
                          <a:spcPts val="0"/>
                        </a:spcBef>
                        <a:spcAft>
                          <a:spcPts val="0"/>
                        </a:spcAft>
                        <a:buNone/>
                      </a:pPr>
                      <a:r>
                        <a:rPr lang="en-US" sz="1100"/>
                        <a:t>American Indian and Alaska Native alone</a:t>
                      </a:r>
                      <a:endParaRPr sz="1100"/>
                    </a:p>
                  </a:txBody>
                  <a:tcPr marT="63500" marB="63500" marR="63500" marL="63500"/>
                </a:tc>
                <a:tc>
                  <a:txBody>
                    <a:bodyPr/>
                    <a:lstStyle/>
                    <a:p>
                      <a:pPr indent="0" lvl="0" marL="0" rtl="0" algn="ctr">
                        <a:spcBef>
                          <a:spcPts val="0"/>
                        </a:spcBef>
                        <a:spcAft>
                          <a:spcPts val="0"/>
                        </a:spcAft>
                        <a:buNone/>
                      </a:pPr>
                      <a:r>
                        <a:rPr lang="en-US" sz="1100"/>
                        <a:t>254</a:t>
                      </a:r>
                      <a:endParaRPr sz="1100"/>
                    </a:p>
                  </a:txBody>
                  <a:tcPr marT="63500" marB="63500" marR="63500" marL="63500"/>
                </a:tc>
              </a:tr>
              <a:tr h="670825">
                <a:tc>
                  <a:txBody>
                    <a:bodyPr/>
                    <a:lstStyle/>
                    <a:p>
                      <a:pPr indent="0" lvl="0" marL="0" rtl="0" algn="ctr">
                        <a:spcBef>
                          <a:spcPts val="0"/>
                        </a:spcBef>
                        <a:spcAft>
                          <a:spcPts val="0"/>
                        </a:spcAft>
                        <a:buNone/>
                      </a:pPr>
                      <a:r>
                        <a:rPr lang="en-US" sz="1100"/>
                        <a:t>Asian alone</a:t>
                      </a:r>
                      <a:endParaRPr sz="1100"/>
                    </a:p>
                  </a:txBody>
                  <a:tcPr marT="63500" marB="63500" marR="63500" marL="63500"/>
                </a:tc>
                <a:tc>
                  <a:txBody>
                    <a:bodyPr/>
                    <a:lstStyle/>
                    <a:p>
                      <a:pPr indent="0" lvl="0" marL="0" rtl="0" algn="ctr">
                        <a:spcBef>
                          <a:spcPts val="0"/>
                        </a:spcBef>
                        <a:spcAft>
                          <a:spcPts val="0"/>
                        </a:spcAft>
                        <a:buNone/>
                      </a:pPr>
                      <a:r>
                        <a:rPr lang="en-US" sz="1100"/>
                        <a:t>10,225</a:t>
                      </a:r>
                      <a:endParaRPr sz="1100"/>
                    </a:p>
                  </a:txBody>
                  <a:tcPr marT="63500" marB="63500" marR="63500" marL="63500"/>
                </a:tc>
              </a:tr>
              <a:tr h="670825">
                <a:tc>
                  <a:txBody>
                    <a:bodyPr/>
                    <a:lstStyle/>
                    <a:p>
                      <a:pPr indent="0" lvl="0" marL="0" rtl="0" algn="ctr">
                        <a:spcBef>
                          <a:spcPts val="0"/>
                        </a:spcBef>
                        <a:spcAft>
                          <a:spcPts val="0"/>
                        </a:spcAft>
                        <a:buNone/>
                      </a:pPr>
                      <a:r>
                        <a:rPr lang="en-US" sz="1100"/>
                        <a:t>Native Hawaiian and Other Pacific Islander alone</a:t>
                      </a:r>
                      <a:endParaRPr sz="1100"/>
                    </a:p>
                  </a:txBody>
                  <a:tcPr marT="63500" marB="63500" marR="63500" marL="63500"/>
                </a:tc>
                <a:tc>
                  <a:txBody>
                    <a:bodyPr/>
                    <a:lstStyle/>
                    <a:p>
                      <a:pPr indent="0" lvl="0" marL="0" rtl="0" algn="ctr">
                        <a:spcBef>
                          <a:spcPts val="0"/>
                        </a:spcBef>
                        <a:spcAft>
                          <a:spcPts val="0"/>
                        </a:spcAft>
                        <a:buNone/>
                      </a:pPr>
                      <a:r>
                        <a:rPr lang="en-US" sz="1100"/>
                        <a:t>0</a:t>
                      </a:r>
                      <a:endParaRPr sz="1100"/>
                    </a:p>
                  </a:txBody>
                  <a:tcPr marT="63500" marB="63500" marR="63500" marL="63500"/>
                </a:tc>
              </a:tr>
              <a:tr h="670825">
                <a:tc>
                  <a:txBody>
                    <a:bodyPr/>
                    <a:lstStyle/>
                    <a:p>
                      <a:pPr indent="0" lvl="0" marL="0" rtl="0" algn="ctr">
                        <a:spcBef>
                          <a:spcPts val="0"/>
                        </a:spcBef>
                        <a:spcAft>
                          <a:spcPts val="0"/>
                        </a:spcAft>
                        <a:buNone/>
                      </a:pPr>
                      <a:r>
                        <a:rPr lang="en-US" sz="1100"/>
                        <a:t>Some Other Race alone</a:t>
                      </a:r>
                      <a:endParaRPr sz="1100"/>
                    </a:p>
                  </a:txBody>
                  <a:tcPr marT="63500" marB="63500" marR="63500" marL="63500"/>
                </a:tc>
                <a:tc>
                  <a:txBody>
                    <a:bodyPr/>
                    <a:lstStyle/>
                    <a:p>
                      <a:pPr indent="0" lvl="0" marL="0" rtl="0" algn="ctr">
                        <a:spcBef>
                          <a:spcPts val="0"/>
                        </a:spcBef>
                        <a:spcAft>
                          <a:spcPts val="0"/>
                        </a:spcAft>
                        <a:buNone/>
                      </a:pPr>
                      <a:r>
                        <a:rPr lang="en-US" sz="1100"/>
                        <a:t>1,695</a:t>
                      </a:r>
                      <a:endParaRPr sz="1100"/>
                    </a:p>
                  </a:txBody>
                  <a:tcPr marT="63500" marB="63500" marR="63500" marL="63500"/>
                </a:tc>
              </a:tr>
              <a:tr h="670825">
                <a:tc>
                  <a:txBody>
                    <a:bodyPr/>
                    <a:lstStyle/>
                    <a:p>
                      <a:pPr indent="0" lvl="0" marL="0" rtl="0" algn="ctr">
                        <a:spcBef>
                          <a:spcPts val="0"/>
                        </a:spcBef>
                        <a:spcAft>
                          <a:spcPts val="0"/>
                        </a:spcAft>
                        <a:buNone/>
                      </a:pPr>
                      <a:r>
                        <a:rPr lang="en-US" sz="1100"/>
                        <a:t>Two or More Races</a:t>
                      </a:r>
                      <a:endParaRPr sz="1100"/>
                    </a:p>
                  </a:txBody>
                  <a:tcPr marT="63500" marB="63500" marR="63500" marL="63500"/>
                </a:tc>
                <a:tc>
                  <a:txBody>
                    <a:bodyPr/>
                    <a:lstStyle/>
                    <a:p>
                      <a:pPr indent="0" lvl="0" marL="0" rtl="0" algn="ctr">
                        <a:spcBef>
                          <a:spcPts val="0"/>
                        </a:spcBef>
                        <a:spcAft>
                          <a:spcPts val="0"/>
                        </a:spcAft>
                        <a:buNone/>
                      </a:pPr>
                      <a:r>
                        <a:rPr lang="en-US" sz="1100"/>
                        <a:t>2,314</a:t>
                      </a:r>
                      <a:endParaRPr sz="1100"/>
                    </a:p>
                  </a:txBody>
                  <a:tcPr marT="63500" marB="63500" marR="63500" marL="63500"/>
                </a:tc>
              </a:tr>
              <a:tr h="670825">
                <a:tc>
                  <a:txBody>
                    <a:bodyPr/>
                    <a:lstStyle/>
                    <a:p>
                      <a:pPr indent="0" lvl="0" marL="0" rtl="0" algn="ctr">
                        <a:spcBef>
                          <a:spcPts val="0"/>
                        </a:spcBef>
                        <a:spcAft>
                          <a:spcPts val="0"/>
                        </a:spcAft>
                        <a:buNone/>
                      </a:pPr>
                      <a:r>
                        <a:rPr lang="en-US" sz="1100"/>
                        <a:t>Hispanic or Latino (of any race)</a:t>
                      </a:r>
                      <a:endParaRPr sz="1100"/>
                    </a:p>
                  </a:txBody>
                  <a:tcPr marT="63500" marB="63500" marR="63500" marL="63500"/>
                </a:tc>
                <a:tc>
                  <a:txBody>
                    <a:bodyPr/>
                    <a:lstStyle/>
                    <a:p>
                      <a:pPr indent="0" lvl="0" marL="0" rtl="0" algn="ctr">
                        <a:spcBef>
                          <a:spcPts val="0"/>
                        </a:spcBef>
                        <a:spcAft>
                          <a:spcPts val="0"/>
                        </a:spcAft>
                        <a:buNone/>
                      </a:pPr>
                      <a:r>
                        <a:rPr lang="en-US" sz="1100"/>
                        <a:t>11,238</a:t>
                      </a:r>
                      <a:endParaRPr sz="1100"/>
                    </a:p>
                  </a:txBody>
                  <a:tcPr marT="63500" marB="63500" marR="63500" marL="6350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g6e23ee6874_0_11"/>
          <p:cNvSpPr txBox="1"/>
          <p:nvPr>
            <p:ph type="title"/>
          </p:nvPr>
        </p:nvSpPr>
        <p:spPr>
          <a:xfrm>
            <a:off x="593350" y="148850"/>
            <a:ext cx="10690800" cy="7131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Autofit/>
          </a:bodyPr>
          <a:lstStyle/>
          <a:p>
            <a:pPr indent="457200" lvl="0" marL="914400" rtl="0" algn="l">
              <a:spcBef>
                <a:spcPts val="0"/>
              </a:spcBef>
              <a:spcAft>
                <a:spcPts val="0"/>
              </a:spcAft>
              <a:buClr>
                <a:srgbClr val="6C911C"/>
              </a:buClr>
              <a:buSzPts val="1800"/>
              <a:buFont typeface="Arial Black"/>
              <a:buNone/>
            </a:pPr>
            <a:r>
              <a:rPr lang="en-US" sz="2700">
                <a:solidFill>
                  <a:srgbClr val="3F7818"/>
                </a:solidFill>
                <a:latin typeface="Arial Black"/>
                <a:ea typeface="Arial Black"/>
                <a:cs typeface="Arial Black"/>
                <a:sym typeface="Arial Black"/>
              </a:rPr>
              <a:t>Phase II: Qualitative Analysis</a:t>
            </a:r>
            <a:endParaRPr/>
          </a:p>
        </p:txBody>
      </p:sp>
      <p:sp>
        <p:nvSpPr>
          <p:cNvPr id="194" name="Google Shape;194;g6e23ee6874_0_11"/>
          <p:cNvSpPr txBox="1"/>
          <p:nvPr>
            <p:ph idx="1" type="body"/>
          </p:nvPr>
        </p:nvSpPr>
        <p:spPr>
          <a:xfrm>
            <a:off x="143701" y="1143574"/>
            <a:ext cx="11548500" cy="57144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lang="en-US" sz="2000" u="sng">
                <a:solidFill>
                  <a:srgbClr val="3F7818"/>
                </a:solidFill>
                <a:latin typeface="Arial Black"/>
                <a:ea typeface="Arial Black"/>
                <a:cs typeface="Arial Black"/>
                <a:sym typeface="Arial Black"/>
              </a:rPr>
              <a:t>Town Hall: July 16th, 2019 @ Compton Park</a:t>
            </a:r>
            <a:endParaRPr sz="2000" u="sng">
              <a:solidFill>
                <a:srgbClr val="3F7818"/>
              </a:solidFill>
              <a:latin typeface="Arial Black"/>
              <a:ea typeface="Arial Black"/>
              <a:cs typeface="Arial Black"/>
              <a:sym typeface="Arial Black"/>
            </a:endParaRPr>
          </a:p>
          <a:p>
            <a:pPr indent="-342900" lvl="0" marL="457200" rtl="0" algn="l">
              <a:lnSpc>
                <a:spcPct val="115000"/>
              </a:lnSpc>
              <a:spcBef>
                <a:spcPts val="1600"/>
              </a:spcBef>
              <a:spcAft>
                <a:spcPts val="0"/>
              </a:spcAft>
              <a:buClr>
                <a:srgbClr val="6C911C"/>
              </a:buClr>
              <a:buSzPts val="1800"/>
              <a:buFont typeface="Arial Black"/>
              <a:buChar char="●"/>
            </a:pPr>
            <a:r>
              <a:rPr lang="en-US">
                <a:solidFill>
                  <a:srgbClr val="6C911C"/>
                </a:solidFill>
                <a:latin typeface="Arial Black"/>
                <a:ea typeface="Arial Black"/>
                <a:cs typeface="Arial Black"/>
                <a:sym typeface="Arial Black"/>
              </a:rPr>
              <a:t>Stakeholder panel: Commissioner Ken Hagan, Councilman Luis Viera, Rep Fentrice Driskell, USF SPA Director Ron Sanders, Karen Frashier of Rotary, and Randy Myhre from Oliver’s Cycle Sports, with John Iwanicki</a:t>
            </a:r>
            <a:endParaRPr>
              <a:solidFill>
                <a:srgbClr val="6C911C"/>
              </a:solidFill>
              <a:latin typeface="Arial Black"/>
              <a:ea typeface="Arial Black"/>
              <a:cs typeface="Arial Black"/>
              <a:sym typeface="Arial Black"/>
            </a:endParaRPr>
          </a:p>
          <a:p>
            <a:pPr indent="0" lvl="0" marL="457200" rtl="0" algn="l">
              <a:lnSpc>
                <a:spcPct val="115000"/>
              </a:lnSpc>
              <a:spcBef>
                <a:spcPts val="1600"/>
              </a:spcBef>
              <a:spcAft>
                <a:spcPts val="0"/>
              </a:spcAft>
              <a:buNone/>
            </a:pPr>
            <a:r>
              <a:t/>
            </a:r>
            <a:endParaRPr>
              <a:solidFill>
                <a:srgbClr val="6C911C"/>
              </a:solidFill>
              <a:latin typeface="Arial Black"/>
              <a:ea typeface="Arial Black"/>
              <a:cs typeface="Arial Black"/>
              <a:sym typeface="Arial Black"/>
            </a:endParaRPr>
          </a:p>
          <a:p>
            <a:pPr indent="-342900" lvl="0" marL="457200" rtl="0" algn="l">
              <a:lnSpc>
                <a:spcPct val="115000"/>
              </a:lnSpc>
              <a:spcBef>
                <a:spcPts val="1600"/>
              </a:spcBef>
              <a:spcAft>
                <a:spcPts val="0"/>
              </a:spcAft>
              <a:buClr>
                <a:srgbClr val="6C911C"/>
              </a:buClr>
              <a:buSzPts val="1800"/>
              <a:buFont typeface="Arial Black"/>
              <a:buChar char="●"/>
            </a:pPr>
            <a:r>
              <a:rPr lang="en-US">
                <a:solidFill>
                  <a:srgbClr val="6C911C"/>
                </a:solidFill>
                <a:latin typeface="Arial Black"/>
                <a:ea typeface="Arial Black"/>
                <a:cs typeface="Arial Black"/>
                <a:sym typeface="Arial Black"/>
              </a:rPr>
              <a:t>What we heard:</a:t>
            </a:r>
            <a:endParaRPr>
              <a:solidFill>
                <a:srgbClr val="6C911C"/>
              </a:solidFill>
              <a:latin typeface="Arial Black"/>
              <a:ea typeface="Arial Black"/>
              <a:cs typeface="Arial Black"/>
              <a:sym typeface="Arial Black"/>
            </a:endParaRPr>
          </a:p>
          <a:p>
            <a:pPr indent="-342900" lvl="1" marL="9144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How they identify New Tampa</a:t>
            </a:r>
            <a:endParaRPr sz="1800">
              <a:solidFill>
                <a:srgbClr val="6C911C"/>
              </a:solidFill>
              <a:latin typeface="Arial Black"/>
              <a:ea typeface="Arial Black"/>
              <a:cs typeface="Arial Black"/>
              <a:sym typeface="Arial Black"/>
            </a:endParaRPr>
          </a:p>
          <a:p>
            <a:pPr indent="-342900" lvl="1" marL="9144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The characteristics of New Tampa should make for a favorable business climate</a:t>
            </a:r>
            <a:endParaRPr sz="1800">
              <a:solidFill>
                <a:srgbClr val="6C911C"/>
              </a:solidFill>
              <a:latin typeface="Arial Black"/>
              <a:ea typeface="Arial Black"/>
              <a:cs typeface="Arial Black"/>
              <a:sym typeface="Arial Black"/>
            </a:endParaRPr>
          </a:p>
          <a:p>
            <a:pPr indent="-342900" lvl="1" marL="9144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Concerned about lack of community gathering space and no “main street”</a:t>
            </a:r>
            <a:endParaRPr sz="1800">
              <a:solidFill>
                <a:srgbClr val="6C911C"/>
              </a:solidFill>
              <a:latin typeface="Arial Black"/>
              <a:ea typeface="Arial Black"/>
              <a:cs typeface="Arial Black"/>
              <a:sym typeface="Arial Black"/>
            </a:endParaRPr>
          </a:p>
          <a:p>
            <a:pPr indent="-342900" lvl="1" marL="9144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Empty spaces left by big box departure</a:t>
            </a:r>
            <a:endParaRPr sz="1800">
              <a:solidFill>
                <a:srgbClr val="6C911C"/>
              </a:solidFill>
              <a:latin typeface="Arial Black"/>
              <a:ea typeface="Arial Black"/>
              <a:cs typeface="Arial Black"/>
              <a:sym typeface="Arial Black"/>
            </a:endParaRPr>
          </a:p>
          <a:p>
            <a:pPr indent="-342900" lvl="1" marL="9144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Need for placemaking and branding of New Tampa’s desired image</a:t>
            </a:r>
            <a:endParaRPr sz="1800">
              <a:solidFill>
                <a:srgbClr val="6C911C"/>
              </a:solidFill>
              <a:latin typeface="Arial Black"/>
              <a:ea typeface="Arial Black"/>
              <a:cs typeface="Arial Black"/>
              <a:sym typeface="Arial Black"/>
            </a:endParaRPr>
          </a:p>
          <a:p>
            <a:pPr indent="-342900" lvl="1" marL="9144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Lack of connectivity between neighborhoods and across Bruce B Downs</a:t>
            </a:r>
            <a:endParaRPr sz="1800">
              <a:solidFill>
                <a:srgbClr val="6C911C"/>
              </a:solidFill>
              <a:latin typeface="Arial Black"/>
              <a:ea typeface="Arial Black"/>
              <a:cs typeface="Arial Black"/>
              <a:sym typeface="Arial Black"/>
            </a:endParaRPr>
          </a:p>
          <a:p>
            <a:pPr indent="-342900" lvl="1" marL="9144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Want of more cultural activities that bring people together out of their respective neighborhoods</a:t>
            </a:r>
            <a:endParaRPr sz="1800">
              <a:solidFill>
                <a:srgbClr val="6C911C"/>
              </a:solidFill>
              <a:latin typeface="Arial Black"/>
              <a:ea typeface="Arial Black"/>
              <a:cs typeface="Arial Black"/>
              <a:sym typeface="Arial Black"/>
            </a:endParaRPr>
          </a:p>
          <a:p>
            <a:pPr indent="0" lvl="0" marL="0" rtl="0" algn="l">
              <a:spcBef>
                <a:spcPts val="1600"/>
              </a:spcBef>
              <a:spcAft>
                <a:spcPts val="0"/>
              </a:spcAft>
              <a:buNone/>
            </a:pPr>
            <a:r>
              <a:t/>
            </a:r>
            <a:endParaRPr>
              <a:solidFill>
                <a:srgbClr val="6C911C"/>
              </a:solidFill>
              <a:latin typeface="Arial Black"/>
              <a:ea typeface="Arial Black"/>
              <a:cs typeface="Arial Black"/>
              <a:sym typeface="Arial Black"/>
            </a:endParaRPr>
          </a:p>
        </p:txBody>
      </p:sp>
      <p:pic>
        <p:nvPicPr>
          <p:cNvPr id="195" name="Google Shape;195;g6e23ee6874_0_11"/>
          <p:cNvPicPr preferRelativeResize="0"/>
          <p:nvPr/>
        </p:nvPicPr>
        <p:blipFill rotWithShape="1">
          <a:blip r:embed="rId3">
            <a:alphaModFix/>
          </a:blip>
          <a:srcRect b="0" l="0" r="0" t="0"/>
          <a:stretch/>
        </p:blipFill>
        <p:spPr>
          <a:xfrm>
            <a:off x="9031599" y="243601"/>
            <a:ext cx="1970926" cy="537075"/>
          </a:xfrm>
          <a:prstGeom prst="rect">
            <a:avLst/>
          </a:prstGeom>
          <a:noFill/>
          <a:ln>
            <a:noFill/>
          </a:ln>
        </p:spPr>
      </p:pic>
      <p:sp>
        <p:nvSpPr>
          <p:cNvPr id="196" name="Google Shape;196;g6e23ee6874_0_1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g6e23ee6874_0_22"/>
          <p:cNvSpPr txBox="1"/>
          <p:nvPr>
            <p:ph type="title"/>
          </p:nvPr>
        </p:nvSpPr>
        <p:spPr>
          <a:xfrm>
            <a:off x="593350" y="148850"/>
            <a:ext cx="10690800" cy="7131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Autofit/>
          </a:bodyPr>
          <a:lstStyle/>
          <a:p>
            <a:pPr indent="457200" lvl="0" marL="914400" rtl="0" algn="l">
              <a:spcBef>
                <a:spcPts val="0"/>
              </a:spcBef>
              <a:spcAft>
                <a:spcPts val="0"/>
              </a:spcAft>
              <a:buClr>
                <a:srgbClr val="6C911C"/>
              </a:buClr>
              <a:buSzPts val="1800"/>
              <a:buFont typeface="Arial Black"/>
              <a:buNone/>
            </a:pPr>
            <a:r>
              <a:rPr lang="en-US" sz="2700">
                <a:solidFill>
                  <a:srgbClr val="3F7818"/>
                </a:solidFill>
                <a:latin typeface="Arial Black"/>
                <a:ea typeface="Arial Black"/>
                <a:cs typeface="Arial Black"/>
                <a:sym typeface="Arial Black"/>
              </a:rPr>
              <a:t>Phase II: Qualitative Analysis</a:t>
            </a:r>
            <a:endParaRPr/>
          </a:p>
        </p:txBody>
      </p:sp>
      <p:sp>
        <p:nvSpPr>
          <p:cNvPr id="202" name="Google Shape;202;g6e23ee6874_0_22"/>
          <p:cNvSpPr txBox="1"/>
          <p:nvPr>
            <p:ph idx="1" type="body"/>
          </p:nvPr>
        </p:nvSpPr>
        <p:spPr>
          <a:xfrm>
            <a:off x="143700" y="1143575"/>
            <a:ext cx="11548500" cy="55938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F7818"/>
              </a:buClr>
              <a:buSzPts val="2000"/>
              <a:buFont typeface="Arial Black"/>
              <a:buChar char="►"/>
            </a:pPr>
            <a:r>
              <a:rPr lang="en-US" sz="2000" u="sng">
                <a:solidFill>
                  <a:srgbClr val="3F7818"/>
                </a:solidFill>
                <a:latin typeface="Arial Black"/>
                <a:ea typeface="Arial Black"/>
                <a:cs typeface="Arial Black"/>
                <a:sym typeface="Arial Black"/>
              </a:rPr>
              <a:t>Resident Interviews (10)</a:t>
            </a:r>
            <a:endParaRPr sz="2000" u="sng">
              <a:solidFill>
                <a:srgbClr val="3F7818"/>
              </a:solidFill>
              <a:latin typeface="Arial Black"/>
              <a:ea typeface="Arial Black"/>
              <a:cs typeface="Arial Black"/>
              <a:sym typeface="Arial Black"/>
            </a:endParaRPr>
          </a:p>
          <a:p>
            <a:pPr indent="0" lvl="0" marL="0" rtl="0" algn="l">
              <a:lnSpc>
                <a:spcPct val="115000"/>
              </a:lnSpc>
              <a:spcBef>
                <a:spcPts val="1600"/>
              </a:spcBef>
              <a:spcAft>
                <a:spcPts val="0"/>
              </a:spcAft>
              <a:buNone/>
            </a:pPr>
            <a:r>
              <a:rPr lang="en-US" sz="1600">
                <a:solidFill>
                  <a:srgbClr val="6C911C"/>
                </a:solidFill>
                <a:latin typeface="Arial Black"/>
                <a:ea typeface="Arial Black"/>
                <a:cs typeface="Arial Black"/>
                <a:sym typeface="Arial Black"/>
              </a:rPr>
              <a:t>Interviews came from recommendations of the chief stakeholders, and we used feedback from the town hall to create an Interview Protocol:</a:t>
            </a:r>
            <a:endParaRPr sz="1600">
              <a:solidFill>
                <a:srgbClr val="6C911C"/>
              </a:solidFill>
              <a:latin typeface="Arial Black"/>
              <a:ea typeface="Arial Black"/>
              <a:cs typeface="Arial Black"/>
              <a:sym typeface="Arial Black"/>
            </a:endParaRPr>
          </a:p>
          <a:p>
            <a:pPr indent="-330200" lvl="3" marL="457200" rtl="0" algn="l">
              <a:lnSpc>
                <a:spcPct val="115000"/>
              </a:lnSpc>
              <a:spcBef>
                <a:spcPts val="1600"/>
              </a:spcBef>
              <a:spcAft>
                <a:spcPts val="0"/>
              </a:spcAft>
              <a:buClr>
                <a:srgbClr val="6C911C"/>
              </a:buClr>
              <a:buSzPts val="1600"/>
              <a:buFont typeface="Arial Black"/>
              <a:buChar char="●"/>
            </a:pPr>
            <a:r>
              <a:rPr lang="en-US" sz="1600">
                <a:solidFill>
                  <a:srgbClr val="6C911C"/>
                </a:solidFill>
                <a:latin typeface="Arial Black"/>
                <a:ea typeface="Arial Black"/>
                <a:cs typeface="Arial Black"/>
                <a:sym typeface="Arial Black"/>
              </a:rPr>
              <a:t>Assets &amp; Deficits </a:t>
            </a:r>
            <a:endParaRPr sz="1600">
              <a:solidFill>
                <a:srgbClr val="6C911C"/>
              </a:solidFill>
              <a:latin typeface="Arial Black"/>
              <a:ea typeface="Arial Black"/>
              <a:cs typeface="Arial Black"/>
              <a:sym typeface="Arial Black"/>
            </a:endParaRPr>
          </a:p>
          <a:p>
            <a:pPr indent="-330200" lvl="3" marL="457200" rtl="0" algn="l">
              <a:lnSpc>
                <a:spcPct val="115000"/>
              </a:lnSpc>
              <a:spcBef>
                <a:spcPts val="0"/>
              </a:spcBef>
              <a:spcAft>
                <a:spcPts val="0"/>
              </a:spcAft>
              <a:buClr>
                <a:srgbClr val="6C911C"/>
              </a:buClr>
              <a:buSzPts val="1600"/>
              <a:buFont typeface="Arial Black"/>
              <a:buChar char="●"/>
            </a:pPr>
            <a:r>
              <a:rPr lang="en-US" sz="1600">
                <a:solidFill>
                  <a:srgbClr val="6C911C"/>
                </a:solidFill>
                <a:latin typeface="Arial Black"/>
                <a:ea typeface="Arial Black"/>
                <a:cs typeface="Arial Black"/>
                <a:sym typeface="Arial Black"/>
              </a:rPr>
              <a:t>Business Openings, Closings</a:t>
            </a:r>
            <a:endParaRPr sz="1600">
              <a:solidFill>
                <a:srgbClr val="6C911C"/>
              </a:solidFill>
              <a:latin typeface="Arial Black"/>
              <a:ea typeface="Arial Black"/>
              <a:cs typeface="Arial Black"/>
              <a:sym typeface="Arial Black"/>
            </a:endParaRPr>
          </a:p>
          <a:p>
            <a:pPr indent="-330200" lvl="3" marL="457200" rtl="0" algn="l">
              <a:lnSpc>
                <a:spcPct val="115000"/>
              </a:lnSpc>
              <a:spcBef>
                <a:spcPts val="0"/>
              </a:spcBef>
              <a:spcAft>
                <a:spcPts val="0"/>
              </a:spcAft>
              <a:buClr>
                <a:srgbClr val="6C911C"/>
              </a:buClr>
              <a:buSzPts val="1600"/>
              <a:buFont typeface="Arial Black"/>
              <a:buChar char="●"/>
            </a:pPr>
            <a:r>
              <a:rPr lang="en-US" sz="1600">
                <a:solidFill>
                  <a:srgbClr val="6C911C"/>
                </a:solidFill>
                <a:latin typeface="Arial Black"/>
                <a:ea typeface="Arial Black"/>
                <a:cs typeface="Arial Black"/>
                <a:sym typeface="Arial Black"/>
              </a:rPr>
              <a:t>Placemaking &amp; Tactical Urbanism</a:t>
            </a:r>
            <a:endParaRPr sz="1600">
              <a:solidFill>
                <a:srgbClr val="6C911C"/>
              </a:solidFill>
              <a:latin typeface="Arial Black"/>
              <a:ea typeface="Arial Black"/>
              <a:cs typeface="Arial Black"/>
              <a:sym typeface="Arial Black"/>
            </a:endParaRPr>
          </a:p>
          <a:p>
            <a:pPr indent="-330200" lvl="3" marL="457200" rtl="0" algn="l">
              <a:lnSpc>
                <a:spcPct val="115000"/>
              </a:lnSpc>
              <a:spcBef>
                <a:spcPts val="0"/>
              </a:spcBef>
              <a:spcAft>
                <a:spcPts val="0"/>
              </a:spcAft>
              <a:buClr>
                <a:srgbClr val="6C911C"/>
              </a:buClr>
              <a:buSzPts val="1600"/>
              <a:buFont typeface="Arial Black"/>
              <a:buChar char="●"/>
            </a:pPr>
            <a:r>
              <a:rPr lang="en-US" sz="1600">
                <a:solidFill>
                  <a:srgbClr val="6C911C"/>
                </a:solidFill>
                <a:latin typeface="Arial Black"/>
                <a:ea typeface="Arial Black"/>
                <a:cs typeface="Arial Black"/>
                <a:sym typeface="Arial Black"/>
              </a:rPr>
              <a:t>Access &amp; Transportation</a:t>
            </a:r>
            <a:endParaRPr sz="1600">
              <a:solidFill>
                <a:srgbClr val="6C911C"/>
              </a:solidFill>
              <a:latin typeface="Arial Black"/>
              <a:ea typeface="Arial Black"/>
              <a:cs typeface="Arial Black"/>
              <a:sym typeface="Arial Black"/>
            </a:endParaRPr>
          </a:p>
          <a:p>
            <a:pPr indent="0" lvl="0" marL="1828800" rtl="0" algn="l">
              <a:lnSpc>
                <a:spcPct val="115000"/>
              </a:lnSpc>
              <a:spcBef>
                <a:spcPts val="0"/>
              </a:spcBef>
              <a:spcAft>
                <a:spcPts val="0"/>
              </a:spcAft>
              <a:buNone/>
            </a:pPr>
            <a:r>
              <a:t/>
            </a:r>
            <a:endParaRPr sz="1600">
              <a:solidFill>
                <a:srgbClr val="6C911C"/>
              </a:solidFill>
              <a:latin typeface="Arial Black"/>
              <a:ea typeface="Arial Black"/>
              <a:cs typeface="Arial Black"/>
              <a:sym typeface="Arial Black"/>
            </a:endParaRPr>
          </a:p>
          <a:p>
            <a:pPr indent="-355600" lvl="0" marL="457200" rtl="0" algn="l">
              <a:lnSpc>
                <a:spcPct val="115000"/>
              </a:lnSpc>
              <a:spcBef>
                <a:spcPts val="0"/>
              </a:spcBef>
              <a:spcAft>
                <a:spcPts val="0"/>
              </a:spcAft>
              <a:buClr>
                <a:srgbClr val="3F7818"/>
              </a:buClr>
              <a:buSzPts val="2000"/>
              <a:buFont typeface="Arial Black"/>
              <a:buChar char="►"/>
            </a:pPr>
            <a:r>
              <a:rPr lang="en-US" sz="2000">
                <a:solidFill>
                  <a:srgbClr val="3F7818"/>
                </a:solidFill>
                <a:latin typeface="Arial Black"/>
                <a:ea typeface="Arial Black"/>
                <a:cs typeface="Arial Black"/>
                <a:sym typeface="Arial Black"/>
              </a:rPr>
              <a:t>What we learned:</a:t>
            </a:r>
            <a:endParaRPr sz="2000">
              <a:solidFill>
                <a:srgbClr val="3F7818"/>
              </a:solidFill>
              <a:latin typeface="Arial Black"/>
              <a:ea typeface="Arial Black"/>
              <a:cs typeface="Arial Black"/>
              <a:sym typeface="Arial Black"/>
            </a:endParaRPr>
          </a:p>
          <a:p>
            <a:pPr indent="-342900" lvl="0" marL="457200" rtl="0" algn="l">
              <a:lnSpc>
                <a:spcPct val="115000"/>
              </a:lnSpc>
              <a:spcBef>
                <a:spcPts val="0"/>
              </a:spcBef>
              <a:spcAft>
                <a:spcPts val="0"/>
              </a:spcAft>
              <a:buClr>
                <a:srgbClr val="6C911C"/>
              </a:buClr>
              <a:buSzPts val="1800"/>
              <a:buFont typeface="Arial Black"/>
              <a:buChar char="●"/>
            </a:pPr>
            <a:r>
              <a:rPr lang="en-US">
                <a:solidFill>
                  <a:srgbClr val="6C911C"/>
                </a:solidFill>
                <a:latin typeface="Arial Black"/>
                <a:ea typeface="Arial Black"/>
                <a:cs typeface="Arial Black"/>
                <a:sym typeface="Arial Black"/>
              </a:rPr>
              <a:t>Green space in the community is valued</a:t>
            </a:r>
            <a:endParaRPr>
              <a:solidFill>
                <a:srgbClr val="6C911C"/>
              </a:solidFill>
              <a:latin typeface="Arial Black"/>
              <a:ea typeface="Arial Black"/>
              <a:cs typeface="Arial Black"/>
              <a:sym typeface="Arial Black"/>
            </a:endParaRPr>
          </a:p>
          <a:p>
            <a:pPr indent="-342900" lvl="0" marL="457200" rtl="0" algn="l">
              <a:lnSpc>
                <a:spcPct val="115000"/>
              </a:lnSpc>
              <a:spcBef>
                <a:spcPts val="0"/>
              </a:spcBef>
              <a:spcAft>
                <a:spcPts val="0"/>
              </a:spcAft>
              <a:buClr>
                <a:srgbClr val="6C911C"/>
              </a:buClr>
              <a:buSzPts val="1800"/>
              <a:buFont typeface="Arial Black"/>
              <a:buChar char="●"/>
            </a:pPr>
            <a:r>
              <a:rPr lang="en-US">
                <a:solidFill>
                  <a:srgbClr val="6C911C"/>
                </a:solidFill>
                <a:latin typeface="Arial Black"/>
                <a:ea typeface="Arial Black"/>
                <a:cs typeface="Arial Black"/>
                <a:sym typeface="Arial Black"/>
              </a:rPr>
              <a:t>Bruce B Downs construction in the past was a problem, no longer seen that way</a:t>
            </a:r>
            <a:endParaRPr>
              <a:solidFill>
                <a:srgbClr val="6C911C"/>
              </a:solidFill>
              <a:latin typeface="Arial Black"/>
              <a:ea typeface="Arial Black"/>
              <a:cs typeface="Arial Black"/>
              <a:sym typeface="Arial Black"/>
            </a:endParaRPr>
          </a:p>
          <a:p>
            <a:pPr indent="-342900" lvl="0" marL="457200" rtl="0" algn="l">
              <a:lnSpc>
                <a:spcPct val="115000"/>
              </a:lnSpc>
              <a:spcBef>
                <a:spcPts val="0"/>
              </a:spcBef>
              <a:spcAft>
                <a:spcPts val="0"/>
              </a:spcAft>
              <a:buClr>
                <a:srgbClr val="6C911C"/>
              </a:buClr>
              <a:buSzPts val="1800"/>
              <a:buFont typeface="Arial Black"/>
              <a:buChar char="●"/>
            </a:pPr>
            <a:r>
              <a:rPr lang="en-US">
                <a:solidFill>
                  <a:srgbClr val="6C911C"/>
                </a:solidFill>
                <a:latin typeface="Arial Black"/>
                <a:ea typeface="Arial Black"/>
                <a:cs typeface="Arial Black"/>
                <a:sym typeface="Arial Black"/>
              </a:rPr>
              <a:t>Other communities are not immune to business closures; E-commerce as a national trend is closing the traditional commercial shopping strip nationwide</a:t>
            </a:r>
            <a:endParaRPr>
              <a:solidFill>
                <a:srgbClr val="6C911C"/>
              </a:solidFill>
              <a:latin typeface="Arial Black"/>
              <a:ea typeface="Arial Black"/>
              <a:cs typeface="Arial Black"/>
              <a:sym typeface="Arial Black"/>
            </a:endParaRPr>
          </a:p>
          <a:p>
            <a:pPr indent="-342900" lvl="0" marL="457200" rtl="0" algn="l">
              <a:lnSpc>
                <a:spcPct val="115000"/>
              </a:lnSpc>
              <a:spcBef>
                <a:spcPts val="0"/>
              </a:spcBef>
              <a:spcAft>
                <a:spcPts val="0"/>
              </a:spcAft>
              <a:buClr>
                <a:srgbClr val="6C911C"/>
              </a:buClr>
              <a:buSzPts val="1800"/>
              <a:buFont typeface="Arial Black"/>
              <a:buChar char="●"/>
            </a:pPr>
            <a:r>
              <a:rPr lang="en-US">
                <a:solidFill>
                  <a:srgbClr val="6C911C"/>
                </a:solidFill>
                <a:latin typeface="Arial Black"/>
                <a:ea typeface="Arial Black"/>
                <a:cs typeface="Arial Black"/>
                <a:sym typeface="Arial Black"/>
              </a:rPr>
              <a:t>Residents prefer smaller adjustments to a larger fix, reuse/adapt the built environment in place</a:t>
            </a:r>
            <a:endParaRPr>
              <a:solidFill>
                <a:srgbClr val="6C911C"/>
              </a:solidFill>
              <a:latin typeface="Arial Black"/>
              <a:ea typeface="Arial Black"/>
              <a:cs typeface="Arial Black"/>
              <a:sym typeface="Arial Black"/>
            </a:endParaRPr>
          </a:p>
          <a:p>
            <a:pPr indent="-342900" lvl="0" marL="457200" rtl="0" algn="l">
              <a:lnSpc>
                <a:spcPct val="115000"/>
              </a:lnSpc>
              <a:spcBef>
                <a:spcPts val="0"/>
              </a:spcBef>
              <a:spcAft>
                <a:spcPts val="0"/>
              </a:spcAft>
              <a:buClr>
                <a:srgbClr val="6C911C"/>
              </a:buClr>
              <a:buSzPts val="1800"/>
              <a:buFont typeface="Arial Black"/>
              <a:buChar char="●"/>
            </a:pPr>
            <a:r>
              <a:rPr lang="en-US">
                <a:solidFill>
                  <a:srgbClr val="6C911C"/>
                </a:solidFill>
                <a:latin typeface="Arial Black"/>
                <a:ea typeface="Arial Black"/>
                <a:cs typeface="Arial Black"/>
                <a:sym typeface="Arial Black"/>
              </a:rPr>
              <a:t>Establish a local brand identity</a:t>
            </a:r>
            <a:endParaRPr>
              <a:solidFill>
                <a:srgbClr val="6C911C"/>
              </a:solidFill>
              <a:latin typeface="Arial Black"/>
              <a:ea typeface="Arial Black"/>
              <a:cs typeface="Arial Black"/>
              <a:sym typeface="Arial Black"/>
            </a:endParaRPr>
          </a:p>
          <a:p>
            <a:pPr indent="-342900" lvl="0" marL="457200" rtl="0" algn="l">
              <a:lnSpc>
                <a:spcPct val="115000"/>
              </a:lnSpc>
              <a:spcBef>
                <a:spcPts val="0"/>
              </a:spcBef>
              <a:spcAft>
                <a:spcPts val="0"/>
              </a:spcAft>
              <a:buClr>
                <a:srgbClr val="6C911C"/>
              </a:buClr>
              <a:buSzPts val="1800"/>
              <a:buFont typeface="Arial Black"/>
              <a:buChar char="●"/>
            </a:pPr>
            <a:r>
              <a:rPr lang="en-US">
                <a:solidFill>
                  <a:srgbClr val="6C911C"/>
                </a:solidFill>
                <a:latin typeface="Arial Black"/>
                <a:ea typeface="Arial Black"/>
                <a:cs typeface="Arial Black"/>
                <a:sym typeface="Arial Black"/>
              </a:rPr>
              <a:t>Diversify restaurant availability to be more adult oriented</a:t>
            </a:r>
            <a:endParaRPr>
              <a:solidFill>
                <a:srgbClr val="3F7818"/>
              </a:solidFill>
              <a:latin typeface="Arial Black"/>
              <a:ea typeface="Arial Black"/>
              <a:cs typeface="Arial Black"/>
              <a:sym typeface="Arial Black"/>
            </a:endParaRPr>
          </a:p>
          <a:p>
            <a:pPr indent="0" lvl="0" marL="457200" rtl="0" algn="l">
              <a:lnSpc>
                <a:spcPct val="115000"/>
              </a:lnSpc>
              <a:spcBef>
                <a:spcPts val="0"/>
              </a:spcBef>
              <a:spcAft>
                <a:spcPts val="0"/>
              </a:spcAft>
              <a:buNone/>
            </a:pPr>
            <a:r>
              <a:t/>
            </a:r>
            <a:endParaRPr>
              <a:solidFill>
                <a:srgbClr val="6C911C"/>
              </a:solidFill>
              <a:latin typeface="Arial Black"/>
              <a:ea typeface="Arial Black"/>
              <a:cs typeface="Arial Black"/>
              <a:sym typeface="Arial Black"/>
            </a:endParaRPr>
          </a:p>
          <a:p>
            <a:pPr indent="0" lvl="0" marL="0" rtl="0" algn="l">
              <a:spcBef>
                <a:spcPts val="1600"/>
              </a:spcBef>
              <a:spcAft>
                <a:spcPts val="0"/>
              </a:spcAft>
              <a:buNone/>
            </a:pPr>
            <a:r>
              <a:t/>
            </a:r>
            <a:endParaRPr>
              <a:solidFill>
                <a:srgbClr val="6C911C"/>
              </a:solidFill>
              <a:latin typeface="Arial Black"/>
              <a:ea typeface="Arial Black"/>
              <a:cs typeface="Arial Black"/>
              <a:sym typeface="Arial Black"/>
            </a:endParaRPr>
          </a:p>
        </p:txBody>
      </p:sp>
      <p:pic>
        <p:nvPicPr>
          <p:cNvPr id="203" name="Google Shape;203;g6e23ee6874_0_22"/>
          <p:cNvPicPr preferRelativeResize="0"/>
          <p:nvPr/>
        </p:nvPicPr>
        <p:blipFill rotWithShape="1">
          <a:blip r:embed="rId3">
            <a:alphaModFix/>
          </a:blip>
          <a:srcRect b="0" l="0" r="0" t="0"/>
          <a:stretch/>
        </p:blipFill>
        <p:spPr>
          <a:xfrm>
            <a:off x="9031599" y="243601"/>
            <a:ext cx="1970926" cy="537075"/>
          </a:xfrm>
          <a:prstGeom prst="rect">
            <a:avLst/>
          </a:prstGeom>
          <a:noFill/>
          <a:ln>
            <a:noFill/>
          </a:ln>
        </p:spPr>
      </p:pic>
      <p:sp>
        <p:nvSpPr>
          <p:cNvPr id="204" name="Google Shape;204;g6e23ee6874_0_22"/>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g6e23ee6874_0_29"/>
          <p:cNvSpPr txBox="1"/>
          <p:nvPr>
            <p:ph type="title"/>
          </p:nvPr>
        </p:nvSpPr>
        <p:spPr>
          <a:xfrm>
            <a:off x="387300" y="149050"/>
            <a:ext cx="10690800" cy="5745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Autofit/>
          </a:bodyPr>
          <a:lstStyle/>
          <a:p>
            <a:pPr indent="457200" lvl="0" marL="914400" rtl="0" algn="l">
              <a:spcBef>
                <a:spcPts val="0"/>
              </a:spcBef>
              <a:spcAft>
                <a:spcPts val="0"/>
              </a:spcAft>
              <a:buClr>
                <a:srgbClr val="6C911C"/>
              </a:buClr>
              <a:buSzPts val="1800"/>
              <a:buFont typeface="Arial Black"/>
              <a:buNone/>
            </a:pPr>
            <a:r>
              <a:rPr lang="en-US" sz="2700">
                <a:solidFill>
                  <a:srgbClr val="3F7818"/>
                </a:solidFill>
                <a:latin typeface="Arial Black"/>
                <a:ea typeface="Arial Black"/>
                <a:cs typeface="Arial Black"/>
                <a:sym typeface="Arial Black"/>
              </a:rPr>
              <a:t>Phase II: Quantitative Analysis</a:t>
            </a:r>
            <a:endParaRPr sz="1800">
              <a:solidFill>
                <a:srgbClr val="6C911C"/>
              </a:solidFill>
              <a:latin typeface="Arial Black"/>
              <a:ea typeface="Arial Black"/>
              <a:cs typeface="Arial Black"/>
              <a:sym typeface="Arial Black"/>
            </a:endParaRPr>
          </a:p>
        </p:txBody>
      </p:sp>
      <p:sp>
        <p:nvSpPr>
          <p:cNvPr id="211" name="Google Shape;211;g6e23ee6874_0_29"/>
          <p:cNvSpPr txBox="1"/>
          <p:nvPr>
            <p:ph idx="1" type="body"/>
          </p:nvPr>
        </p:nvSpPr>
        <p:spPr>
          <a:xfrm>
            <a:off x="112425" y="899400"/>
            <a:ext cx="10965600" cy="58461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Autofit/>
          </a:bodyPr>
          <a:lstStyle/>
          <a:p>
            <a:pPr indent="0" lvl="0" marL="342900" rtl="0" algn="l">
              <a:spcBef>
                <a:spcPts val="1000"/>
              </a:spcBef>
              <a:spcAft>
                <a:spcPts val="0"/>
              </a:spcAft>
              <a:buNone/>
            </a:pPr>
            <a:r>
              <a:t/>
            </a:r>
            <a:endParaRPr/>
          </a:p>
          <a:p>
            <a:pPr indent="-241300" lvl="0" marL="342900" rtl="0" algn="l">
              <a:spcBef>
                <a:spcPts val="0"/>
              </a:spcBef>
              <a:spcAft>
                <a:spcPts val="0"/>
              </a:spcAft>
              <a:buSzPts val="1600"/>
              <a:buFont typeface="Noto Sans Symbols"/>
              <a:buNone/>
            </a:pPr>
            <a:r>
              <a:t/>
            </a:r>
            <a:endParaRPr sz="2000">
              <a:solidFill>
                <a:srgbClr val="486112"/>
              </a:solidFill>
              <a:latin typeface="Arial Black"/>
              <a:ea typeface="Arial Black"/>
              <a:cs typeface="Arial Black"/>
              <a:sym typeface="Arial Black"/>
            </a:endParaRPr>
          </a:p>
          <a:p>
            <a:pPr indent="-251459" lvl="0" marL="342900" rtl="0" algn="l">
              <a:spcBef>
                <a:spcPts val="1000"/>
              </a:spcBef>
              <a:spcAft>
                <a:spcPts val="0"/>
              </a:spcAft>
              <a:buSzPts val="1440"/>
              <a:buNone/>
            </a:pPr>
            <a:r>
              <a:t/>
            </a:r>
            <a:endParaRPr/>
          </a:p>
        </p:txBody>
      </p:sp>
      <p:pic>
        <p:nvPicPr>
          <p:cNvPr id="212" name="Google Shape;212;g6e23ee6874_0_29"/>
          <p:cNvPicPr preferRelativeResize="0"/>
          <p:nvPr/>
        </p:nvPicPr>
        <p:blipFill rotWithShape="1">
          <a:blip r:embed="rId3">
            <a:alphaModFix/>
          </a:blip>
          <a:srcRect b="0" l="0" r="0" t="0"/>
          <a:stretch/>
        </p:blipFill>
        <p:spPr>
          <a:xfrm>
            <a:off x="8991100" y="193526"/>
            <a:ext cx="1781750" cy="485525"/>
          </a:xfrm>
          <a:prstGeom prst="rect">
            <a:avLst/>
          </a:prstGeom>
          <a:noFill/>
          <a:ln>
            <a:noFill/>
          </a:ln>
        </p:spPr>
      </p:pic>
      <p:sp>
        <p:nvSpPr>
          <p:cNvPr id="213" name="Google Shape;213;g6e23ee6874_0_29"/>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4" name="Google Shape;214;g6e23ee6874_0_29"/>
          <p:cNvSpPr txBox="1"/>
          <p:nvPr/>
        </p:nvSpPr>
        <p:spPr>
          <a:xfrm>
            <a:off x="5433925" y="1048500"/>
            <a:ext cx="5385900" cy="56364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The main corridor of economic activity analyzed was along Bruce B. Downs, the main ingress/egress of the area, from I-75 north to County Line Road</a:t>
            </a:r>
            <a:endParaRPr sz="1800">
              <a:solidFill>
                <a:srgbClr val="6C911C"/>
              </a:solidFill>
              <a:latin typeface="Arial Black"/>
              <a:ea typeface="Arial Black"/>
              <a:cs typeface="Arial Black"/>
              <a:sym typeface="Arial Black"/>
            </a:endParaRPr>
          </a:p>
          <a:p>
            <a:pPr indent="-342900" lvl="0" marL="4572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(2015-2018) </a:t>
            </a:r>
            <a:r>
              <a:rPr b="1" lang="en-US" sz="1800">
                <a:solidFill>
                  <a:srgbClr val="6C911C"/>
                </a:solidFill>
                <a:latin typeface="Arial Black"/>
                <a:ea typeface="Arial Black"/>
                <a:cs typeface="Arial Black"/>
                <a:sym typeface="Arial Black"/>
              </a:rPr>
              <a:t>57</a:t>
            </a:r>
            <a:r>
              <a:rPr lang="en-US" sz="1800">
                <a:solidFill>
                  <a:srgbClr val="6C911C"/>
                </a:solidFill>
                <a:latin typeface="Arial Black"/>
                <a:ea typeface="Arial Black"/>
                <a:cs typeface="Arial Black"/>
                <a:sym typeface="Arial Black"/>
              </a:rPr>
              <a:t> businesses closed within the study area, losing annual sales volume of </a:t>
            </a:r>
            <a:r>
              <a:rPr b="1" lang="en-US" sz="1800">
                <a:solidFill>
                  <a:srgbClr val="6C911C"/>
                </a:solidFill>
                <a:latin typeface="Arial Black"/>
                <a:ea typeface="Arial Black"/>
                <a:cs typeface="Arial Black"/>
                <a:sym typeface="Arial Black"/>
              </a:rPr>
              <a:t>$121,685,000</a:t>
            </a:r>
            <a:endParaRPr b="1" sz="1800">
              <a:solidFill>
                <a:srgbClr val="6C911C"/>
              </a:solidFill>
              <a:latin typeface="Arial Black"/>
              <a:ea typeface="Arial Black"/>
              <a:cs typeface="Arial Black"/>
              <a:sym typeface="Arial Black"/>
            </a:endParaRPr>
          </a:p>
          <a:p>
            <a:pPr indent="-342900" lvl="0" marL="4572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During the same time period, </a:t>
            </a:r>
            <a:r>
              <a:rPr b="1" lang="en-US" sz="1800">
                <a:solidFill>
                  <a:srgbClr val="6C911C"/>
                </a:solidFill>
                <a:latin typeface="Arial Black"/>
                <a:ea typeface="Arial Black"/>
                <a:cs typeface="Arial Black"/>
                <a:sym typeface="Arial Black"/>
              </a:rPr>
              <a:t>94 </a:t>
            </a:r>
            <a:r>
              <a:rPr lang="en-US" sz="1800">
                <a:solidFill>
                  <a:srgbClr val="6C911C"/>
                </a:solidFill>
                <a:latin typeface="Arial Black"/>
                <a:ea typeface="Arial Black"/>
                <a:cs typeface="Arial Black"/>
                <a:sym typeface="Arial Black"/>
              </a:rPr>
              <a:t>new businesses opened and they generated </a:t>
            </a:r>
            <a:r>
              <a:rPr b="1" lang="en-US" sz="1800">
                <a:solidFill>
                  <a:srgbClr val="6C911C"/>
                </a:solidFill>
                <a:latin typeface="Arial Black"/>
                <a:ea typeface="Arial Black"/>
                <a:cs typeface="Arial Black"/>
                <a:sym typeface="Arial Black"/>
              </a:rPr>
              <a:t>$180,921,000</a:t>
            </a:r>
            <a:r>
              <a:rPr lang="en-US" sz="1800">
                <a:solidFill>
                  <a:srgbClr val="6C911C"/>
                </a:solidFill>
                <a:latin typeface="Arial Black"/>
                <a:ea typeface="Arial Black"/>
                <a:cs typeface="Arial Black"/>
                <a:sym typeface="Arial Black"/>
              </a:rPr>
              <a:t> in annual sales volume</a:t>
            </a:r>
            <a:endParaRPr sz="1800">
              <a:solidFill>
                <a:srgbClr val="6C911C"/>
              </a:solidFill>
              <a:latin typeface="Arial Black"/>
              <a:ea typeface="Arial Black"/>
              <a:cs typeface="Arial Black"/>
              <a:sym typeface="Arial Black"/>
            </a:endParaRPr>
          </a:p>
          <a:p>
            <a:pPr indent="-342900" lvl="0" marL="4572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Net positive increase in total businesses </a:t>
            </a:r>
            <a:r>
              <a:rPr b="1" lang="en-US" sz="1800">
                <a:solidFill>
                  <a:srgbClr val="6C911C"/>
                </a:solidFill>
                <a:latin typeface="Arial Black"/>
                <a:ea typeface="Arial Black"/>
                <a:cs typeface="Arial Black"/>
                <a:sym typeface="Arial Black"/>
              </a:rPr>
              <a:t>(37)</a:t>
            </a:r>
            <a:r>
              <a:rPr lang="en-US" sz="1800">
                <a:solidFill>
                  <a:srgbClr val="6C911C"/>
                </a:solidFill>
                <a:latin typeface="Arial Black"/>
                <a:ea typeface="Arial Black"/>
                <a:cs typeface="Arial Black"/>
                <a:sym typeface="Arial Black"/>
              </a:rPr>
              <a:t>, total employees </a:t>
            </a:r>
            <a:r>
              <a:rPr b="1" lang="en-US" sz="1800">
                <a:solidFill>
                  <a:srgbClr val="6C911C"/>
                </a:solidFill>
                <a:latin typeface="Arial Black"/>
                <a:ea typeface="Arial Black"/>
                <a:cs typeface="Arial Black"/>
                <a:sym typeface="Arial Black"/>
              </a:rPr>
              <a:t>(1,651)</a:t>
            </a:r>
            <a:r>
              <a:rPr lang="en-US" sz="1800">
                <a:solidFill>
                  <a:srgbClr val="6C911C"/>
                </a:solidFill>
                <a:latin typeface="Arial Black"/>
                <a:ea typeface="Arial Black"/>
                <a:cs typeface="Arial Black"/>
                <a:sym typeface="Arial Black"/>
              </a:rPr>
              <a:t>, and total sales volume </a:t>
            </a:r>
            <a:r>
              <a:rPr b="1" lang="en-US" sz="1800">
                <a:solidFill>
                  <a:srgbClr val="6C911C"/>
                </a:solidFill>
                <a:latin typeface="Arial Black"/>
                <a:ea typeface="Arial Black"/>
                <a:cs typeface="Arial Black"/>
                <a:sym typeface="Arial Black"/>
              </a:rPr>
              <a:t>($59,236,000)</a:t>
            </a:r>
            <a:r>
              <a:rPr lang="en-US" sz="1800">
                <a:solidFill>
                  <a:srgbClr val="6C911C"/>
                </a:solidFill>
                <a:latin typeface="Arial Black"/>
                <a:ea typeface="Arial Black"/>
                <a:cs typeface="Arial Black"/>
                <a:sym typeface="Arial Black"/>
              </a:rPr>
              <a:t> between 2015 and 2018</a:t>
            </a:r>
            <a:endParaRPr sz="1800">
              <a:solidFill>
                <a:srgbClr val="6C911C"/>
              </a:solidFill>
              <a:latin typeface="Arial Black"/>
              <a:ea typeface="Arial Black"/>
              <a:cs typeface="Arial Black"/>
              <a:sym typeface="Arial Black"/>
            </a:endParaRPr>
          </a:p>
        </p:txBody>
      </p:sp>
      <p:pic>
        <p:nvPicPr>
          <p:cNvPr id="215" name="Google Shape;215;g6e23ee6874_0_29"/>
          <p:cNvPicPr preferRelativeResize="0"/>
          <p:nvPr/>
        </p:nvPicPr>
        <p:blipFill>
          <a:blip r:embed="rId4">
            <a:alphaModFix/>
          </a:blip>
          <a:stretch>
            <a:fillRect/>
          </a:stretch>
        </p:blipFill>
        <p:spPr>
          <a:xfrm>
            <a:off x="288600" y="913600"/>
            <a:ext cx="4786101" cy="5636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g6e23ee6874_0_40"/>
          <p:cNvSpPr txBox="1"/>
          <p:nvPr>
            <p:ph type="title"/>
          </p:nvPr>
        </p:nvSpPr>
        <p:spPr>
          <a:xfrm>
            <a:off x="387300" y="149050"/>
            <a:ext cx="10690800" cy="5745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Autofit/>
          </a:bodyPr>
          <a:lstStyle/>
          <a:p>
            <a:pPr indent="457200" lvl="0" marL="914400" rtl="0" algn="l">
              <a:spcBef>
                <a:spcPts val="0"/>
              </a:spcBef>
              <a:spcAft>
                <a:spcPts val="0"/>
              </a:spcAft>
              <a:buClr>
                <a:srgbClr val="6C911C"/>
              </a:buClr>
              <a:buSzPts val="1800"/>
              <a:buFont typeface="Arial Black"/>
              <a:buNone/>
            </a:pPr>
            <a:r>
              <a:rPr lang="en-US" sz="2700">
                <a:solidFill>
                  <a:srgbClr val="3F7818"/>
                </a:solidFill>
                <a:latin typeface="Arial Black"/>
                <a:ea typeface="Arial Black"/>
                <a:cs typeface="Arial Black"/>
                <a:sym typeface="Arial Black"/>
              </a:rPr>
              <a:t>Phase II: Quantitative Analysis</a:t>
            </a:r>
            <a:endParaRPr sz="1800">
              <a:solidFill>
                <a:srgbClr val="6C911C"/>
              </a:solidFill>
              <a:latin typeface="Arial Black"/>
              <a:ea typeface="Arial Black"/>
              <a:cs typeface="Arial Black"/>
              <a:sym typeface="Arial Black"/>
            </a:endParaRPr>
          </a:p>
        </p:txBody>
      </p:sp>
      <p:sp>
        <p:nvSpPr>
          <p:cNvPr id="222" name="Google Shape;222;g6e23ee6874_0_40"/>
          <p:cNvSpPr txBox="1"/>
          <p:nvPr>
            <p:ph idx="1" type="body"/>
          </p:nvPr>
        </p:nvSpPr>
        <p:spPr>
          <a:xfrm>
            <a:off x="137400" y="899350"/>
            <a:ext cx="11917200" cy="58722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45700" lIns="91425" spcFirstLastPara="1" rIns="91425" wrap="square" tIns="45700">
            <a:noAutofit/>
          </a:bodyPr>
          <a:lstStyle/>
          <a:p>
            <a:pPr indent="0" lvl="0" marL="342900" rtl="0" algn="l">
              <a:spcBef>
                <a:spcPts val="1000"/>
              </a:spcBef>
              <a:spcAft>
                <a:spcPts val="0"/>
              </a:spcAft>
              <a:buNone/>
            </a:pPr>
            <a:r>
              <a:t/>
            </a:r>
            <a:endParaRPr/>
          </a:p>
          <a:p>
            <a:pPr indent="-241300" lvl="0" marL="342900" rtl="0" algn="l">
              <a:spcBef>
                <a:spcPts val="0"/>
              </a:spcBef>
              <a:spcAft>
                <a:spcPts val="0"/>
              </a:spcAft>
              <a:buSzPts val="1600"/>
              <a:buFont typeface="Noto Sans Symbols"/>
              <a:buNone/>
            </a:pPr>
            <a:r>
              <a:t/>
            </a:r>
            <a:endParaRPr sz="2000">
              <a:solidFill>
                <a:srgbClr val="486112"/>
              </a:solidFill>
              <a:latin typeface="Arial Black"/>
              <a:ea typeface="Arial Black"/>
              <a:cs typeface="Arial Black"/>
              <a:sym typeface="Arial Black"/>
            </a:endParaRPr>
          </a:p>
          <a:p>
            <a:pPr indent="-251459" lvl="0" marL="342900" rtl="0" algn="l">
              <a:spcBef>
                <a:spcPts val="1000"/>
              </a:spcBef>
              <a:spcAft>
                <a:spcPts val="0"/>
              </a:spcAft>
              <a:buClr>
                <a:srgbClr val="000000"/>
              </a:buClr>
              <a:buSzPts val="1440"/>
              <a:buFont typeface="Arial"/>
              <a:buNone/>
            </a:pPr>
            <a:r>
              <a:t/>
            </a:r>
            <a:endParaRPr/>
          </a:p>
        </p:txBody>
      </p:sp>
      <p:pic>
        <p:nvPicPr>
          <p:cNvPr id="223" name="Google Shape;223;g6e23ee6874_0_40"/>
          <p:cNvPicPr preferRelativeResize="0"/>
          <p:nvPr/>
        </p:nvPicPr>
        <p:blipFill rotWithShape="1">
          <a:blip r:embed="rId3">
            <a:alphaModFix/>
          </a:blip>
          <a:srcRect b="0" l="0" r="0" t="0"/>
          <a:stretch/>
        </p:blipFill>
        <p:spPr>
          <a:xfrm>
            <a:off x="8991100" y="193526"/>
            <a:ext cx="1781750" cy="485525"/>
          </a:xfrm>
          <a:prstGeom prst="rect">
            <a:avLst/>
          </a:prstGeom>
          <a:noFill/>
          <a:ln>
            <a:noFill/>
          </a:ln>
        </p:spPr>
      </p:pic>
      <p:sp>
        <p:nvSpPr>
          <p:cNvPr id="224" name="Google Shape;224;g6e23ee6874_0_4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225" name="Google Shape;225;g6e23ee6874_0_40"/>
          <p:cNvGraphicFramePr/>
          <p:nvPr/>
        </p:nvGraphicFramePr>
        <p:xfrm>
          <a:off x="208625" y="976850"/>
          <a:ext cx="3000000" cy="3000000"/>
        </p:xfrm>
        <a:graphic>
          <a:graphicData uri="http://schemas.openxmlformats.org/drawingml/2006/table">
            <a:tbl>
              <a:tblPr bandRow="1">
                <a:noFill/>
                <a:tableStyleId>{C599C759-CAE2-4C4E-912D-F9C52B2D0A5C}</a:tableStyleId>
              </a:tblPr>
              <a:tblGrid>
                <a:gridCol w="1231900"/>
                <a:gridCol w="1821825"/>
                <a:gridCol w="857875"/>
                <a:gridCol w="895350"/>
                <a:gridCol w="1028700"/>
              </a:tblGrid>
              <a:tr h="333375">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NAICS SQ FT Code</a:t>
                      </a:r>
                      <a:endParaRPr b="1" sz="1200">
                        <a:latin typeface="Times New Roman"/>
                        <a:ea typeface="Times New Roman"/>
                        <a:cs typeface="Times New Roman"/>
                        <a:sym typeface="Times New Roman"/>
                      </a:endParaRPr>
                    </a:p>
                  </a:txBody>
                  <a:tcPr marT="0" marB="0" marR="73025" marL="73025">
                    <a:lnL cap="flat" cmpd="sng" w="6350">
                      <a:solidFill>
                        <a:srgbClr val="C9C9C9"/>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C9C9C9"/>
                      </a:solidFill>
                      <a:prstDash val="solid"/>
                      <a:round/>
                      <a:headEnd len="sm" w="sm" type="none"/>
                      <a:tailEnd len="sm" w="sm" type="none"/>
                    </a:lnT>
                    <a:lnB cap="flat" cmpd="sng">
                      <a:solidFill>
                        <a:srgbClr val="000000"/>
                      </a:solidFill>
                      <a:prstDash val="solid"/>
                      <a:round/>
                      <a:headEnd len="sm" w="sm" type="none"/>
                      <a:tailEnd len="sm" w="sm" type="none"/>
                    </a:lnB>
                    <a:solidFill>
                      <a:srgbClr val="A5A5A5"/>
                    </a:solidFill>
                  </a:tcPr>
                </a:tc>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Example of Business (by SQ FT Code)</a:t>
                      </a:r>
                      <a:endParaRPr b="1" sz="1200">
                        <a:latin typeface="Times New Roman"/>
                        <a:ea typeface="Times New Roman"/>
                        <a:cs typeface="Times New Roman"/>
                        <a:sym typeface="Times New Roman"/>
                      </a:endParaRPr>
                    </a:p>
                  </a:txBody>
                  <a:tcPr marT="0" marB="0" marR="73025" marL="730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C9C9C9"/>
                      </a:solidFill>
                      <a:prstDash val="solid"/>
                      <a:round/>
                      <a:headEnd len="sm" w="sm" type="none"/>
                      <a:tailEnd len="sm" w="sm" type="none"/>
                    </a:lnT>
                    <a:lnB cap="flat" cmpd="sng">
                      <a:solidFill>
                        <a:srgbClr val="000000"/>
                      </a:solidFill>
                      <a:prstDash val="solid"/>
                      <a:round/>
                      <a:headEnd len="sm" w="sm" type="none"/>
                      <a:tailEnd len="sm" w="sm" type="none"/>
                    </a:lnB>
                    <a:solidFill>
                      <a:srgbClr val="A5A5A5"/>
                    </a:solidFill>
                  </a:tcPr>
                </a:tc>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Total Business Closures</a:t>
                      </a:r>
                      <a:endParaRPr b="1" sz="1200">
                        <a:latin typeface="Times New Roman"/>
                        <a:ea typeface="Times New Roman"/>
                        <a:cs typeface="Times New Roman"/>
                        <a:sym typeface="Times New Roman"/>
                      </a:endParaRPr>
                    </a:p>
                  </a:txBody>
                  <a:tcPr marT="0" marB="0" marR="73025" marL="730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C9C9C9"/>
                      </a:solidFill>
                      <a:prstDash val="solid"/>
                      <a:round/>
                      <a:headEnd len="sm" w="sm" type="none"/>
                      <a:tailEnd len="sm" w="sm" type="none"/>
                    </a:lnT>
                    <a:lnB cap="flat" cmpd="sng">
                      <a:solidFill>
                        <a:srgbClr val="000000"/>
                      </a:solidFill>
                      <a:prstDash val="solid"/>
                      <a:round/>
                      <a:headEnd len="sm" w="sm" type="none"/>
                      <a:tailEnd len="sm" w="sm" type="none"/>
                    </a:lnB>
                    <a:solidFill>
                      <a:srgbClr val="A5A5A5"/>
                    </a:solidFill>
                  </a:tcPr>
                </a:tc>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Total Employees</a:t>
                      </a:r>
                      <a:endParaRPr b="1" sz="1200">
                        <a:latin typeface="Times New Roman"/>
                        <a:ea typeface="Times New Roman"/>
                        <a:cs typeface="Times New Roman"/>
                        <a:sym typeface="Times New Roman"/>
                      </a:endParaRPr>
                    </a:p>
                  </a:txBody>
                  <a:tcPr marT="0" marB="0" marR="73025" marL="730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C9C9C9"/>
                      </a:solidFill>
                      <a:prstDash val="solid"/>
                      <a:round/>
                      <a:headEnd len="sm" w="sm" type="none"/>
                      <a:tailEnd len="sm" w="sm" type="none"/>
                    </a:lnT>
                    <a:lnB cap="flat" cmpd="sng">
                      <a:solidFill>
                        <a:srgbClr val="000000"/>
                      </a:solidFill>
                      <a:prstDash val="solid"/>
                      <a:round/>
                      <a:headEnd len="sm" w="sm" type="none"/>
                      <a:tailEnd len="sm" w="sm" type="none"/>
                    </a:lnB>
                    <a:solidFill>
                      <a:srgbClr val="A5A5A5"/>
                    </a:solidFill>
                  </a:tcPr>
                </a:tc>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Total Sales Volume (in thousands)</a:t>
                      </a:r>
                      <a:endParaRPr b="1" sz="1200">
                        <a:latin typeface="Times New Roman"/>
                        <a:ea typeface="Times New Roman"/>
                        <a:cs typeface="Times New Roman"/>
                        <a:sym typeface="Times New Roman"/>
                      </a:endParaRPr>
                    </a:p>
                  </a:txBody>
                  <a:tcPr marT="0" marB="0" marR="73025" marL="73025">
                    <a:lnL cap="flat" cmpd="sng">
                      <a:solidFill>
                        <a:srgbClr val="000000"/>
                      </a:solidFill>
                      <a:prstDash val="solid"/>
                      <a:round/>
                      <a:headEnd len="sm" w="sm" type="none"/>
                      <a:tailEnd len="sm" w="sm" type="none"/>
                    </a:lnL>
                    <a:lnR cap="flat" cmpd="sng" w="6350">
                      <a:solidFill>
                        <a:srgbClr val="C9C9C9"/>
                      </a:solidFill>
                      <a:prstDash val="solid"/>
                      <a:round/>
                      <a:headEnd len="sm" w="sm" type="none"/>
                      <a:tailEnd len="sm" w="sm" type="none"/>
                    </a:lnR>
                    <a:lnT cap="flat" cmpd="sng" w="6350">
                      <a:solidFill>
                        <a:srgbClr val="C9C9C9"/>
                      </a:solidFill>
                      <a:prstDash val="solid"/>
                      <a:round/>
                      <a:headEnd len="sm" w="sm" type="none"/>
                      <a:tailEnd len="sm" w="sm" type="none"/>
                    </a:lnT>
                    <a:lnB cap="flat" cmpd="sng">
                      <a:solidFill>
                        <a:srgbClr val="000000"/>
                      </a:solidFill>
                      <a:prstDash val="solid"/>
                      <a:round/>
                      <a:headEnd len="sm" w="sm" type="none"/>
                      <a:tailEnd len="sm" w="sm" type="none"/>
                    </a:lnB>
                    <a:solidFill>
                      <a:srgbClr val="A5A5A5"/>
                    </a:solidFill>
                  </a:tcPr>
                </a:tc>
              </a:tr>
              <a:tr h="190500">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A</a:t>
                      </a:r>
                      <a:endParaRPr b="1" sz="1200">
                        <a:latin typeface="Times New Roman"/>
                        <a:ea typeface="Times New Roman"/>
                        <a:cs typeface="Times New Roman"/>
                        <a:sym typeface="Times New Roman"/>
                      </a:endParaRPr>
                    </a:p>
                  </a:txBody>
                  <a:tcPr marT="0" marB="0" marR="73025" marL="73025" anchor="b">
                    <a:lnL cap="flat" cmpd="sng" w="6350">
                      <a:solidFill>
                        <a:srgbClr val="C9C9C9"/>
                      </a:solidFill>
                      <a:prstDash val="solid"/>
                      <a:round/>
                      <a:headEnd len="sm" w="sm" type="none"/>
                      <a:tailEnd len="sm" w="sm" type="none"/>
                    </a:lnL>
                    <a:lnR cap="flat" cmpd="sng" w="6350">
                      <a:solidFill>
                        <a:srgbClr val="C9C9C9"/>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c>
                  <a:txBody>
                    <a:bodyPr/>
                    <a:lstStyle/>
                    <a:p>
                      <a:pPr indent="0" lvl="0" marL="0" rtl="0" algn="l">
                        <a:lnSpc>
                          <a:spcPct val="115000"/>
                        </a:lnSpc>
                        <a:spcBef>
                          <a:spcPts val="0"/>
                        </a:spcBef>
                        <a:spcAft>
                          <a:spcPts val="0"/>
                        </a:spcAft>
                        <a:buNone/>
                      </a:pPr>
                      <a:r>
                        <a:rPr lang="en-US" sz="1200">
                          <a:latin typeface="Times New Roman"/>
                          <a:ea typeface="Times New Roman"/>
                          <a:cs typeface="Times New Roman"/>
                          <a:sym typeface="Times New Roman"/>
                        </a:rPr>
                        <a:t>WING ZONE</a:t>
                      </a:r>
                      <a:endParaRPr sz="1200">
                        <a:latin typeface="Times New Roman"/>
                        <a:ea typeface="Times New Roman"/>
                        <a:cs typeface="Times New Roman"/>
                        <a:sym typeface="Times New Roman"/>
                      </a:endParaRPr>
                    </a:p>
                  </a:txBody>
                  <a:tcPr marT="0" marB="0" marR="73025" marL="73025" anchor="b">
                    <a:lnL cap="flat" cmpd="sng" w="6350">
                      <a:solidFill>
                        <a:srgbClr val="C9C9C9"/>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21</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75</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6,418</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w="6350">
                      <a:solidFill>
                        <a:srgbClr val="C9C9C9"/>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r>
              <a:tr h="190500">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B</a:t>
                      </a:r>
                      <a:endParaRPr b="1" sz="1200">
                        <a:latin typeface="Times New Roman"/>
                        <a:ea typeface="Times New Roman"/>
                        <a:cs typeface="Times New Roman"/>
                        <a:sym typeface="Times New Roman"/>
                      </a:endParaRPr>
                    </a:p>
                  </a:txBody>
                  <a:tcPr marT="0" marB="0" marR="73025" marL="73025" anchor="b">
                    <a:lnL cap="flat" cmpd="sng" w="6350">
                      <a:solidFill>
                        <a:srgbClr val="C9C9C9"/>
                      </a:solidFill>
                      <a:prstDash val="solid"/>
                      <a:round/>
                      <a:headEnd len="sm" w="sm" type="none"/>
                      <a:tailEnd len="sm" w="sm" type="none"/>
                    </a:lnL>
                    <a:lnR cap="flat" cmpd="sng" w="6350">
                      <a:solidFill>
                        <a:srgbClr val="C9C9C9"/>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200">
                          <a:latin typeface="Times New Roman"/>
                          <a:ea typeface="Times New Roman"/>
                          <a:cs typeface="Times New Roman"/>
                          <a:sym typeface="Times New Roman"/>
                        </a:rPr>
                        <a:t>ROMANO'S MACARONI GRILL</a:t>
                      </a:r>
                      <a:endParaRPr sz="1200">
                        <a:latin typeface="Times New Roman"/>
                        <a:ea typeface="Times New Roman"/>
                        <a:cs typeface="Times New Roman"/>
                        <a:sym typeface="Times New Roman"/>
                      </a:endParaRPr>
                    </a:p>
                  </a:txBody>
                  <a:tcPr marT="0" marB="0" marR="73025" marL="73025" anchor="b">
                    <a:lnL cap="flat" cmpd="sng" w="6350">
                      <a:solidFill>
                        <a:srgbClr val="C9C9C9"/>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23</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273</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54,735</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w="6350">
                      <a:solidFill>
                        <a:srgbClr val="C9C9C9"/>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C</a:t>
                      </a:r>
                      <a:endParaRPr b="1" sz="1200">
                        <a:latin typeface="Times New Roman"/>
                        <a:ea typeface="Times New Roman"/>
                        <a:cs typeface="Times New Roman"/>
                        <a:sym typeface="Times New Roman"/>
                      </a:endParaRPr>
                    </a:p>
                  </a:txBody>
                  <a:tcPr marT="0" marB="0" marR="73025" marL="73025" anchor="b">
                    <a:lnL cap="flat" cmpd="sng" w="6350">
                      <a:solidFill>
                        <a:srgbClr val="C9C9C9"/>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c>
                  <a:txBody>
                    <a:bodyPr/>
                    <a:lstStyle/>
                    <a:p>
                      <a:pPr indent="0" lvl="0" marL="0" rtl="0" algn="l">
                        <a:lnSpc>
                          <a:spcPct val="115000"/>
                        </a:lnSpc>
                        <a:spcBef>
                          <a:spcPts val="0"/>
                        </a:spcBef>
                        <a:spcAft>
                          <a:spcPts val="0"/>
                        </a:spcAft>
                        <a:buNone/>
                      </a:pPr>
                      <a:r>
                        <a:rPr lang="en-US" sz="1200">
                          <a:latin typeface="Times New Roman"/>
                          <a:ea typeface="Times New Roman"/>
                          <a:cs typeface="Times New Roman"/>
                          <a:sym typeface="Times New Roman"/>
                        </a:rPr>
                        <a:t>PIER 1 IMPORTS</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8</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69</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25,320</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w="6350">
                      <a:solidFill>
                        <a:srgbClr val="C9C9C9"/>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r>
              <a:tr h="190500">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D</a:t>
                      </a:r>
                      <a:endParaRPr b="1" sz="1200">
                        <a:latin typeface="Times New Roman"/>
                        <a:ea typeface="Times New Roman"/>
                        <a:cs typeface="Times New Roman"/>
                        <a:sym typeface="Times New Roman"/>
                      </a:endParaRPr>
                    </a:p>
                  </a:txBody>
                  <a:tcPr marT="0" marB="0" marR="73025" marL="73025" anchor="b">
                    <a:lnL cap="flat" cmpd="sng" w="6350">
                      <a:solidFill>
                        <a:srgbClr val="C9C9C9"/>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C9C9C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200">
                          <a:latin typeface="Times New Roman"/>
                          <a:ea typeface="Times New Roman"/>
                          <a:cs typeface="Times New Roman"/>
                          <a:sym typeface="Times New Roman"/>
                        </a:rPr>
                        <a:t>WINN-DIXIE</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C9C9C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C9C9C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162</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C9C9C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38,143</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w="6350">
                      <a:solidFill>
                        <a:srgbClr val="C9C9C9"/>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C9C9C9"/>
                      </a:solidFill>
                      <a:prstDash val="solid"/>
                      <a:round/>
                      <a:headEnd len="sm" w="sm" type="none"/>
                      <a:tailEnd len="sm" w="sm" type="none"/>
                    </a:lnB>
                  </a:tcPr>
                </a:tc>
              </a:tr>
            </a:tbl>
          </a:graphicData>
        </a:graphic>
      </p:graphicFrame>
      <p:graphicFrame>
        <p:nvGraphicFramePr>
          <p:cNvPr id="226" name="Google Shape;226;g6e23ee6874_0_40"/>
          <p:cNvGraphicFramePr/>
          <p:nvPr/>
        </p:nvGraphicFramePr>
        <p:xfrm>
          <a:off x="197500" y="3286775"/>
          <a:ext cx="3000000" cy="3000000"/>
        </p:xfrm>
        <a:graphic>
          <a:graphicData uri="http://schemas.openxmlformats.org/drawingml/2006/table">
            <a:tbl>
              <a:tblPr bandRow="1">
                <a:noFill/>
                <a:tableStyleId>{C599C759-CAE2-4C4E-912D-F9C52B2D0A5C}</a:tableStyleId>
              </a:tblPr>
              <a:tblGrid>
                <a:gridCol w="1219200"/>
                <a:gridCol w="1628775"/>
                <a:gridCol w="1143000"/>
                <a:gridCol w="952500"/>
                <a:gridCol w="914400"/>
              </a:tblGrid>
              <a:tr h="323850">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NAICS SQ FT Code</a:t>
                      </a:r>
                      <a:endParaRPr b="1" sz="1200">
                        <a:latin typeface="Times New Roman"/>
                        <a:ea typeface="Times New Roman"/>
                        <a:cs typeface="Times New Roman"/>
                        <a:sym typeface="Times New Roman"/>
                      </a:endParaRPr>
                    </a:p>
                  </a:txBody>
                  <a:tcPr marT="0" marB="0" marR="73025" marL="73025">
                    <a:lnL cap="flat" cmpd="sng" w="6350">
                      <a:solidFill>
                        <a:srgbClr val="C9C9C9"/>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C9C9C9"/>
                      </a:solidFill>
                      <a:prstDash val="solid"/>
                      <a:round/>
                      <a:headEnd len="sm" w="sm" type="none"/>
                      <a:tailEnd len="sm" w="sm" type="none"/>
                    </a:lnT>
                    <a:lnB cap="flat" cmpd="sng">
                      <a:solidFill>
                        <a:srgbClr val="000000"/>
                      </a:solidFill>
                      <a:prstDash val="solid"/>
                      <a:round/>
                      <a:headEnd len="sm" w="sm" type="none"/>
                      <a:tailEnd len="sm" w="sm" type="none"/>
                    </a:lnB>
                    <a:solidFill>
                      <a:srgbClr val="A5A5A5"/>
                    </a:solidFill>
                  </a:tcPr>
                </a:tc>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Example of Business (by SQ FT Code)</a:t>
                      </a:r>
                      <a:endParaRPr b="1" sz="1200">
                        <a:latin typeface="Times New Roman"/>
                        <a:ea typeface="Times New Roman"/>
                        <a:cs typeface="Times New Roman"/>
                        <a:sym typeface="Times New Roman"/>
                      </a:endParaRPr>
                    </a:p>
                  </a:txBody>
                  <a:tcPr marT="0" marB="0" marR="73025" marL="730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C9C9C9"/>
                      </a:solidFill>
                      <a:prstDash val="solid"/>
                      <a:round/>
                      <a:headEnd len="sm" w="sm" type="none"/>
                      <a:tailEnd len="sm" w="sm" type="none"/>
                    </a:lnT>
                    <a:lnB cap="flat" cmpd="sng">
                      <a:solidFill>
                        <a:srgbClr val="000000"/>
                      </a:solidFill>
                      <a:prstDash val="solid"/>
                      <a:round/>
                      <a:headEnd len="sm" w="sm" type="none"/>
                      <a:tailEnd len="sm" w="sm" type="none"/>
                    </a:lnB>
                    <a:solidFill>
                      <a:srgbClr val="A5A5A5"/>
                    </a:solidFill>
                  </a:tcPr>
                </a:tc>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Total Business Openings</a:t>
                      </a:r>
                      <a:endParaRPr b="1" sz="1200">
                        <a:latin typeface="Times New Roman"/>
                        <a:ea typeface="Times New Roman"/>
                        <a:cs typeface="Times New Roman"/>
                        <a:sym typeface="Times New Roman"/>
                      </a:endParaRPr>
                    </a:p>
                  </a:txBody>
                  <a:tcPr marT="0" marB="0" marR="73025" marL="730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C9C9C9"/>
                      </a:solidFill>
                      <a:prstDash val="solid"/>
                      <a:round/>
                      <a:headEnd len="sm" w="sm" type="none"/>
                      <a:tailEnd len="sm" w="sm" type="none"/>
                    </a:lnT>
                    <a:lnB cap="flat" cmpd="sng">
                      <a:solidFill>
                        <a:srgbClr val="000000"/>
                      </a:solidFill>
                      <a:prstDash val="solid"/>
                      <a:round/>
                      <a:headEnd len="sm" w="sm" type="none"/>
                      <a:tailEnd len="sm" w="sm" type="none"/>
                    </a:lnB>
                    <a:solidFill>
                      <a:srgbClr val="A5A5A5"/>
                    </a:solidFill>
                  </a:tcPr>
                </a:tc>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Total Employees</a:t>
                      </a:r>
                      <a:endParaRPr b="1" sz="1200">
                        <a:latin typeface="Times New Roman"/>
                        <a:ea typeface="Times New Roman"/>
                        <a:cs typeface="Times New Roman"/>
                        <a:sym typeface="Times New Roman"/>
                      </a:endParaRPr>
                    </a:p>
                  </a:txBody>
                  <a:tcPr marT="0" marB="0" marR="73025" marL="730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C9C9C9"/>
                      </a:solidFill>
                      <a:prstDash val="solid"/>
                      <a:round/>
                      <a:headEnd len="sm" w="sm" type="none"/>
                      <a:tailEnd len="sm" w="sm" type="none"/>
                    </a:lnT>
                    <a:lnB cap="flat" cmpd="sng">
                      <a:solidFill>
                        <a:srgbClr val="000000"/>
                      </a:solidFill>
                      <a:prstDash val="solid"/>
                      <a:round/>
                      <a:headEnd len="sm" w="sm" type="none"/>
                      <a:tailEnd len="sm" w="sm" type="none"/>
                    </a:lnB>
                    <a:solidFill>
                      <a:srgbClr val="A5A5A5"/>
                    </a:solidFill>
                  </a:tcPr>
                </a:tc>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Total Sales Volume (in thousands)</a:t>
                      </a:r>
                      <a:endParaRPr b="1" sz="1200">
                        <a:latin typeface="Times New Roman"/>
                        <a:ea typeface="Times New Roman"/>
                        <a:cs typeface="Times New Roman"/>
                        <a:sym typeface="Times New Roman"/>
                      </a:endParaRPr>
                    </a:p>
                  </a:txBody>
                  <a:tcPr marT="0" marB="0" marR="73025" marL="73025">
                    <a:lnL cap="flat" cmpd="sng">
                      <a:solidFill>
                        <a:srgbClr val="000000"/>
                      </a:solidFill>
                      <a:prstDash val="solid"/>
                      <a:round/>
                      <a:headEnd len="sm" w="sm" type="none"/>
                      <a:tailEnd len="sm" w="sm" type="none"/>
                    </a:lnL>
                    <a:lnR cap="flat" cmpd="sng" w="6350">
                      <a:solidFill>
                        <a:srgbClr val="C9C9C9"/>
                      </a:solidFill>
                      <a:prstDash val="solid"/>
                      <a:round/>
                      <a:headEnd len="sm" w="sm" type="none"/>
                      <a:tailEnd len="sm" w="sm" type="none"/>
                    </a:lnR>
                    <a:lnT cap="flat" cmpd="sng" w="6350">
                      <a:solidFill>
                        <a:srgbClr val="C9C9C9"/>
                      </a:solidFill>
                      <a:prstDash val="solid"/>
                      <a:round/>
                      <a:headEnd len="sm" w="sm" type="none"/>
                      <a:tailEnd len="sm" w="sm" type="none"/>
                    </a:lnT>
                    <a:lnB cap="flat" cmpd="sng">
                      <a:solidFill>
                        <a:srgbClr val="000000"/>
                      </a:solidFill>
                      <a:prstDash val="solid"/>
                      <a:round/>
                      <a:headEnd len="sm" w="sm" type="none"/>
                      <a:tailEnd len="sm" w="sm" type="none"/>
                    </a:lnB>
                    <a:solidFill>
                      <a:srgbClr val="A5A5A5"/>
                    </a:solidFill>
                  </a:tcPr>
                </a:tc>
              </a:tr>
              <a:tr h="333375">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1</a:t>
                      </a:r>
                      <a:endParaRPr b="1" sz="1200">
                        <a:latin typeface="Times New Roman"/>
                        <a:ea typeface="Times New Roman"/>
                        <a:cs typeface="Times New Roman"/>
                        <a:sym typeface="Times New Roman"/>
                      </a:endParaRPr>
                    </a:p>
                  </a:txBody>
                  <a:tcPr marT="0" marB="0" marR="73025" marL="73025" anchor="b">
                    <a:lnL cap="flat" cmpd="sng" w="6350">
                      <a:solidFill>
                        <a:srgbClr val="C9C9C9"/>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c>
                  <a:txBody>
                    <a:bodyPr/>
                    <a:lstStyle/>
                    <a:p>
                      <a:pPr indent="0" lvl="0" marL="0" rtl="0" algn="l">
                        <a:lnSpc>
                          <a:spcPct val="115000"/>
                        </a:lnSpc>
                        <a:spcBef>
                          <a:spcPts val="0"/>
                        </a:spcBef>
                        <a:spcAft>
                          <a:spcPts val="0"/>
                        </a:spcAft>
                        <a:buNone/>
                      </a:pPr>
                      <a:r>
                        <a:rPr lang="en-US" sz="1200">
                          <a:latin typeface="Times New Roman"/>
                          <a:ea typeface="Times New Roman"/>
                          <a:cs typeface="Times New Roman"/>
                          <a:sym typeface="Times New Roman"/>
                        </a:rPr>
                        <a:t>PURE NAIL BAR SPA INC</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7</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963</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w="6350">
                      <a:solidFill>
                        <a:srgbClr val="C9C9C9"/>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r>
              <a:tr h="190500">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2</a:t>
                      </a:r>
                      <a:endParaRPr b="1" sz="1200">
                        <a:latin typeface="Times New Roman"/>
                        <a:ea typeface="Times New Roman"/>
                        <a:cs typeface="Times New Roman"/>
                        <a:sym typeface="Times New Roman"/>
                      </a:endParaRPr>
                    </a:p>
                  </a:txBody>
                  <a:tcPr marT="0" marB="0" marR="73025" marL="73025" anchor="b">
                    <a:lnL cap="flat" cmpd="sng" w="6350">
                      <a:solidFill>
                        <a:srgbClr val="C9C9C9"/>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200">
                          <a:latin typeface="Times New Roman"/>
                          <a:ea typeface="Times New Roman"/>
                          <a:cs typeface="Times New Roman"/>
                          <a:sym typeface="Times New Roman"/>
                        </a:rPr>
                        <a:t>CHINA WOK</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13</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37</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3,507</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w="6350">
                      <a:solidFill>
                        <a:srgbClr val="C9C9C9"/>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33375">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3</a:t>
                      </a:r>
                      <a:endParaRPr b="1" sz="1200">
                        <a:latin typeface="Times New Roman"/>
                        <a:ea typeface="Times New Roman"/>
                        <a:cs typeface="Times New Roman"/>
                        <a:sym typeface="Times New Roman"/>
                      </a:endParaRPr>
                    </a:p>
                  </a:txBody>
                  <a:tcPr marT="0" marB="0" marR="73025" marL="73025" anchor="b">
                    <a:lnL cap="flat" cmpd="sng" w="6350">
                      <a:solidFill>
                        <a:srgbClr val="C9C9C9"/>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c>
                  <a:txBody>
                    <a:bodyPr/>
                    <a:lstStyle/>
                    <a:p>
                      <a:pPr indent="0" lvl="0" marL="0" rtl="0" algn="l">
                        <a:lnSpc>
                          <a:spcPct val="115000"/>
                        </a:lnSpc>
                        <a:spcBef>
                          <a:spcPts val="0"/>
                        </a:spcBef>
                        <a:spcAft>
                          <a:spcPts val="0"/>
                        </a:spcAft>
                        <a:buNone/>
                      </a:pPr>
                      <a:r>
                        <a:rPr lang="en-US" sz="1200">
                          <a:latin typeface="Times New Roman"/>
                          <a:ea typeface="Times New Roman"/>
                          <a:cs typeface="Times New Roman"/>
                          <a:sym typeface="Times New Roman"/>
                        </a:rPr>
                        <a:t>HUNGRY HOWIE'S PIZZA</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26</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94</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14,327</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w="6350">
                      <a:solidFill>
                        <a:srgbClr val="C9C9C9"/>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EDEDED"/>
                    </a:solidFill>
                  </a:tcPr>
                </a:tc>
              </a:tr>
              <a:tr h="333375">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4</a:t>
                      </a:r>
                      <a:endParaRPr b="1" sz="1200">
                        <a:latin typeface="Times New Roman"/>
                        <a:ea typeface="Times New Roman"/>
                        <a:cs typeface="Times New Roman"/>
                        <a:sym typeface="Times New Roman"/>
                      </a:endParaRPr>
                    </a:p>
                  </a:txBody>
                  <a:tcPr marT="0" marB="0" marR="73025" marL="73025" anchor="b">
                    <a:lnL cap="flat" cmpd="sng" w="6350">
                      <a:solidFill>
                        <a:srgbClr val="C9C9C9"/>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200">
                          <a:latin typeface="Times New Roman"/>
                          <a:ea typeface="Times New Roman"/>
                          <a:cs typeface="Times New Roman"/>
                          <a:sym typeface="Times New Roman"/>
                        </a:rPr>
                        <a:t>BACKYARD POOL SUPPLIES INC</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17</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108</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14,063</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w="6350">
                      <a:solidFill>
                        <a:srgbClr val="C9C9C9"/>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5</a:t>
                      </a:r>
                      <a:endParaRPr b="1"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lang="en-US" sz="1200">
                          <a:latin typeface="Times New Roman"/>
                          <a:ea typeface="Times New Roman"/>
                          <a:cs typeface="Times New Roman"/>
                          <a:sym typeface="Times New Roman"/>
                        </a:rPr>
                        <a:t>OPTICAL OUTLETS</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9</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37</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3,860</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D9D9"/>
                    </a:solidFill>
                  </a:tcPr>
                </a:tc>
              </a:tr>
              <a:tr h="190500">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6</a:t>
                      </a:r>
                      <a:endParaRPr b="1"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200">
                          <a:latin typeface="Times New Roman"/>
                          <a:ea typeface="Times New Roman"/>
                          <a:cs typeface="Times New Roman"/>
                          <a:sym typeface="Times New Roman"/>
                        </a:rPr>
                        <a:t>54 REALTY GROUP</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11</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78</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12,872</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7</a:t>
                      </a:r>
                      <a:endParaRPr b="1"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lang="en-US" sz="1200">
                          <a:latin typeface="Times New Roman"/>
                          <a:ea typeface="Times New Roman"/>
                          <a:cs typeface="Times New Roman"/>
                          <a:sym typeface="Times New Roman"/>
                        </a:rPr>
                        <a:t>PIER 1 IMPORTS</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79</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10,952</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D9D9"/>
                    </a:solidFill>
                  </a:tcPr>
                </a:tc>
              </a:tr>
              <a:tr h="190500">
                <a:tc>
                  <a:txBody>
                    <a:bodyPr/>
                    <a:lstStyle/>
                    <a:p>
                      <a:pPr indent="0" lvl="0" marL="0" rtl="0" algn="ctr">
                        <a:lnSpc>
                          <a:spcPct val="115000"/>
                        </a:lnSpc>
                        <a:spcBef>
                          <a:spcPts val="0"/>
                        </a:spcBef>
                        <a:spcAft>
                          <a:spcPts val="0"/>
                        </a:spcAft>
                        <a:buNone/>
                      </a:pPr>
                      <a:r>
                        <a:rPr b="1" lang="en-US" sz="1200">
                          <a:latin typeface="Times New Roman"/>
                          <a:ea typeface="Times New Roman"/>
                          <a:cs typeface="Times New Roman"/>
                          <a:sym typeface="Times New Roman"/>
                        </a:rPr>
                        <a:t>8</a:t>
                      </a:r>
                      <a:endParaRPr b="1"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200">
                          <a:latin typeface="Times New Roman"/>
                          <a:ea typeface="Times New Roman"/>
                          <a:cs typeface="Times New Roman"/>
                          <a:sym typeface="Times New Roman"/>
                        </a:rPr>
                        <a:t>WINN-DIXIE</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8</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1035</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200">
                          <a:latin typeface="Times New Roman"/>
                          <a:ea typeface="Times New Roman"/>
                          <a:cs typeface="Times New Roman"/>
                          <a:sym typeface="Times New Roman"/>
                        </a:rPr>
                        <a:t>120,377</a:t>
                      </a:r>
                      <a:endParaRPr sz="1200">
                        <a:latin typeface="Times New Roman"/>
                        <a:ea typeface="Times New Roman"/>
                        <a:cs typeface="Times New Roman"/>
                        <a:sym typeface="Times New Roman"/>
                      </a:endParaRPr>
                    </a:p>
                  </a:txBody>
                  <a:tcPr marT="0" marB="0" marR="73025" marL="7302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27" name="Google Shape;227;g6e23ee6874_0_40"/>
          <p:cNvSpPr txBox="1"/>
          <p:nvPr/>
        </p:nvSpPr>
        <p:spPr>
          <a:xfrm>
            <a:off x="1030575" y="2735700"/>
            <a:ext cx="3878700" cy="3651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highlight>
                  <a:srgbClr val="FFFF00"/>
                </a:highlight>
                <a:latin typeface="Times New Roman"/>
                <a:ea typeface="Times New Roman"/>
                <a:cs typeface="Times New Roman"/>
                <a:sym typeface="Times New Roman"/>
              </a:rPr>
              <a:t>Table 4</a:t>
            </a:r>
            <a:r>
              <a:rPr lang="en-US" sz="1200">
                <a:solidFill>
                  <a:schemeClr val="dk1"/>
                </a:solidFill>
                <a:latin typeface="Times New Roman"/>
                <a:ea typeface="Times New Roman"/>
                <a:cs typeface="Times New Roman"/>
                <a:sym typeface="Times New Roman"/>
              </a:rPr>
              <a:t> Business closures by NAICS SQ FT Code category</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228" name="Google Shape;228;g6e23ee6874_0_40"/>
          <p:cNvSpPr txBox="1"/>
          <p:nvPr/>
        </p:nvSpPr>
        <p:spPr>
          <a:xfrm>
            <a:off x="1030575" y="6312775"/>
            <a:ext cx="3984900" cy="3651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highlight>
                  <a:srgbClr val="FFFF00"/>
                </a:highlight>
                <a:latin typeface="Times New Roman"/>
                <a:ea typeface="Times New Roman"/>
                <a:cs typeface="Times New Roman"/>
                <a:sym typeface="Times New Roman"/>
              </a:rPr>
              <a:t>Table 5</a:t>
            </a:r>
            <a:r>
              <a:rPr lang="en-US" sz="1200">
                <a:solidFill>
                  <a:schemeClr val="dk1"/>
                </a:solidFill>
                <a:latin typeface="Times New Roman"/>
                <a:ea typeface="Times New Roman"/>
                <a:cs typeface="Times New Roman"/>
                <a:sym typeface="Times New Roman"/>
              </a:rPr>
              <a:t> Business openings after 2015 by NAICS SQFT Code</a:t>
            </a:r>
            <a:endParaRPr>
              <a:latin typeface="Trebuchet MS"/>
              <a:ea typeface="Trebuchet MS"/>
              <a:cs typeface="Trebuchet MS"/>
              <a:sym typeface="Trebuchet MS"/>
            </a:endParaRPr>
          </a:p>
        </p:txBody>
      </p:sp>
      <p:sp>
        <p:nvSpPr>
          <p:cNvPr id="229" name="Google Shape;229;g6e23ee6874_0_40"/>
          <p:cNvSpPr txBox="1"/>
          <p:nvPr/>
        </p:nvSpPr>
        <p:spPr>
          <a:xfrm>
            <a:off x="6408300" y="2234150"/>
            <a:ext cx="5490000" cy="2310000"/>
          </a:xfrm>
          <a:prstGeom prst="rect">
            <a:avLst/>
          </a:prstGeom>
          <a:solidFill>
            <a:schemeClr val="lt1"/>
          </a:solidFill>
          <a:ln cap="flat" cmpd="sng" w="9525">
            <a:solidFill>
              <a:srgbClr val="48432A"/>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6C911C"/>
              </a:buClr>
              <a:buSzPts val="1800"/>
              <a:buFont typeface="Arial Black"/>
              <a:buChar char="●"/>
            </a:pPr>
            <a:r>
              <a:rPr lang="en-US" sz="1800">
                <a:solidFill>
                  <a:srgbClr val="6C911C"/>
                </a:solidFill>
                <a:latin typeface="Arial Black"/>
                <a:ea typeface="Arial Black"/>
                <a:cs typeface="Arial Black"/>
                <a:sym typeface="Arial Black"/>
              </a:rPr>
              <a:t>Of the business closures, 23 (42.6%) were NAICS SQ FT Code B (</a:t>
            </a:r>
            <a:r>
              <a:rPr lang="en-US" sz="1800">
                <a:solidFill>
                  <a:srgbClr val="6C911C"/>
                </a:solidFill>
                <a:highlight>
                  <a:srgbClr val="FFFF00"/>
                </a:highlight>
                <a:latin typeface="Arial Black"/>
                <a:ea typeface="Arial Black"/>
                <a:cs typeface="Arial Black"/>
                <a:sym typeface="Arial Black"/>
              </a:rPr>
              <a:t>Table 4</a:t>
            </a:r>
            <a:r>
              <a:rPr lang="en-US" sz="1800">
                <a:solidFill>
                  <a:srgbClr val="6C911C"/>
                </a:solidFill>
                <a:latin typeface="Arial Black"/>
                <a:ea typeface="Arial Black"/>
                <a:cs typeface="Arial Black"/>
                <a:sym typeface="Arial Black"/>
              </a:rPr>
              <a:t>). Of the business openings after 2015, 26 (31.7%) were NAICS SQ FT Code 3 </a:t>
            </a:r>
            <a:r>
              <a:rPr lang="en-US" sz="1800">
                <a:solidFill>
                  <a:srgbClr val="6C911C"/>
                </a:solidFill>
                <a:highlight>
                  <a:srgbClr val="FFFF00"/>
                </a:highlight>
                <a:latin typeface="Arial Black"/>
                <a:ea typeface="Arial Black"/>
                <a:cs typeface="Arial Black"/>
                <a:sym typeface="Arial Black"/>
              </a:rPr>
              <a:t>(Table 5)</a:t>
            </a:r>
            <a:r>
              <a:rPr lang="en-US" sz="1800">
                <a:solidFill>
                  <a:srgbClr val="6C911C"/>
                </a:solidFill>
                <a:latin typeface="Arial Black"/>
                <a:ea typeface="Arial Black"/>
                <a:cs typeface="Arial Black"/>
                <a:sym typeface="Arial Black"/>
              </a:rPr>
              <a:t>.</a:t>
            </a:r>
            <a:endParaRPr sz="1800">
              <a:solidFill>
                <a:srgbClr val="6C911C"/>
              </a:solidFill>
              <a:latin typeface="Arial Black"/>
              <a:ea typeface="Arial Black"/>
              <a:cs typeface="Arial Black"/>
              <a:sym typeface="Arial Black"/>
            </a:endParaRPr>
          </a:p>
        </p:txBody>
      </p:sp>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Becker, Samuel</dc:creator>
  <dcterms:created xsi:type="dcterms:W3CDTF">2019-04-23T16:19:54Z</dcterms:created>
</cp:coreProperties>
</file>