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6"/>
  </p:notesMasterIdLst>
  <p:sldIdLst>
    <p:sldId id="256" r:id="rId2"/>
    <p:sldId id="257" r:id="rId3"/>
    <p:sldId id="258"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70803" autoAdjust="0"/>
  </p:normalViewPr>
  <p:slideViewPr>
    <p:cSldViewPr snapToGrid="0">
      <p:cViewPr varScale="1">
        <p:scale>
          <a:sx n="52" d="100"/>
          <a:sy n="52" d="100"/>
        </p:scale>
        <p:origin x="145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493646C-8C3D-4F56-B00E-421823629CBF}" type="datetimeFigureOut">
              <a:rPr lang="en-US" smtClean="0"/>
              <a:t>12/8/2020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C07C888-F846-4B43-884B-3E0247E8740A}" type="slidenum">
              <a:rPr lang="en-US" smtClean="0"/>
              <a:t>‹#›</a:t>
            </a:fld>
            <a:endParaRPr lang="en-US"/>
          </a:p>
        </p:txBody>
      </p:sp>
    </p:spTree>
    <p:extLst>
      <p:ext uri="{BB962C8B-B14F-4D97-AF65-F5344CB8AC3E}">
        <p14:creationId xmlns:p14="http://schemas.microsoft.com/office/powerpoint/2010/main" val="4017564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smtClean="0">
                <a:solidFill>
                  <a:schemeClr val="tx1"/>
                </a:solidFill>
                <a:latin typeface="+mn-lt"/>
                <a:ea typeface="+mn-ea"/>
                <a:cs typeface="+mn-cs"/>
              </a:rPr>
              <a:t>The CAS Faculty Council has several responsibilities:</a:t>
            </a:r>
          </a:p>
          <a:p>
            <a:endParaRPr lang="en-US" sz="1200" b="0" i="0" u="none" strike="noStrike" kern="1200" baseline="0" dirty="0" smtClean="0">
              <a:solidFill>
                <a:schemeClr val="tx1"/>
              </a:solidFill>
              <a:latin typeface="+mn-lt"/>
              <a:ea typeface="+mn-ea"/>
              <a:cs typeface="+mn-cs"/>
            </a:endParaRPr>
          </a:p>
          <a:p>
            <a:pPr marL="228600" indent="-228600">
              <a:buAutoNum type="arabicPeriod"/>
            </a:pPr>
            <a:r>
              <a:rPr lang="en-US" sz="1200" b="0" i="0" u="none" strike="noStrike" kern="1200" baseline="0" dirty="0" smtClean="0">
                <a:solidFill>
                  <a:schemeClr val="tx1"/>
                </a:solidFill>
                <a:latin typeface="+mn-lt"/>
                <a:ea typeface="+mn-ea"/>
                <a:cs typeface="+mn-cs"/>
              </a:rPr>
              <a:t>To advise the Dean and members of the Dean’s office on any matters of concern to CAS, including budget &amp; policy. These may be issues brought to us from the Faculty or from the Dean’s office itself. </a:t>
            </a:r>
          </a:p>
          <a:p>
            <a:pPr marL="228600" indent="-228600">
              <a:buAutoNum type="arabicPeriod"/>
            </a:pPr>
            <a:r>
              <a:rPr lang="en-US" sz="1200" b="0" i="0" u="none" strike="noStrike" kern="1200" baseline="0" dirty="0" smtClean="0">
                <a:solidFill>
                  <a:schemeClr val="tx1"/>
                </a:solidFill>
                <a:latin typeface="+mn-lt"/>
                <a:ea typeface="+mn-ea"/>
                <a:cs typeface="+mn-cs"/>
              </a:rPr>
              <a:t>To receive and respond to (or forward) questions, comments and concerns from the Faculty</a:t>
            </a:r>
          </a:p>
          <a:p>
            <a:pPr marL="228600" indent="-228600">
              <a:buAutoNum type="arabicPeriod"/>
            </a:pPr>
            <a:r>
              <a:rPr lang="en-US" sz="1200" b="0" i="0" u="none" strike="noStrike" kern="1200" baseline="0" dirty="0" smtClean="0">
                <a:solidFill>
                  <a:schemeClr val="tx1"/>
                </a:solidFill>
                <a:latin typeface="+mn-lt"/>
                <a:ea typeface="+mn-ea"/>
                <a:cs typeface="+mn-cs"/>
              </a:rPr>
              <a:t>To work with and support the CAS Standing Committees </a:t>
            </a:r>
          </a:p>
        </p:txBody>
      </p:sp>
      <p:sp>
        <p:nvSpPr>
          <p:cNvPr id="4" name="Slide Number Placeholder 3"/>
          <p:cNvSpPr>
            <a:spLocks noGrp="1"/>
          </p:cNvSpPr>
          <p:nvPr>
            <p:ph type="sldNum" sz="quarter" idx="10"/>
          </p:nvPr>
        </p:nvSpPr>
        <p:spPr/>
        <p:txBody>
          <a:bodyPr/>
          <a:lstStyle/>
          <a:p>
            <a:fld id="{0C07C888-F846-4B43-884B-3E0247E8740A}" type="slidenum">
              <a:rPr lang="en-US" smtClean="0"/>
              <a:t>1</a:t>
            </a:fld>
            <a:endParaRPr lang="en-US"/>
          </a:p>
        </p:txBody>
      </p:sp>
    </p:spTree>
    <p:extLst>
      <p:ext uri="{BB962C8B-B14F-4D97-AF65-F5344CB8AC3E}">
        <p14:creationId xmlns:p14="http://schemas.microsoft.com/office/powerpoint/2010/main" val="1165435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a:t>
            </a:r>
            <a:r>
              <a:rPr lang="en-US" baseline="0" dirty="0" smtClean="0"/>
              <a:t> you to the members of the Faculty Council (please turn on your cameras if you are here). A special thank you to Anthony Coy who serves as our Deputy Chair.</a:t>
            </a:r>
          </a:p>
          <a:p>
            <a:endParaRPr lang="en-US" baseline="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smtClean="0"/>
              <a:t>We have had 5 meetings so far this semester, with another one scheduled for later today. We have also produced a number of statements, lists, emails, memos, etc. this semester, with most of that work done via email. So, this has been a very active Faculty Council.</a:t>
            </a:r>
            <a:endParaRPr lang="en-US" dirty="0" smtClean="0"/>
          </a:p>
          <a:p>
            <a:endParaRPr lang="en-US" baseline="0" dirty="0" smtClean="0"/>
          </a:p>
          <a:p>
            <a:r>
              <a:rPr lang="en-US" baseline="0" dirty="0" smtClean="0"/>
              <a:t>And another thank you to Brailen Guerra, who supports the activities of the Faculty Council in his role as Staff Assistant in the Dean’s Office.</a:t>
            </a:r>
          </a:p>
          <a:p>
            <a:endParaRPr lang="en-US" baseline="0" dirty="0" smtClean="0"/>
          </a:p>
        </p:txBody>
      </p:sp>
      <p:sp>
        <p:nvSpPr>
          <p:cNvPr id="4" name="Slide Number Placeholder 3"/>
          <p:cNvSpPr>
            <a:spLocks noGrp="1"/>
          </p:cNvSpPr>
          <p:nvPr>
            <p:ph type="sldNum" sz="quarter" idx="10"/>
          </p:nvPr>
        </p:nvSpPr>
        <p:spPr/>
        <p:txBody>
          <a:bodyPr/>
          <a:lstStyle/>
          <a:p>
            <a:fld id="{0C07C888-F846-4B43-884B-3E0247E8740A}" type="slidenum">
              <a:rPr lang="en-US" smtClean="0"/>
              <a:t>2</a:t>
            </a:fld>
            <a:endParaRPr lang="en-US"/>
          </a:p>
        </p:txBody>
      </p:sp>
    </p:spTree>
    <p:extLst>
      <p:ext uri="{BB962C8B-B14F-4D97-AF65-F5344CB8AC3E}">
        <p14:creationId xmlns:p14="http://schemas.microsoft.com/office/powerpoint/2010/main" val="35346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dirty="0" smtClean="0"/>
              <a:t>One of the important tasks of the Council is to staff the CAS Standing Committees, which we accomplished with the guidance of Brailen.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n-US" dirty="0" smtClean="0">
              <a:solidFill>
                <a:srgbClr val="00B0F0"/>
              </a:solidFill>
            </a:endParaRPr>
          </a:p>
          <a:p>
            <a:pPr marL="685800" marR="0" lvl="1" indent="-228600" algn="l" defTabSz="914400" rtl="0" eaLnBrk="1" fontAlgn="auto" latinLnBrk="0" hangingPunct="1">
              <a:lnSpc>
                <a:spcPct val="100000"/>
              </a:lnSpc>
              <a:spcBef>
                <a:spcPts val="0"/>
              </a:spcBef>
              <a:spcAft>
                <a:spcPts val="0"/>
              </a:spcAft>
              <a:buClrTx/>
              <a:buSzTx/>
              <a:buFont typeface="+mj-lt"/>
              <a:buAutoNum type="alphaLcParenR"/>
              <a:tabLst/>
              <a:defRPr/>
            </a:pPr>
            <a:r>
              <a:rPr lang="en-US" dirty="0" smtClean="0">
                <a:solidFill>
                  <a:srgbClr val="00B0F0"/>
                </a:solidFill>
              </a:rPr>
              <a:t>The Standing Committees include: </a:t>
            </a:r>
            <a:r>
              <a:rPr lang="en-US" sz="1200" kern="1200" dirty="0" smtClean="0">
                <a:solidFill>
                  <a:schemeClr val="tx1"/>
                </a:solidFill>
                <a:effectLst/>
                <a:latin typeface="+mn-lt"/>
                <a:ea typeface="+mn-ea"/>
                <a:cs typeface="+mn-cs"/>
              </a:rPr>
              <a:t>Academic Integrity &amp; Grievance, </a:t>
            </a:r>
            <a:r>
              <a:rPr lang="en-US" dirty="0" smtClean="0">
                <a:solidFill>
                  <a:srgbClr val="00B0F0"/>
                </a:solidFill>
              </a:rPr>
              <a:t>Core Facilities,</a:t>
            </a:r>
            <a:r>
              <a:rPr lang="en-US" baseline="0" dirty="0" smtClean="0">
                <a:solidFill>
                  <a:srgbClr val="00B0F0"/>
                </a:solidFill>
              </a:rPr>
              <a:t> </a:t>
            </a:r>
            <a:r>
              <a:rPr lang="en-US" dirty="0" smtClean="0">
                <a:solidFill>
                  <a:srgbClr val="00B0F0"/>
                </a:solidFill>
              </a:rPr>
              <a:t>Diversity, Faculty Development, Library, Technology</a:t>
            </a:r>
          </a:p>
          <a:p>
            <a:pPr marL="685800" marR="0" lvl="1" indent="-228600" algn="l" defTabSz="914400" rtl="0" eaLnBrk="1" fontAlgn="auto" latinLnBrk="0" hangingPunct="1">
              <a:lnSpc>
                <a:spcPct val="100000"/>
              </a:lnSpc>
              <a:spcBef>
                <a:spcPts val="0"/>
              </a:spcBef>
              <a:spcAft>
                <a:spcPts val="0"/>
              </a:spcAft>
              <a:buClrTx/>
              <a:buSzTx/>
              <a:buFont typeface="+mj-lt"/>
              <a:buAutoNum type="alphaLcParenR"/>
              <a:tabLst/>
              <a:defRPr/>
            </a:pPr>
            <a:r>
              <a:rPr lang="en-US" dirty="0" smtClean="0">
                <a:solidFill>
                  <a:srgbClr val="00B0F0"/>
                </a:solidFill>
              </a:rPr>
              <a:t>3 of </a:t>
            </a:r>
            <a:r>
              <a:rPr lang="en-US" dirty="0" smtClean="0"/>
              <a:t>the Committees have</a:t>
            </a:r>
            <a:r>
              <a:rPr lang="en-US" baseline="0" dirty="0" smtClean="0"/>
              <a:t> met this fall for their initial orienting meeting. </a:t>
            </a:r>
            <a:r>
              <a:rPr lang="en-US" baseline="0" dirty="0" smtClean="0"/>
              <a:t>The Library Committee, for instance, has already been working on issues of communication between the library and CAS to support faculty research and teaching.</a:t>
            </a:r>
            <a:endParaRPr lang="en-US" baseline="0" dirty="0" smtClean="0"/>
          </a:p>
          <a:p>
            <a:pPr marL="685800" marR="0" lvl="1" indent="-228600" algn="l" defTabSz="914400" rtl="0" eaLnBrk="1" fontAlgn="auto" latinLnBrk="0" hangingPunct="1">
              <a:lnSpc>
                <a:spcPct val="100000"/>
              </a:lnSpc>
              <a:spcBef>
                <a:spcPts val="0"/>
              </a:spcBef>
              <a:spcAft>
                <a:spcPts val="0"/>
              </a:spcAft>
              <a:buClrTx/>
              <a:buSzTx/>
              <a:buFont typeface="+mj-lt"/>
              <a:buAutoNum type="alphaLcParenR"/>
              <a:tabLst/>
              <a:defRPr/>
            </a:pPr>
            <a:endParaRPr lang="en-US" dirty="0" smtClean="0"/>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dirty="0" smtClean="0"/>
              <a:t>The purpose of Council liaisons</a:t>
            </a:r>
            <a:r>
              <a:rPr lang="en-US" baseline="0" dirty="0" smtClean="0"/>
              <a:t> to the Standing Committees</a:t>
            </a:r>
            <a:r>
              <a:rPr lang="en-US" dirty="0" smtClean="0"/>
              <a:t> is two-fold: (1) to create better communication between the Committees and the Council and (2) to create a mechanism</a:t>
            </a:r>
            <a:r>
              <a:rPr lang="en-US" baseline="0" dirty="0" smtClean="0"/>
              <a:t> so the Council can </a:t>
            </a:r>
            <a:r>
              <a:rPr lang="en-US" dirty="0" smtClean="0"/>
              <a:t>better support the work of the Committees.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n-US" dirty="0" smtClean="0"/>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sz="1200" dirty="0" smtClean="0"/>
              <a:t>Chantale </a:t>
            </a:r>
            <a:r>
              <a:rPr lang="en-US" sz="1200" dirty="0" err="1" smtClean="0"/>
              <a:t>Bégin</a:t>
            </a:r>
            <a:r>
              <a:rPr lang="en-US" sz="1200" dirty="0" smtClean="0"/>
              <a:t> </a:t>
            </a:r>
            <a:r>
              <a:rPr lang="en-US" dirty="0" smtClean="0"/>
              <a:t>has spearheaded our efforts to meet with Human Resources</a:t>
            </a:r>
            <a:r>
              <a:rPr lang="en-US" baseline="0" dirty="0" smtClean="0"/>
              <a:t> about the program and to send research on it to the Faculty Senate. </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n-US" dirty="0" smtClean="0"/>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dirty="0" smtClean="0"/>
              <a:t>We are happy to share the list of questions we sent to Associate Dean Shimizu.</a:t>
            </a:r>
            <a:r>
              <a:rPr lang="en-US" baseline="0" dirty="0" smtClean="0"/>
              <a:t> Generally, the approach CAS will be taking in 2021 is to provide guidance to departments through their Chairs to encourage faculty who believe their scholarly productivity or teaching has been affected by the pandemic to include a statement to that effect in their annual review narrative. Department committees and Chairs may consider those statements in their reviews. I’m sure Associate Dean Shimizu will be happy to talk more about this during the Q&amp;A.</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endParaRPr lang="en-US" baseline="0" dirty="0" smtClean="0"/>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baseline="0" dirty="0" smtClean="0"/>
              <a:t>In August 2020 all of the members of the former CAS Diversity Committee resigned. The Dean asked the Faculty Council for advise on how to move forward to continue the work of diversity and inclusion in the college, and the Council took several steps </a:t>
            </a:r>
            <a:r>
              <a:rPr lang="en-US" sz="1200" kern="1200" dirty="0" smtClean="0">
                <a:solidFill>
                  <a:schemeClr val="tx1"/>
                </a:solidFill>
                <a:effectLst/>
                <a:latin typeface="+mn-lt"/>
                <a:ea typeface="+mn-ea"/>
                <a:cs typeface="+mn-cs"/>
              </a:rPr>
              <a:t>to ensure that the new Diversity Committee members could be successful in their efforts to further inclusion and anti-racism efforts in CAS. </a:t>
            </a:r>
            <a:r>
              <a:rPr lang="en-US" baseline="0" dirty="0" smtClean="0"/>
              <a:t> </a:t>
            </a:r>
          </a:p>
          <a:p>
            <a:pPr marL="685800" marR="0" lvl="1" indent="-228600" algn="l" defTabSz="914400" rtl="0" eaLnBrk="1" fontAlgn="auto" latinLnBrk="0" hangingPunct="1">
              <a:lnSpc>
                <a:spcPct val="100000"/>
              </a:lnSpc>
              <a:spcBef>
                <a:spcPts val="0"/>
              </a:spcBef>
              <a:spcAft>
                <a:spcPts val="0"/>
              </a:spcAft>
              <a:buClrTx/>
              <a:buSzTx/>
              <a:buFont typeface="+mj-lt"/>
              <a:buAutoNum type="alphaLcParenR"/>
              <a:tabLst/>
              <a:defRPr/>
            </a:pPr>
            <a:r>
              <a:rPr lang="en-US" baseline="0" dirty="0" smtClean="0"/>
              <a:t>We invited former members of the Diversity Committee </a:t>
            </a:r>
            <a:r>
              <a:rPr lang="en-US" sz="1200" kern="1200" dirty="0" smtClean="0">
                <a:solidFill>
                  <a:schemeClr val="tx1"/>
                </a:solidFill>
                <a:effectLst/>
                <a:latin typeface="+mn-lt"/>
                <a:ea typeface="+mn-ea"/>
                <a:cs typeface="+mn-cs"/>
              </a:rPr>
              <a:t>to exchange suggestions and strategies to improve elements of the Diversity Committee’s mission, structure or institutional processes with the Council and representatives of the Dean’s Office at a meeting in September;</a:t>
            </a:r>
          </a:p>
          <a:p>
            <a:pPr marL="685800" marR="0" lvl="1" indent="-228600" algn="l" defTabSz="914400" rtl="0" eaLnBrk="1" fontAlgn="auto" latinLnBrk="0" hangingPunct="1">
              <a:lnSpc>
                <a:spcPct val="100000"/>
              </a:lnSpc>
              <a:spcBef>
                <a:spcPts val="0"/>
              </a:spcBef>
              <a:spcAft>
                <a:spcPts val="0"/>
              </a:spcAft>
              <a:buClrTx/>
              <a:buSzTx/>
              <a:buFont typeface="+mj-lt"/>
              <a:buAutoNum type="alphaLcParenR"/>
              <a:tabLst/>
              <a:defRPr/>
            </a:pPr>
            <a:r>
              <a:rPr lang="en-US" sz="1200" kern="1200" baseline="0" dirty="0" smtClean="0">
                <a:solidFill>
                  <a:schemeClr val="tx1"/>
                </a:solidFill>
                <a:effectLst/>
                <a:latin typeface="+mn-lt"/>
                <a:ea typeface="+mn-ea"/>
                <a:cs typeface="+mn-cs"/>
              </a:rPr>
              <a:t>We responded to faculty-expressed concerns about administrative responses to the resignation of the Diversity Committee members;</a:t>
            </a:r>
          </a:p>
          <a:p>
            <a:pPr marL="685800" marR="0" lvl="1" indent="-228600" algn="l" defTabSz="914400" rtl="0" eaLnBrk="1" fontAlgn="auto" latinLnBrk="0" hangingPunct="1">
              <a:lnSpc>
                <a:spcPct val="100000"/>
              </a:lnSpc>
              <a:spcBef>
                <a:spcPts val="0"/>
              </a:spcBef>
              <a:spcAft>
                <a:spcPts val="0"/>
              </a:spcAft>
              <a:buClrTx/>
              <a:buSzTx/>
              <a:buFont typeface="+mj-lt"/>
              <a:buAutoNum type="alphaLcParenR"/>
              <a:tabLst/>
              <a:defRPr/>
            </a:pPr>
            <a:r>
              <a:rPr lang="en-US" sz="1200" kern="1200" baseline="0" dirty="0" smtClean="0">
                <a:solidFill>
                  <a:schemeClr val="tx1"/>
                </a:solidFill>
                <a:effectLst/>
                <a:latin typeface="+mn-lt"/>
                <a:ea typeface="+mn-ea"/>
                <a:cs typeface="+mn-cs"/>
              </a:rPr>
              <a:t>We have communicated our process and efforts to reconstitute the CAS Diversity Committee will the Dean, Dr. Elizabeth Hordge-Freeman, </a:t>
            </a:r>
            <a:r>
              <a:rPr lang="en-US" sz="1200" kern="1200" dirty="0" smtClean="0">
                <a:solidFill>
                  <a:schemeClr val="tx1"/>
                </a:solidFill>
                <a:effectLst/>
                <a:latin typeface="+mn-lt"/>
                <a:ea typeface="+mn-ea"/>
                <a:cs typeface="+mn-cs"/>
              </a:rPr>
              <a:t>Senior Advisor to the President and Provost for Diversity and Inclusion, and the </a:t>
            </a:r>
            <a:r>
              <a:rPr lang="en-US" sz="1200" i="0" kern="1200" dirty="0" smtClean="0">
                <a:solidFill>
                  <a:schemeClr val="tx1"/>
                </a:solidFill>
                <a:effectLst/>
                <a:latin typeface="+mn-lt"/>
                <a:ea typeface="+mn-ea"/>
                <a:cs typeface="+mn-cs"/>
              </a:rPr>
              <a:t>media.</a:t>
            </a:r>
          </a:p>
          <a:p>
            <a:pPr marL="685800" marR="0" lvl="1" indent="-228600" algn="l" defTabSz="914400" rtl="0" eaLnBrk="1" fontAlgn="auto" latinLnBrk="0" hangingPunct="1">
              <a:lnSpc>
                <a:spcPct val="100000"/>
              </a:lnSpc>
              <a:spcBef>
                <a:spcPts val="0"/>
              </a:spcBef>
              <a:spcAft>
                <a:spcPts val="0"/>
              </a:spcAft>
              <a:buClrTx/>
              <a:buSzTx/>
              <a:buFont typeface="+mj-lt"/>
              <a:buAutoNum type="alphaLcParenR"/>
              <a:tabLst/>
              <a:defRPr/>
            </a:pPr>
            <a:r>
              <a:rPr lang="en-US" sz="1200" kern="1200" baseline="0" dirty="0" smtClean="0">
                <a:solidFill>
                  <a:schemeClr val="tx1"/>
                </a:solidFill>
                <a:effectLst/>
                <a:latin typeface="+mn-lt"/>
                <a:ea typeface="+mn-ea"/>
                <a:cs typeface="+mn-cs"/>
              </a:rPr>
              <a:t>We sent the new Diversity Committee members a memorandum that includes </a:t>
            </a:r>
            <a:r>
              <a:rPr lang="en-US" sz="1200" kern="1200" dirty="0" smtClean="0">
                <a:solidFill>
                  <a:schemeClr val="tx1"/>
                </a:solidFill>
                <a:effectLst/>
                <a:latin typeface="+mn-lt"/>
                <a:ea typeface="+mn-ea"/>
                <a:cs typeface="+mn-cs"/>
              </a:rPr>
              <a:t>our interpretation of their Committee’s mission, and a list of recommended activities for them for the current academic year; </a:t>
            </a:r>
            <a:endParaRPr lang="en-US" sz="1200" kern="1200" baseline="0" dirty="0" smtClean="0">
              <a:solidFill>
                <a:schemeClr val="tx1"/>
              </a:solidFill>
              <a:effectLst/>
              <a:latin typeface="+mn-lt"/>
              <a:ea typeface="+mn-ea"/>
              <a:cs typeface="+mn-cs"/>
            </a:endParaRPr>
          </a:p>
          <a:p>
            <a:pPr marL="685800" marR="0" lvl="1" indent="-228600" algn="l" defTabSz="914400" rtl="0" eaLnBrk="1" fontAlgn="auto" latinLnBrk="0" hangingPunct="1">
              <a:lnSpc>
                <a:spcPct val="100000"/>
              </a:lnSpc>
              <a:spcBef>
                <a:spcPts val="0"/>
              </a:spcBef>
              <a:spcAft>
                <a:spcPts val="0"/>
              </a:spcAft>
              <a:buClrTx/>
              <a:buSzTx/>
              <a:buFont typeface="+mj-lt"/>
              <a:buAutoNum type="alphaLcParenR"/>
              <a:tabLst/>
              <a:defRPr/>
            </a:pPr>
            <a:r>
              <a:rPr lang="en-US" sz="1200" kern="1200" baseline="0" dirty="0" smtClean="0">
                <a:solidFill>
                  <a:schemeClr val="tx1"/>
                </a:solidFill>
                <a:effectLst/>
                <a:latin typeface="+mn-lt"/>
                <a:ea typeface="+mn-ea"/>
                <a:cs typeface="+mn-cs"/>
              </a:rPr>
              <a:t>We identified a liaison to the Diversity Committee that will be meeting with them frequently as they begin their work;</a:t>
            </a:r>
          </a:p>
          <a:p>
            <a:pPr marL="685800" marR="0" lvl="1" indent="-228600" algn="l" defTabSz="914400" rtl="0" eaLnBrk="1" fontAlgn="auto" latinLnBrk="0" hangingPunct="1">
              <a:lnSpc>
                <a:spcPct val="100000"/>
              </a:lnSpc>
              <a:spcBef>
                <a:spcPts val="0"/>
              </a:spcBef>
              <a:spcAft>
                <a:spcPts val="0"/>
              </a:spcAft>
              <a:buClrTx/>
              <a:buSzTx/>
              <a:buFont typeface="+mj-lt"/>
              <a:buAutoNum type="alphaLcParenR"/>
              <a:tabLst/>
              <a:defRPr/>
            </a:pPr>
            <a:r>
              <a:rPr lang="en-US" sz="1200" kern="1200" baseline="0" dirty="0" smtClean="0">
                <a:solidFill>
                  <a:schemeClr val="tx1"/>
                </a:solidFill>
                <a:effectLst/>
                <a:latin typeface="+mn-lt"/>
                <a:ea typeface="+mn-ea"/>
                <a:cs typeface="+mn-cs"/>
              </a:rPr>
              <a:t>And in January, I and former members of the Diversity Committee will be meeting with the new Committee to further this conversation.</a:t>
            </a:r>
          </a:p>
          <a:p>
            <a:pPr marL="685800" marR="0" lvl="1" indent="-228600" algn="l" defTabSz="914400" rtl="0" eaLnBrk="1" fontAlgn="auto" latinLnBrk="0" hangingPunct="1">
              <a:lnSpc>
                <a:spcPct val="100000"/>
              </a:lnSpc>
              <a:spcBef>
                <a:spcPts val="0"/>
              </a:spcBef>
              <a:spcAft>
                <a:spcPts val="0"/>
              </a:spcAft>
              <a:buClrTx/>
              <a:buSzTx/>
              <a:buFont typeface="+mj-lt"/>
              <a:buAutoNum type="alphaLcParenR"/>
              <a:tabLst/>
              <a:defRPr/>
            </a:pPr>
            <a:endParaRPr lang="en-US" baseline="0" dirty="0" smtClean="0"/>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baseline="0" dirty="0" smtClean="0"/>
              <a:t>By the end of the semester the CAS Faculty Council will have dedicated two full meetings to a discussion of the USF budget shortfall and implications on the CAS budget, with additional discussion in most of the other meetings of the Council. We have discussed with the Dean his interpretation of the President and Provost’s goals for “strategic realignment” and the Dean’s own goals and decision-making process (which I believe he will discuss with you shortly). In all interactions we have been mindful that the Council serves in an advisory capacity. Thus, we have and will continue to strive for an open dialogue about the process of “strategic realignment” within our college even as we are mindful of the implications of any budget cuts on the well-being of the faculty, staff and students within our college. </a:t>
            </a:r>
            <a:endParaRPr lang="en-US" dirty="0"/>
          </a:p>
        </p:txBody>
      </p:sp>
      <p:sp>
        <p:nvSpPr>
          <p:cNvPr id="4" name="Slide Number Placeholder 3"/>
          <p:cNvSpPr>
            <a:spLocks noGrp="1"/>
          </p:cNvSpPr>
          <p:nvPr>
            <p:ph type="sldNum" sz="quarter" idx="10"/>
          </p:nvPr>
        </p:nvSpPr>
        <p:spPr/>
        <p:txBody>
          <a:bodyPr/>
          <a:lstStyle/>
          <a:p>
            <a:fld id="{0C07C888-F846-4B43-884B-3E0247E8740A}" type="slidenum">
              <a:rPr lang="en-US" smtClean="0"/>
              <a:t>3</a:t>
            </a:fld>
            <a:endParaRPr lang="en-US"/>
          </a:p>
        </p:txBody>
      </p:sp>
    </p:spTree>
    <p:extLst>
      <p:ext uri="{BB962C8B-B14F-4D97-AF65-F5344CB8AC3E}">
        <p14:creationId xmlns:p14="http://schemas.microsoft.com/office/powerpoint/2010/main" val="3703440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Please reach out to any member of the Faculty Council with a question, comment or concern following this </a:t>
            </a:r>
            <a:r>
              <a:rPr lang="en-US" smtClean="0"/>
              <a:t>Fall Assembly</a:t>
            </a:r>
            <a:r>
              <a:rPr lang="en-US" dirty="0" smtClean="0"/>
              <a:t>. </a:t>
            </a:r>
            <a:endParaRPr lang="en-US" dirty="0"/>
          </a:p>
        </p:txBody>
      </p:sp>
      <p:sp>
        <p:nvSpPr>
          <p:cNvPr id="4" name="Slide Number Placeholder 3"/>
          <p:cNvSpPr>
            <a:spLocks noGrp="1"/>
          </p:cNvSpPr>
          <p:nvPr>
            <p:ph type="sldNum" sz="quarter" idx="10"/>
          </p:nvPr>
        </p:nvSpPr>
        <p:spPr/>
        <p:txBody>
          <a:bodyPr/>
          <a:lstStyle/>
          <a:p>
            <a:fld id="{0C07C888-F846-4B43-884B-3E0247E8740A}" type="slidenum">
              <a:rPr lang="en-US" smtClean="0"/>
              <a:t>4</a:t>
            </a:fld>
            <a:endParaRPr lang="en-US"/>
          </a:p>
        </p:txBody>
      </p:sp>
    </p:spTree>
    <p:extLst>
      <p:ext uri="{BB962C8B-B14F-4D97-AF65-F5344CB8AC3E}">
        <p14:creationId xmlns:p14="http://schemas.microsoft.com/office/powerpoint/2010/main" val="2112554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21698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02848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74102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689284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9090184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793826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47928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198270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98291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09785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07766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52095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38477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018687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03699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44860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099502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smtClean="0"/>
              <a:pPr/>
              <a:t>12/8/2020</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1491549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solidFill>
                  <a:srgbClr val="0070C0"/>
                </a:solidFill>
              </a:rPr>
              <a:t>CAS Faculty Council :</a:t>
            </a:r>
            <a:br>
              <a:rPr lang="en-US" b="1" dirty="0" smtClean="0">
                <a:solidFill>
                  <a:srgbClr val="0070C0"/>
                </a:solidFill>
              </a:rPr>
            </a:br>
            <a:r>
              <a:rPr lang="en-US" b="1" dirty="0">
                <a:solidFill>
                  <a:srgbClr val="0070C0"/>
                </a:solidFill>
              </a:rPr>
              <a:t>2020 </a:t>
            </a:r>
            <a:r>
              <a:rPr lang="en-US" b="1" dirty="0" smtClean="0">
                <a:solidFill>
                  <a:srgbClr val="0070C0"/>
                </a:solidFill>
              </a:rPr>
              <a:t>Fall Assembly </a:t>
            </a:r>
            <a:r>
              <a:rPr lang="en-US" b="1" dirty="0">
                <a:solidFill>
                  <a:srgbClr val="0070C0"/>
                </a:solidFill>
              </a:rPr>
              <a:t>Report</a:t>
            </a:r>
            <a:br>
              <a:rPr lang="en-US" b="1" dirty="0">
                <a:solidFill>
                  <a:srgbClr val="0070C0"/>
                </a:solidFill>
              </a:rPr>
            </a:br>
            <a:endParaRPr lang="en-US" b="1" dirty="0">
              <a:solidFill>
                <a:srgbClr val="0070C0"/>
              </a:solidFill>
            </a:endParaRPr>
          </a:p>
        </p:txBody>
      </p:sp>
      <p:sp>
        <p:nvSpPr>
          <p:cNvPr id="3" name="Subtitle 2"/>
          <p:cNvSpPr>
            <a:spLocks noGrp="1"/>
          </p:cNvSpPr>
          <p:nvPr>
            <p:ph type="subTitle" idx="1"/>
          </p:nvPr>
        </p:nvSpPr>
        <p:spPr>
          <a:xfrm>
            <a:off x="5102223" y="4142446"/>
            <a:ext cx="6400800" cy="2407643"/>
          </a:xfrm>
        </p:spPr>
        <p:txBody>
          <a:bodyPr>
            <a:normAutofit/>
          </a:bodyPr>
          <a:lstStyle/>
          <a:p>
            <a:r>
              <a:rPr lang="en-US" sz="2400" dirty="0" smtClean="0"/>
              <a:t>Michelle Hughes Miller </a:t>
            </a:r>
          </a:p>
          <a:p>
            <a:r>
              <a:rPr lang="en-US" sz="2400" dirty="0" smtClean="0"/>
              <a:t>Chair, CAS Faculty Council</a:t>
            </a:r>
          </a:p>
          <a:p>
            <a:r>
              <a:rPr lang="en-US" sz="2400" dirty="0" smtClean="0"/>
              <a:t>Professor, Department of Women’s and Gender Studies</a:t>
            </a:r>
            <a:r>
              <a:rPr lang="en-US" sz="2400" dirty="0"/>
              <a:t> (T</a:t>
            </a:r>
            <a:r>
              <a:rPr lang="en-US" sz="2400" dirty="0" smtClean="0"/>
              <a:t>)</a:t>
            </a:r>
          </a:p>
          <a:p>
            <a:r>
              <a:rPr lang="en-US" sz="2400" dirty="0" smtClean="0"/>
              <a:t>hughesmiller@usf.edu</a:t>
            </a:r>
            <a:endParaRPr lang="en-US" sz="2400" dirty="0"/>
          </a:p>
        </p:txBody>
      </p:sp>
    </p:spTree>
    <p:extLst>
      <p:ext uri="{BB962C8B-B14F-4D97-AF65-F5344CB8AC3E}">
        <p14:creationId xmlns:p14="http://schemas.microsoft.com/office/powerpoint/2010/main" val="3960187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195771" y="4910530"/>
            <a:ext cx="8534400" cy="1507067"/>
          </a:xfrm>
        </p:spPr>
        <p:txBody>
          <a:bodyPr/>
          <a:lstStyle/>
          <a:p>
            <a:r>
              <a:rPr lang="en-US" b="1" dirty="0" smtClean="0">
                <a:solidFill>
                  <a:srgbClr val="0070C0"/>
                </a:solidFill>
              </a:rPr>
              <a:t>Members of the Faculty Council</a:t>
            </a:r>
            <a:endParaRPr lang="en-US" b="1" dirty="0">
              <a:solidFill>
                <a:srgbClr val="0070C0"/>
              </a:solidFill>
            </a:endParaRPr>
          </a:p>
        </p:txBody>
      </p:sp>
      <p:sp>
        <p:nvSpPr>
          <p:cNvPr id="5" name="Content Placeholder 4"/>
          <p:cNvSpPr>
            <a:spLocks noGrp="1"/>
          </p:cNvSpPr>
          <p:nvPr>
            <p:ph sz="half" idx="1"/>
          </p:nvPr>
        </p:nvSpPr>
        <p:spPr>
          <a:xfrm>
            <a:off x="1480561" y="724990"/>
            <a:ext cx="5285515" cy="4185540"/>
          </a:xfrm>
        </p:spPr>
        <p:txBody>
          <a:bodyPr>
            <a:noAutofit/>
          </a:bodyPr>
          <a:lstStyle/>
          <a:p>
            <a:r>
              <a:rPr lang="en-US" sz="2600" dirty="0" smtClean="0"/>
              <a:t>Chantale </a:t>
            </a:r>
            <a:r>
              <a:rPr lang="en-US" sz="2600" dirty="0" err="1" smtClean="0"/>
              <a:t>Bégin</a:t>
            </a:r>
            <a:r>
              <a:rPr lang="en-US" sz="2600" dirty="0" smtClean="0"/>
              <a:t>, Integrative Biology (T)</a:t>
            </a:r>
          </a:p>
          <a:p>
            <a:r>
              <a:rPr lang="en-US" sz="2600" dirty="0" smtClean="0"/>
              <a:t>Anthony </a:t>
            </a:r>
            <a:r>
              <a:rPr lang="en-US" sz="2600" dirty="0"/>
              <a:t>Coy, Psychology (S-M</a:t>
            </a:r>
            <a:r>
              <a:rPr lang="en-US" sz="2600" dirty="0" smtClean="0"/>
              <a:t>)</a:t>
            </a:r>
          </a:p>
          <a:p>
            <a:pPr lvl="1"/>
            <a:r>
              <a:rPr lang="en-US" sz="2600" dirty="0" smtClean="0"/>
              <a:t>Deputy Chair of Faculty Council</a:t>
            </a:r>
            <a:endParaRPr lang="en-US" sz="2600" dirty="0"/>
          </a:p>
          <a:p>
            <a:r>
              <a:rPr lang="en-US" sz="2600" dirty="0" smtClean="0"/>
              <a:t>Karla Davis-Salazar, </a:t>
            </a:r>
            <a:r>
              <a:rPr lang="en-US" sz="2600" dirty="0"/>
              <a:t>Anthropology (T)</a:t>
            </a:r>
          </a:p>
          <a:p>
            <a:r>
              <a:rPr lang="en-US" sz="2600" dirty="0" smtClean="0"/>
              <a:t>Janet </a:t>
            </a:r>
            <a:r>
              <a:rPr lang="en-US" sz="2600" dirty="0"/>
              <a:t>Keeler, Journalism (SP)</a:t>
            </a:r>
          </a:p>
          <a:p>
            <a:r>
              <a:rPr lang="en-US" sz="2600" dirty="0"/>
              <a:t>David Merkler, Chemistry (T</a:t>
            </a:r>
            <a:r>
              <a:rPr lang="en-US" sz="2600" dirty="0" smtClean="0"/>
              <a:t>)</a:t>
            </a:r>
            <a:endParaRPr lang="en-US" sz="2600" dirty="0"/>
          </a:p>
        </p:txBody>
      </p:sp>
      <p:sp>
        <p:nvSpPr>
          <p:cNvPr id="6" name="Content Placeholder 5"/>
          <p:cNvSpPr>
            <a:spLocks noGrp="1"/>
          </p:cNvSpPr>
          <p:nvPr>
            <p:ph sz="half" idx="2"/>
          </p:nvPr>
        </p:nvSpPr>
        <p:spPr>
          <a:xfrm>
            <a:off x="6940247" y="767153"/>
            <a:ext cx="5251753" cy="4159240"/>
          </a:xfrm>
        </p:spPr>
        <p:txBody>
          <a:bodyPr>
            <a:normAutofit fontScale="92500" lnSpcReduction="20000"/>
          </a:bodyPr>
          <a:lstStyle/>
          <a:p>
            <a:r>
              <a:rPr lang="en-US" sz="2800" dirty="0"/>
              <a:t>Byron Miller, Sociology (T, SP)</a:t>
            </a:r>
          </a:p>
          <a:p>
            <a:r>
              <a:rPr lang="en-US" sz="2800" dirty="0" smtClean="0"/>
              <a:t>Frances </a:t>
            </a:r>
            <a:r>
              <a:rPr lang="en-US" sz="2800" dirty="0"/>
              <a:t>Ramos, History (T)</a:t>
            </a:r>
          </a:p>
          <a:p>
            <a:r>
              <a:rPr lang="en-US" sz="2800" dirty="0"/>
              <a:t>Steven Reader, Geosciences (T)</a:t>
            </a:r>
          </a:p>
          <a:p>
            <a:r>
              <a:rPr lang="en-US" sz="2800" dirty="0" smtClean="0"/>
              <a:t>Jarod </a:t>
            </a:r>
            <a:r>
              <a:rPr lang="en-US" sz="2800" dirty="0" err="1"/>
              <a:t>Roselló</a:t>
            </a:r>
            <a:r>
              <a:rPr lang="en-US" sz="2800" dirty="0" smtClean="0"/>
              <a:t>, </a:t>
            </a:r>
            <a:r>
              <a:rPr lang="en-US" sz="2800" dirty="0"/>
              <a:t>English (T)</a:t>
            </a:r>
          </a:p>
          <a:p>
            <a:r>
              <a:rPr lang="en-US" sz="2800" dirty="0"/>
              <a:t>Stephan Schindler, World Languages (T)</a:t>
            </a:r>
          </a:p>
          <a:p>
            <a:r>
              <a:rPr lang="en-US" sz="2800" dirty="0" smtClean="0"/>
              <a:t>Hariharan </a:t>
            </a:r>
            <a:r>
              <a:rPr lang="en-US" sz="2800" dirty="0"/>
              <a:t>Srikanth, Physics (T)</a:t>
            </a:r>
          </a:p>
          <a:p>
            <a:r>
              <a:rPr lang="en-US" sz="2800" dirty="0" smtClean="0"/>
              <a:t>Razvan </a:t>
            </a:r>
            <a:r>
              <a:rPr lang="en-US" sz="2800" dirty="0"/>
              <a:t>Teodorescu, </a:t>
            </a:r>
            <a:r>
              <a:rPr lang="en-US" sz="2800" dirty="0" smtClean="0"/>
              <a:t>Mathematics  (T)</a:t>
            </a:r>
            <a:endParaRPr lang="en-US" dirty="0"/>
          </a:p>
        </p:txBody>
      </p:sp>
    </p:spTree>
    <p:extLst>
      <p:ext uri="{BB962C8B-B14F-4D97-AF65-F5344CB8AC3E}">
        <p14:creationId xmlns:p14="http://schemas.microsoft.com/office/powerpoint/2010/main" val="18424874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687217" y="5824024"/>
            <a:ext cx="9144000" cy="957946"/>
          </a:xfrm>
        </p:spPr>
        <p:txBody>
          <a:bodyPr/>
          <a:lstStyle/>
          <a:p>
            <a:r>
              <a:rPr lang="en-US" b="1" dirty="0" smtClean="0">
                <a:solidFill>
                  <a:srgbClr val="0070C0"/>
                </a:solidFill>
              </a:rPr>
              <a:t>Fall 2020 Activities of the Faculty Council</a:t>
            </a:r>
            <a:endParaRPr lang="en-US" b="1" dirty="0">
              <a:solidFill>
                <a:srgbClr val="0070C0"/>
              </a:solidFill>
            </a:endParaRPr>
          </a:p>
        </p:txBody>
      </p:sp>
      <p:sp>
        <p:nvSpPr>
          <p:cNvPr id="6" name="Content Placeholder 5"/>
          <p:cNvSpPr>
            <a:spLocks noGrp="1"/>
          </p:cNvSpPr>
          <p:nvPr>
            <p:ph idx="1"/>
          </p:nvPr>
        </p:nvSpPr>
        <p:spPr>
          <a:xfrm>
            <a:off x="1691919" y="1123646"/>
            <a:ext cx="9859380" cy="4380030"/>
          </a:xfrm>
        </p:spPr>
        <p:txBody>
          <a:bodyPr>
            <a:noAutofit/>
          </a:bodyPr>
          <a:lstStyle/>
          <a:p>
            <a:pPr marL="457200" indent="-457200">
              <a:buFont typeface="+mj-lt"/>
              <a:buAutoNum type="arabicParenR"/>
            </a:pPr>
            <a:r>
              <a:rPr lang="en-US" sz="2800" dirty="0"/>
              <a:t>Staffed CAS Standing Committees</a:t>
            </a:r>
          </a:p>
          <a:p>
            <a:pPr marL="457200" indent="-457200">
              <a:buFont typeface="+mj-lt"/>
              <a:buAutoNum type="arabicParenR"/>
            </a:pPr>
            <a:r>
              <a:rPr lang="en-US" sz="2800" dirty="0" smtClean="0"/>
              <a:t>Established Faculty Council liaisons to most of the CAS Standing Committees</a:t>
            </a:r>
          </a:p>
          <a:p>
            <a:pPr marL="457200" indent="-457200">
              <a:buFont typeface="+mj-lt"/>
              <a:buAutoNum type="arabicParenR"/>
            </a:pPr>
            <a:r>
              <a:rPr lang="en-US" sz="2800" dirty="0" smtClean="0"/>
              <a:t>Encouraged the Faculty Senate to advance a Tuition Exchange Program</a:t>
            </a:r>
          </a:p>
          <a:p>
            <a:pPr marL="457200" indent="-457200">
              <a:buFont typeface="+mj-lt"/>
              <a:buAutoNum type="arabicParenR"/>
            </a:pPr>
            <a:r>
              <a:rPr lang="en-US" sz="2800" dirty="0" smtClean="0"/>
              <a:t>Discussed the potential impact of Covid-19 on 2021 faculty annual reviews with Associate Dean Shimizu</a:t>
            </a:r>
          </a:p>
          <a:p>
            <a:pPr marL="457200" indent="-457200">
              <a:buFont typeface="+mj-lt"/>
              <a:buAutoNum type="arabicParenR"/>
            </a:pPr>
            <a:r>
              <a:rPr lang="en-US" sz="2800" dirty="0" smtClean="0"/>
              <a:t>Moved to reconstitute the CAS Diversity Committee  following the resignation of the former Diversity Committee members</a:t>
            </a:r>
          </a:p>
          <a:p>
            <a:pPr marL="457200" indent="-457200">
              <a:buFont typeface="+mj-lt"/>
              <a:buAutoNum type="arabicParenR"/>
            </a:pPr>
            <a:r>
              <a:rPr lang="en-US" sz="2800" dirty="0"/>
              <a:t>Discussed the process and principles associated with CAS budget cuts with Dean Eisenberg</a:t>
            </a:r>
          </a:p>
          <a:p>
            <a:pPr marL="457200" indent="-457200">
              <a:buFont typeface="+mj-lt"/>
              <a:buAutoNum type="arabicParenR"/>
            </a:pPr>
            <a:endParaRPr lang="en-US" sz="2800" dirty="0"/>
          </a:p>
        </p:txBody>
      </p:sp>
    </p:spTree>
    <p:extLst>
      <p:ext uri="{BB962C8B-B14F-4D97-AF65-F5344CB8AC3E}">
        <p14:creationId xmlns:p14="http://schemas.microsoft.com/office/powerpoint/2010/main" val="4141904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solidFill>
                  <a:srgbClr val="0070C0"/>
                </a:solidFill>
              </a:rPr>
              <a:t>Any questions or comments please contact us</a:t>
            </a:r>
            <a:endParaRPr lang="en-US" b="1" dirty="0">
              <a:solidFill>
                <a:srgbClr val="0070C0"/>
              </a:solidFill>
            </a:endParaRPr>
          </a:p>
        </p:txBody>
      </p:sp>
      <p:sp>
        <p:nvSpPr>
          <p:cNvPr id="5" name="Text Placeholder 4"/>
          <p:cNvSpPr>
            <a:spLocks noGrp="1"/>
          </p:cNvSpPr>
          <p:nvPr>
            <p:ph type="body" idx="1"/>
          </p:nvPr>
        </p:nvSpPr>
        <p:spPr/>
        <p:txBody>
          <a:bodyPr>
            <a:normAutofit/>
          </a:bodyPr>
          <a:lstStyle/>
          <a:p>
            <a:r>
              <a:rPr lang="en-US" sz="2400" dirty="0" smtClean="0"/>
              <a:t>Michelle Hughes Miller, hughesmiller@usf.edu</a:t>
            </a:r>
            <a:endParaRPr lang="en-US" sz="2400" dirty="0"/>
          </a:p>
        </p:txBody>
      </p:sp>
    </p:spTree>
    <p:extLst>
      <p:ext uri="{BB962C8B-B14F-4D97-AF65-F5344CB8AC3E}">
        <p14:creationId xmlns:p14="http://schemas.microsoft.com/office/powerpoint/2010/main" val="114244597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11294</TotalTime>
  <Words>1075</Words>
  <Application>Microsoft Office PowerPoint</Application>
  <PresentationFormat>Widescreen</PresentationFormat>
  <Paragraphs>63</Paragraphs>
  <Slides>4</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Corbel</vt:lpstr>
      <vt:lpstr>Parallax</vt:lpstr>
      <vt:lpstr>CAS Faculty Council : 2020 Fall Assembly Report </vt:lpstr>
      <vt:lpstr>Members of the Faculty Council</vt:lpstr>
      <vt:lpstr>Fall 2020 Activities of the Faculty Council</vt:lpstr>
      <vt:lpstr>Any questions or comments please contact us</vt:lpstr>
    </vt:vector>
  </TitlesOfParts>
  <Company>University of South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 Faculty Council : 2020 Fall Assembly Report </dc:title>
  <dc:creator>Hughes Miller, Michelle</dc:creator>
  <cp:lastModifiedBy>Hughes Miller, Michelle</cp:lastModifiedBy>
  <cp:revision>25</cp:revision>
  <dcterms:created xsi:type="dcterms:W3CDTF">2020-11-23T20:20:24Z</dcterms:created>
  <dcterms:modified xsi:type="dcterms:W3CDTF">2020-12-08T15:28:21Z</dcterms:modified>
</cp:coreProperties>
</file>