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9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A7B58-B79C-40FC-9E28-98730AB70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53711-6B7B-49F9-96D4-A9585646C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BBCA2-9408-4091-8A9D-9FAD33C8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84450-8031-4F47-857D-C1CAB75D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E948-8DFC-43FF-A9B7-709ACD67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2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B7F5E-5667-4DF6-B16C-FC3D2BA43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CFE9E-7A9C-4237-A5A4-3CCD4880E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A4A85-986B-4D50-B740-0ED9634D6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75919-8E44-4D0E-A033-B77E21924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79B56-3B12-40FC-96B8-7C4F5EE3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7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051C4A-4F73-4E85-96EF-FA16B3B9F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BA180B-ED24-49FA-9B51-D96EBF3C7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BD3EE-7E2E-41F7-84AF-FB46C80CB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4457-CF22-45CF-93FE-14B9588B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489D4-AD51-47D7-A80B-D6F7832D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5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09050-565C-4217-AAED-974B75B9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653A1-B8A9-4DC8-B69A-7FF944FF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47146-6DC4-4D91-BF77-12DD7110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E50A9-71F4-42E8-8C8E-2F5153A40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8A133-89DF-4BE8-A4DB-DE503797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2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447DE-60DC-4248-B7F4-87A1FAA61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F072C-7D45-426B-8EB1-F4AFCD830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64EE4-FDA1-47E3-A029-DE31DE21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D052A-621F-4A18-8B9C-5A84E0EF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122E6-6197-43C7-A555-C0B88BF1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2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D8852-0E8A-45E3-8B76-3FC4DBDB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792B0-C06E-412E-B51A-F5011E97A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A13EE-40B0-4E47-A74C-6937B133F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F87DA-6943-4A03-B23F-961E0878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0038A-B11B-461E-9BF8-13B609A6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B5F3E-11DA-4606-BD45-4D1E93BDC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5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647D4-D6FB-4EDB-BA83-BD046961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C6255-2037-4405-84DD-A64B70981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6F4DA-DEEC-4F10-A04B-1A8CFBFB6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24731-E914-414B-9BF8-06FBD7E34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839BC-56F3-4BA4-9FE2-006654130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907DB4-12F3-402C-AA85-9FD14625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B57A8-8B56-4116-869F-76547166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465B25-D946-4D2C-BDFB-FD8949C8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3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5ABD-A19C-4474-B47C-239E7589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1BB45-2EB9-4FCB-B727-D5A2A5C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6D6ECD-5C33-411E-9B57-E010D27F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EDD43-016F-4409-B719-37DB6595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3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44B8CA-FF60-4738-8FE2-24A8FDB5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4157D-C9DB-480F-B8CC-9C1C1491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E336-7860-4BD3-9D94-0CC7A634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8210-03D2-4FA8-9A85-D3657A4F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11381-C42F-4166-82DD-66A045FB2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4B67C-658A-48A1-953F-FE154182C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1F25B-C44B-46ED-8DCA-A1D7176E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1D2B1-F96C-41AC-B7C7-1A98584F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02943-7521-4CE5-8A9D-36F6BDDEF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3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D3FD-EBBC-4ECF-AA6A-C8314E8E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DE4A3-DC53-48B1-B2C8-F4BD713B4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FC23C-0740-4CF9-AE06-BC04049A7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EC4E0-993A-4698-8E76-77B66E73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85471-9DA2-4E70-B5DF-8C57363A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E231E-7DB6-4467-9FD2-CDA7C415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4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8F96C-8C1C-4AE3-845E-213D27A0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1DB9F-673A-40BA-80F3-532AE160D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142DB-A761-4174-BFC0-A99C44D3D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D48E-65E6-431A-B6BD-AFCDD2E5B44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D62A-C2BB-46CA-B863-9522E313F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C9598-C904-4CBF-9EEA-CEA7D3A83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B6BD9-5BBA-4C85-B519-60AFD5634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5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D2B61-9C86-41F3-AF4C-284BDB5A3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Report- CAS Diversity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DCB73-C741-434D-89B9-23AF920373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1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278FA-F2A7-417D-89E9-C77136A21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058BD-0FD7-4223-AED7-80656B7B6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CAS Diversity Committee serves as an advisory group to the College Dean and Faculty Council in issues pertaining to diversity and inclusion.  </a:t>
            </a:r>
          </a:p>
          <a:p>
            <a:pPr lvl="1"/>
            <a:r>
              <a:rPr lang="en-US" dirty="0"/>
              <a:t>We are cognizant of the historical underrepresentation, marginalization, and violence that different communities have experienced—and continue to experience— in our society. Academic spaces are not exempt from this reality. </a:t>
            </a:r>
          </a:p>
          <a:p>
            <a:pPr lvl="1"/>
            <a:r>
              <a:rPr lang="en-US" dirty="0"/>
              <a:t> As such, we are committed to helping create a more welcoming environment for everyone at CAS, and to help address any systemic inequities that impact our academic community. </a:t>
            </a:r>
          </a:p>
        </p:txBody>
      </p:sp>
    </p:spTree>
    <p:extLst>
      <p:ext uri="{BB962C8B-B14F-4D97-AF65-F5344CB8AC3E}">
        <p14:creationId xmlns:p14="http://schemas.microsoft.com/office/powerpoint/2010/main" val="403189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88329-EBF8-47D7-8129-EBE988E3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9F7D8-2099-43D7-A7A3-F6517B18A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Members:</a:t>
            </a:r>
          </a:p>
          <a:p>
            <a:pPr lvl="1"/>
            <a:r>
              <a:rPr lang="en-US" b="1" dirty="0"/>
              <a:t>Cassandra Yacovazzi</a:t>
            </a:r>
            <a:r>
              <a:rPr lang="en-US" dirty="0"/>
              <a:t> (Chair)- Assistant Professor, History</a:t>
            </a:r>
          </a:p>
          <a:p>
            <a:pPr lvl="1"/>
            <a:r>
              <a:rPr lang="en-US" b="1" dirty="0"/>
              <a:t>Jacob Gayles</a:t>
            </a:r>
            <a:r>
              <a:rPr lang="en-US" dirty="0"/>
              <a:t>- Assistant Professor, Physics</a:t>
            </a:r>
          </a:p>
          <a:p>
            <a:pPr lvl="1"/>
            <a:r>
              <a:rPr lang="en-US" b="1" dirty="0"/>
              <a:t>Roberto Jiménez Arroyo</a:t>
            </a:r>
            <a:r>
              <a:rPr lang="en-US" dirty="0"/>
              <a:t>- Instructor III, Spanish</a:t>
            </a:r>
          </a:p>
          <a:p>
            <a:pPr lvl="1"/>
            <a:r>
              <a:rPr lang="en-US" b="1" dirty="0"/>
              <a:t>Xin Jin</a:t>
            </a:r>
            <a:r>
              <a:rPr lang="en-US" dirty="0"/>
              <a:t>- Economics, Assistant Professor, Economics</a:t>
            </a:r>
          </a:p>
          <a:p>
            <a:pPr lvl="1"/>
            <a:r>
              <a:rPr lang="en-US" b="1" dirty="0"/>
              <a:t>Roxanne Watson</a:t>
            </a:r>
            <a:r>
              <a:rPr lang="en-US" dirty="0"/>
              <a:t>- Associate Professor, Mass Communications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84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9C568-6397-4816-9EB1-F4C71B7DC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72672-88CA-47D0-AA0E-F66E7D0DA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this academic year, the CAS Diversity Committee has been able to:</a:t>
            </a:r>
          </a:p>
          <a:p>
            <a:pPr lvl="1"/>
            <a:r>
              <a:rPr lang="en-US" dirty="0"/>
              <a:t>A) Update our Mission Statement to reflect our commitment to:</a:t>
            </a:r>
          </a:p>
          <a:p>
            <a:pPr lvl="2"/>
            <a:r>
              <a:rPr lang="en-US" dirty="0"/>
              <a:t>curricular changes that address all forms of discrimination</a:t>
            </a:r>
          </a:p>
          <a:p>
            <a:pPr lvl="2"/>
            <a:r>
              <a:rPr lang="en-US" dirty="0"/>
              <a:t>increasing diversity in CAS faculty, students, and staff</a:t>
            </a:r>
          </a:p>
          <a:p>
            <a:pPr lvl="2"/>
            <a:r>
              <a:rPr lang="en-US" dirty="0"/>
              <a:t>coordinating training opportunities for faculty and staff</a:t>
            </a:r>
          </a:p>
          <a:p>
            <a:pPr lvl="2"/>
            <a:r>
              <a:rPr lang="en-US" dirty="0"/>
              <a:t>establishing close relationships with CAS academic units and the larger USF community</a:t>
            </a:r>
          </a:p>
          <a:p>
            <a:pPr lvl="2"/>
            <a:r>
              <a:rPr lang="en-US" dirty="0"/>
              <a:t>funding and supporting initiatives by CAS diversity liaisons </a:t>
            </a:r>
          </a:p>
          <a:p>
            <a:pPr lvl="2"/>
            <a:r>
              <a:rPr lang="en-US" dirty="0"/>
              <a:t>ensuring consistency in CAS governance documents regarding diversity and inclusion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95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8000D-2BC7-4683-B905-7252E008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DD7A-F7BB-455E-A933-2CC6F1856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B) The Committee met with past members, CAS leadership, and USF leadership to discuss current needs and explore ideas to address them:</a:t>
            </a:r>
          </a:p>
          <a:p>
            <a:pPr lvl="1"/>
            <a:r>
              <a:rPr lang="en-US" b="1" dirty="0"/>
              <a:t>Toru Shimizu</a:t>
            </a:r>
            <a:r>
              <a:rPr lang="en-US" dirty="0"/>
              <a:t>, Associate Dean of Faculty Affairs, CAS</a:t>
            </a:r>
          </a:p>
          <a:p>
            <a:pPr lvl="1"/>
            <a:r>
              <a:rPr lang="en-US" b="1" dirty="0"/>
              <a:t>Pablo Brescia</a:t>
            </a:r>
            <a:r>
              <a:rPr lang="en-US" dirty="0"/>
              <a:t>, Professor and Graduate Director, Department of World Languages</a:t>
            </a:r>
          </a:p>
          <a:p>
            <a:pPr lvl="1"/>
            <a:r>
              <a:rPr lang="en-US" b="1" dirty="0"/>
              <a:t>Elizabeth Hordge-Freeman</a:t>
            </a:r>
            <a:r>
              <a:rPr lang="en-US" dirty="0"/>
              <a:t>, Senior Advisor to the President and Provost for Diversity and Inclusion</a:t>
            </a:r>
          </a:p>
          <a:p>
            <a:pPr lvl="1"/>
            <a:r>
              <a:rPr lang="en-US" b="1" dirty="0"/>
              <a:t>Michelle Hughes Miller</a:t>
            </a:r>
            <a:r>
              <a:rPr lang="en-US" dirty="0"/>
              <a:t>, Professor and Graduate Director, Department of Women’s and Gender Studies, Chair, CAS Faculty Council</a:t>
            </a:r>
          </a:p>
          <a:p>
            <a:pPr lvl="1"/>
            <a:r>
              <a:rPr lang="en-US" b="1" dirty="0"/>
              <a:t>Antoinette Jackson</a:t>
            </a:r>
            <a:r>
              <a:rPr lang="en-US" dirty="0"/>
              <a:t>, Professor and Chair, Department of Anthropology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1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CC719-B9FE-4EA8-924B-622FED71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70D01-BB15-439E-86A6-FAC7586C4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C) The Committee also conducted a survey among CAS department chairs to gather some information about their current diversity and inclusion efforts.</a:t>
            </a:r>
          </a:p>
          <a:p>
            <a:pPr lvl="1"/>
            <a:r>
              <a:rPr lang="en-US" dirty="0"/>
              <a:t>The Committee looks forward to working with department chairs and diversity liaisons to create a more diverse and inclusive environment in our College.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6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512EA-CEA2-4EB0-951A-817057FE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47E78-432C-4A24-B9B5-E43B4EC41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D) The Committee adopted a statement in recognition of rapid increment in hate crimes and violence against Asian, Asian American, and Pacific Islander communities in the U.S. </a:t>
            </a:r>
          </a:p>
          <a:p>
            <a:pPr lvl="1"/>
            <a:r>
              <a:rPr lang="en-US" dirty="0"/>
              <a:t>The statement was shared with CAS department chairs and diversity liaisons. We also encouraged CAS departments to consider adopting a statement in this regard.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6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2600-EA30-4AFC-924D-EDFACB71B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 Diversity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953B7-3A82-45AD-990E-8867E834B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next academic year, we intend to:</a:t>
            </a:r>
          </a:p>
          <a:p>
            <a:pPr lvl="1"/>
            <a:r>
              <a:rPr lang="en-US" dirty="0"/>
              <a:t>Increase the number of committee members to 9 (including </a:t>
            </a:r>
            <a:r>
              <a:rPr lang="en-US"/>
              <a:t>student representation)</a:t>
            </a:r>
            <a:endParaRPr lang="en-US" dirty="0"/>
          </a:p>
          <a:p>
            <a:pPr lvl="1"/>
            <a:r>
              <a:rPr lang="en-US" dirty="0"/>
              <a:t>Meetings with department chairs and diversity liaisons to identify potential areas of growth in each academic unit regarding diversity and inclusion</a:t>
            </a:r>
          </a:p>
          <a:p>
            <a:pPr lvl="1"/>
            <a:r>
              <a:rPr lang="en-US" dirty="0"/>
              <a:t>Coordinate a diversity and inclusion training opportunity for CAS department chairs and diversity liaisons</a:t>
            </a:r>
          </a:p>
          <a:p>
            <a:r>
              <a:rPr lang="en-US" dirty="0"/>
              <a:t>The Committee is always open to suggestions, questions, or comments. We appreciate your support!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0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513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Report- CAS Diversity Committee</vt:lpstr>
      <vt:lpstr>CAS Diversity Committee</vt:lpstr>
      <vt:lpstr>CAS Diversity Committee</vt:lpstr>
      <vt:lpstr>CAS Diversity Committee</vt:lpstr>
      <vt:lpstr>CAS Diversity Committee</vt:lpstr>
      <vt:lpstr>CAS Diversity Committee</vt:lpstr>
      <vt:lpstr>CAS Diversity Committee</vt:lpstr>
      <vt:lpstr>CAS Diversity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Jimenez</dc:creator>
  <cp:lastModifiedBy>Roberto Jimenez</cp:lastModifiedBy>
  <cp:revision>24</cp:revision>
  <dcterms:created xsi:type="dcterms:W3CDTF">2021-04-20T13:54:27Z</dcterms:created>
  <dcterms:modified xsi:type="dcterms:W3CDTF">2021-04-21T13:14:04Z</dcterms:modified>
</cp:coreProperties>
</file>