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5.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85" r:id="rId2"/>
    <p:sldMasterId id="2147483706" r:id="rId3"/>
    <p:sldMasterId id="2147483727" r:id="rId4"/>
    <p:sldMasterId id="2147483737" r:id="rId5"/>
    <p:sldMasterId id="2147483746" r:id="rId6"/>
  </p:sldMasterIdLst>
  <p:notesMasterIdLst>
    <p:notesMasterId r:id="rId47"/>
  </p:notesMasterIdLst>
  <p:sldIdLst>
    <p:sldId id="356" r:id="rId7"/>
    <p:sldId id="575" r:id="rId8"/>
    <p:sldId id="650" r:id="rId9"/>
    <p:sldId id="323" r:id="rId10"/>
    <p:sldId id="603" r:id="rId11"/>
    <p:sldId id="625" r:id="rId12"/>
    <p:sldId id="644" r:id="rId13"/>
    <p:sldId id="618" r:id="rId14"/>
    <p:sldId id="604" r:id="rId15"/>
    <p:sldId id="1108" r:id="rId16"/>
    <p:sldId id="609" r:id="rId17"/>
    <p:sldId id="647" r:id="rId18"/>
    <p:sldId id="626" r:id="rId19"/>
    <p:sldId id="627" r:id="rId20"/>
    <p:sldId id="611" r:id="rId21"/>
    <p:sldId id="623" r:id="rId22"/>
    <p:sldId id="584" r:id="rId23"/>
    <p:sldId id="651" r:id="rId24"/>
    <p:sldId id="632" r:id="rId25"/>
    <p:sldId id="1106" r:id="rId26"/>
    <p:sldId id="1102" r:id="rId27"/>
    <p:sldId id="1015" r:id="rId28"/>
    <p:sldId id="1103" r:id="rId29"/>
    <p:sldId id="1104" r:id="rId30"/>
    <p:sldId id="1105" r:id="rId31"/>
    <p:sldId id="624" r:id="rId32"/>
    <p:sldId id="2147375610" r:id="rId33"/>
    <p:sldId id="2147375611" r:id="rId34"/>
    <p:sldId id="2147375612" r:id="rId35"/>
    <p:sldId id="633" r:id="rId36"/>
    <p:sldId id="329" r:id="rId37"/>
    <p:sldId id="344" r:id="rId38"/>
    <p:sldId id="332" r:id="rId39"/>
    <p:sldId id="305" r:id="rId40"/>
    <p:sldId id="334" r:id="rId41"/>
    <p:sldId id="340" r:id="rId42"/>
    <p:sldId id="312" r:id="rId43"/>
    <p:sldId id="341" r:id="rId44"/>
    <p:sldId id="337" r:id="rId45"/>
    <p:sldId id="367" r:id="rId46"/>
  </p:sldIdLst>
  <p:sldSz cx="9144000" cy="5143500" type="screen16x9"/>
  <p:notesSz cx="7010400" cy="92964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04"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ya Galchenko" initials="MG" lastIdx="2" clrIdx="0">
    <p:extLst>
      <p:ext uri="{19B8F6BF-5375-455C-9EA6-DF929625EA0E}">
        <p15:presenceInfo xmlns:p15="http://schemas.microsoft.com/office/powerpoint/2012/main" userId="S::galchenko@usf.edu::a43bda98-27a0-455f-a034-551bfe95d4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47"/>
    <a:srgbClr val="CFC493"/>
    <a:srgbClr val="466069"/>
    <a:srgbClr val="ECEAD1"/>
    <a:srgbClr val="7E96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94" autoAdjust="0"/>
    <p:restoredTop sz="90247" autoAdjust="0"/>
  </p:normalViewPr>
  <p:slideViewPr>
    <p:cSldViewPr snapToGrid="0" snapToObjects="1">
      <p:cViewPr varScale="1">
        <p:scale>
          <a:sx n="136" d="100"/>
          <a:sy n="136" d="100"/>
        </p:scale>
        <p:origin x="1140" y="114"/>
      </p:cViewPr>
      <p:guideLst>
        <p:guide orient="horz" pos="1404"/>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commentAuthors" Target="commentAuthors.xml"/><Relationship Id="rId8" Type="http://schemas.openxmlformats.org/officeDocument/2006/relationships/slide" Target="slides/slide2.xml"/><Relationship Id="rId51"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0" Type="http://schemas.openxmlformats.org/officeDocument/2006/relationships/slide" Target="slides/slide14.xml"/><Relationship Id="rId41" Type="http://schemas.openxmlformats.org/officeDocument/2006/relationships/slide" Target="slides/slide35.xml"/><Relationship Id="rId1" Type="http://schemas.openxmlformats.org/officeDocument/2006/relationships/slideMaster" Target="slideMasters/slideMaster1.xml"/><Relationship Id="rId6" Type="http://schemas.openxmlformats.org/officeDocument/2006/relationships/slideMaster" Target="slideMasters/slideMaster6.xml"/></Relationships>
</file>

<file path=ppt/charts/_rels/chart1.xml.rels><?xml version="1.0" encoding="UTF-8" standalone="yes"?>
<Relationships xmlns="http://schemas.openxmlformats.org/package/2006/relationships"><Relationship Id="rId3" Type="http://schemas.openxmlformats.org/officeDocument/2006/relationships/oleObject" Target="file:///\\usffs2.forest.usf.edu\busfin-priv$\BUSFIN-VP-FC\2023-24%20Budget\OB%20Presentation\Tables%20for%20Slide%20Deck%20v2%20(UCO%20FC).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16936791340582"/>
          <c:y val="0.18625429440188856"/>
          <c:w val="0.50680679464482015"/>
          <c:h val="0.74118844083450008"/>
        </c:manualLayout>
      </c:layout>
      <c:pieChart>
        <c:varyColors val="1"/>
        <c:ser>
          <c:idx val="0"/>
          <c:order val="0"/>
          <c:dPt>
            <c:idx val="0"/>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1-F2A7-499D-8392-E9FA78A58715}"/>
              </c:ext>
            </c:extLst>
          </c:dPt>
          <c:dPt>
            <c:idx val="1"/>
            <c:bubble3D val="0"/>
            <c:spPr>
              <a:solidFill>
                <a:srgbClr val="006747"/>
              </a:solidFill>
              <a:ln w="19050">
                <a:solidFill>
                  <a:schemeClr val="lt1"/>
                </a:solidFill>
              </a:ln>
              <a:effectLst/>
            </c:spPr>
            <c:extLst>
              <c:ext xmlns:c16="http://schemas.microsoft.com/office/drawing/2014/chart" uri="{C3380CC4-5D6E-409C-BE32-E72D297353CC}">
                <c16:uniqueId val="{00000003-F2A7-499D-8392-E9FA78A58715}"/>
              </c:ext>
            </c:extLst>
          </c:dPt>
          <c:dPt>
            <c:idx val="2"/>
            <c:bubble3D val="0"/>
            <c:spPr>
              <a:solidFill>
                <a:srgbClr val="CFC493"/>
              </a:solidFill>
              <a:ln w="19050">
                <a:solidFill>
                  <a:schemeClr val="lt1"/>
                </a:solidFill>
              </a:ln>
              <a:effectLst/>
            </c:spPr>
            <c:extLst>
              <c:ext xmlns:c16="http://schemas.microsoft.com/office/drawing/2014/chart" uri="{C3380CC4-5D6E-409C-BE32-E72D297353CC}">
                <c16:uniqueId val="{00000005-F2A7-499D-8392-E9FA78A5871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2A7-499D-8392-E9FA78A58715}"/>
              </c:ext>
            </c:extLst>
          </c:dPt>
          <c:dPt>
            <c:idx val="4"/>
            <c:bubble3D val="0"/>
            <c:spPr>
              <a:solidFill>
                <a:srgbClr val="80B0A6"/>
              </a:solidFill>
              <a:ln w="19050">
                <a:solidFill>
                  <a:schemeClr val="lt1"/>
                </a:solidFill>
              </a:ln>
              <a:effectLst/>
            </c:spPr>
            <c:extLst>
              <c:ext xmlns:c16="http://schemas.microsoft.com/office/drawing/2014/chart" uri="{C3380CC4-5D6E-409C-BE32-E72D297353CC}">
                <c16:uniqueId val="{00000009-F2A7-499D-8392-E9FA78A58715}"/>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F2A7-499D-8392-E9FA78A58715}"/>
              </c:ext>
            </c:extLst>
          </c:dPt>
          <c:dLbls>
            <c:dLbl>
              <c:idx val="0"/>
              <c:layout>
                <c:manualLayout>
                  <c:x val="3.8672120587974093E-3"/>
                  <c:y val="7.1638979031731401E-2"/>
                </c:manualLayout>
              </c:layout>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F2A7-499D-8392-E9FA78A58715}"/>
                </c:ext>
              </c:extLst>
            </c:dLbl>
            <c:dLbl>
              <c:idx val="1"/>
              <c:layout>
                <c:manualLayout>
                  <c:x val="1.0617918227179866E-2"/>
                  <c:y val="-8.954872378966439E-3"/>
                </c:manualLayout>
              </c:layout>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3-F2A7-499D-8392-E9FA78A58715}"/>
                </c:ext>
              </c:extLst>
            </c:dLbl>
            <c:dLbl>
              <c:idx val="2"/>
              <c:layout>
                <c:manualLayout>
                  <c:x val="4.900702504149583E-2"/>
                  <c:y val="-0.14105381220198901"/>
                </c:manualLayout>
              </c:layout>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5-F2A7-499D-8392-E9FA78A58715}"/>
                </c:ext>
              </c:extLst>
            </c:dLbl>
            <c:dLbl>
              <c:idx val="3"/>
              <c:layout>
                <c:manualLayout>
                  <c:x val="5.3437693256140159E-2"/>
                  <c:y val="-1.9778751192514009E-2"/>
                </c:manualLayout>
              </c:layout>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7-F2A7-499D-8392-E9FA78A58715}"/>
                </c:ext>
              </c:extLst>
            </c:dLbl>
            <c:dLbl>
              <c:idx val="4"/>
              <c:layout>
                <c:manualLayout>
                  <c:x val="-6.6962208870720283E-2"/>
                  <c:y val="5.1074793844542048E-2"/>
                </c:manualLayout>
              </c:layout>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9-F2A7-499D-8392-E9FA78A58715}"/>
                </c:ext>
              </c:extLst>
            </c:dLbl>
            <c:dLbl>
              <c:idx val="5"/>
              <c:delete val="1"/>
              <c:extLst>
                <c:ext xmlns:c15="http://schemas.microsoft.com/office/drawing/2012/chart" uri="{CE6537A1-D6FC-4f65-9D91-7224C49458BB}">
                  <c15:layout>
                    <c:manualLayout>
                      <c:w val="0.1247900043171762"/>
                      <c:h val="0.15227592376216931"/>
                    </c:manualLayout>
                  </c15:layout>
                </c:ext>
                <c:ext xmlns:c16="http://schemas.microsoft.com/office/drawing/2014/chart" uri="{C3380CC4-5D6E-409C-BE32-E72D297353CC}">
                  <c16:uniqueId val="{0000000B-F2A7-499D-8392-E9FA78A58715}"/>
                </c:ext>
              </c:extLst>
            </c:dLbl>
            <c:spPr>
              <a:solidFill>
                <a:srgbClr val="EDEBD1">
                  <a:alpha val="50000"/>
                </a:srgbClr>
              </a:solidFill>
              <a:ln>
                <a:solidFill>
                  <a:srgbClr val="CFC493"/>
                </a:solid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'Report UCO'!$R$263:$R$267</c:f>
              <c:strCache>
                <c:ptCount val="5"/>
                <c:pt idx="0">
                  <c:v>Tampa Campus (less Health)</c:v>
                </c:pt>
                <c:pt idx="1">
                  <c:v>Health</c:v>
                </c:pt>
                <c:pt idx="2">
                  <c:v>St. Petersburg Campus</c:v>
                </c:pt>
                <c:pt idx="3">
                  <c:v>Sarasota-Manatee Campus</c:v>
                </c:pt>
                <c:pt idx="4">
                  <c:v>Unallocated</c:v>
                </c:pt>
              </c:strCache>
            </c:strRef>
          </c:cat>
          <c:val>
            <c:numRef>
              <c:f>'Report UCO'!$S$263:$S$267</c:f>
              <c:numCache>
                <c:formatCode>_("$"* #,##0_);_("$"* \(#,##0\);_("$"* "-"??_);_(@_)</c:formatCode>
                <c:ptCount val="5"/>
                <c:pt idx="0">
                  <c:v>1463020.3927368489</c:v>
                </c:pt>
                <c:pt idx="1">
                  <c:v>922135.22968219512</c:v>
                </c:pt>
                <c:pt idx="2">
                  <c:v>94111.312281384642</c:v>
                </c:pt>
                <c:pt idx="3">
                  <c:v>47123.603381811619</c:v>
                </c:pt>
                <c:pt idx="4">
                  <c:v>91526.834000000003</c:v>
                </c:pt>
              </c:numCache>
            </c:numRef>
          </c:val>
          <c:extLst>
            <c:ext xmlns:c16="http://schemas.microsoft.com/office/drawing/2014/chart" uri="{C3380CC4-5D6E-409C-BE32-E72D297353CC}">
              <c16:uniqueId val="{0000000C-F2A7-499D-8392-E9FA78A58715}"/>
            </c:ext>
          </c:extLst>
        </c:ser>
        <c:dLbls>
          <c:dLblPos val="bestFit"/>
          <c:showLegendKey val="0"/>
          <c:showVal val="1"/>
          <c:showCatName val="0"/>
          <c:showSerName val="0"/>
          <c:showPercent val="0"/>
          <c:showBubbleSize val="0"/>
          <c:showLeaderLines val="0"/>
        </c:dLbls>
        <c:firstSliceAng val="140"/>
      </c:pieChart>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000E42-54E4-4E55-8775-74497BE56C2A}" type="doc">
      <dgm:prSet loTypeId="urn:microsoft.com/office/officeart/2005/8/layout/hProcess4" loCatId="process" qsTypeId="urn:microsoft.com/office/officeart/2005/8/quickstyle/simple1" qsCatId="simple" csTypeId="urn:microsoft.com/office/officeart/2005/8/colors/accent6_4" csCatId="accent6" phldr="1"/>
      <dgm:spPr/>
      <dgm:t>
        <a:bodyPr/>
        <a:lstStyle/>
        <a:p>
          <a:endParaRPr lang="en-US"/>
        </a:p>
      </dgm:t>
    </dgm:pt>
    <dgm:pt modelId="{4313B878-3511-4D99-AC26-7BE0DCA64853}">
      <dgm:prSet phldrT="[Text]"/>
      <dgm:spPr>
        <a:solidFill>
          <a:srgbClr val="CFC493"/>
        </a:solidFill>
      </dgm:spPr>
      <dgm:t>
        <a:bodyPr/>
        <a:lstStyle/>
        <a:p>
          <a:r>
            <a:rPr lang="en-US" dirty="0">
              <a:solidFill>
                <a:srgbClr val="006747"/>
              </a:solidFill>
            </a:rPr>
            <a:t>June 13, 2023</a:t>
          </a:r>
        </a:p>
      </dgm:t>
    </dgm:pt>
    <dgm:pt modelId="{B30A498D-7392-4703-AD35-84E58D4E5C42}" type="parTrans" cxnId="{0AE4B702-89D9-4A24-BBCC-7A05A16A7D7D}">
      <dgm:prSet/>
      <dgm:spPr/>
      <dgm:t>
        <a:bodyPr/>
        <a:lstStyle/>
        <a:p>
          <a:endParaRPr lang="en-US"/>
        </a:p>
      </dgm:t>
    </dgm:pt>
    <dgm:pt modelId="{456EE2D1-92DE-4251-915F-41E12FD75DFB}" type="sibTrans" cxnId="{0AE4B702-89D9-4A24-BBCC-7A05A16A7D7D}">
      <dgm:prSet/>
      <dgm:spPr>
        <a:solidFill>
          <a:srgbClr val="006747"/>
        </a:solidFill>
      </dgm:spPr>
      <dgm:t>
        <a:bodyPr/>
        <a:lstStyle/>
        <a:p>
          <a:endParaRPr lang="en-US"/>
        </a:p>
      </dgm:t>
    </dgm:pt>
    <dgm:pt modelId="{373CDBAE-A98D-436E-AC3B-E35DF2B10188}">
      <dgm:prSet phldrT="[Text]"/>
      <dgm:spPr>
        <a:ln>
          <a:solidFill>
            <a:srgbClr val="006747"/>
          </a:solidFill>
        </a:ln>
      </dgm:spPr>
      <dgm:t>
        <a:bodyPr/>
        <a:lstStyle/>
        <a:p>
          <a:pPr algn="ctr">
            <a:buNone/>
          </a:pPr>
          <a:r>
            <a:rPr lang="en-US" b="1" dirty="0">
              <a:solidFill>
                <a:srgbClr val="006747"/>
              </a:solidFill>
            </a:rPr>
            <a:t>BOT Meeting</a:t>
          </a:r>
        </a:p>
      </dgm:t>
    </dgm:pt>
    <dgm:pt modelId="{52505E68-E830-48C7-AF39-26EA41F1B033}" type="parTrans" cxnId="{884AF10A-B5CF-4612-9D00-46CA04CD93FF}">
      <dgm:prSet/>
      <dgm:spPr/>
      <dgm:t>
        <a:bodyPr/>
        <a:lstStyle/>
        <a:p>
          <a:endParaRPr lang="en-US"/>
        </a:p>
      </dgm:t>
    </dgm:pt>
    <dgm:pt modelId="{6C2F6AEA-D380-49CB-B9C0-AB16AAD07150}" type="sibTrans" cxnId="{884AF10A-B5CF-4612-9D00-46CA04CD93FF}">
      <dgm:prSet/>
      <dgm:spPr/>
      <dgm:t>
        <a:bodyPr/>
        <a:lstStyle/>
        <a:p>
          <a:endParaRPr lang="en-US"/>
        </a:p>
      </dgm:t>
    </dgm:pt>
    <dgm:pt modelId="{1F81B46E-C441-48C9-84B3-67038E6D7CC9}">
      <dgm:prSet phldrT="[Text]"/>
      <dgm:spPr>
        <a:ln>
          <a:solidFill>
            <a:srgbClr val="006747"/>
          </a:solidFill>
        </a:ln>
      </dgm:spPr>
      <dgm:t>
        <a:bodyPr/>
        <a:lstStyle/>
        <a:p>
          <a:pPr algn="l">
            <a:buFont typeface="Arial" panose="020B0604020202020204" pitchFamily="34" charset="0"/>
            <a:buChar char="•"/>
          </a:pPr>
          <a:r>
            <a:rPr lang="en-US" dirty="0">
              <a:solidFill>
                <a:srgbClr val="006747"/>
              </a:solidFill>
            </a:rPr>
            <a:t>FY24 Continuation and Operating Budgets Approved</a:t>
          </a:r>
        </a:p>
      </dgm:t>
    </dgm:pt>
    <dgm:pt modelId="{1612389F-8CC3-415C-9E2B-3192DE871198}" type="parTrans" cxnId="{E4F862FC-55C5-4F13-B231-855EEB1069BB}">
      <dgm:prSet/>
      <dgm:spPr/>
      <dgm:t>
        <a:bodyPr/>
        <a:lstStyle/>
        <a:p>
          <a:endParaRPr lang="en-US"/>
        </a:p>
      </dgm:t>
    </dgm:pt>
    <dgm:pt modelId="{E12B42E2-D248-461E-99E9-F02FAE569533}" type="sibTrans" cxnId="{E4F862FC-55C5-4F13-B231-855EEB1069BB}">
      <dgm:prSet/>
      <dgm:spPr/>
      <dgm:t>
        <a:bodyPr/>
        <a:lstStyle/>
        <a:p>
          <a:endParaRPr lang="en-US"/>
        </a:p>
      </dgm:t>
    </dgm:pt>
    <dgm:pt modelId="{3B95D7B7-6072-474C-8BC2-AAEA80F77D81}">
      <dgm:prSet phldrT="[Text]" custT="1"/>
      <dgm:spPr>
        <a:solidFill>
          <a:srgbClr val="CFC493"/>
        </a:solidFill>
        <a:ln w="12700" cap="flat" cmpd="sng" algn="ctr">
          <a:solidFill>
            <a:prstClr val="white">
              <a:hueOff val="0"/>
              <a:satOff val="0"/>
              <a:lumOff val="0"/>
              <a:alphaOff val="0"/>
            </a:prstClr>
          </a:solidFill>
          <a:prstDash val="solid"/>
          <a:miter lim="800000"/>
        </a:ln>
        <a:effectLst/>
      </dgm:spPr>
      <dgm:t>
        <a:bodyPr spcFirstLastPara="0" vert="horz" wrap="square" lIns="26670" tIns="17780" rIns="26670" bIns="17780" numCol="1" spcCol="1270" anchor="ctr" anchorCtr="0"/>
        <a:lstStyle/>
        <a:p>
          <a:pPr marL="0" lvl="0" indent="0" algn="ctr" defTabSz="622300">
            <a:lnSpc>
              <a:spcPct val="90000"/>
            </a:lnSpc>
            <a:spcBef>
              <a:spcPct val="0"/>
            </a:spcBef>
            <a:spcAft>
              <a:spcPct val="35000"/>
            </a:spcAft>
            <a:buNone/>
          </a:pPr>
          <a:r>
            <a:rPr lang="en-US" sz="1400" kern="1200" dirty="0">
              <a:solidFill>
                <a:srgbClr val="006747"/>
              </a:solidFill>
              <a:latin typeface="Arial" panose="020B0604020202020204"/>
              <a:ea typeface="+mn-ea"/>
              <a:cs typeface="+mn-cs"/>
            </a:rPr>
            <a:t>August, 2023</a:t>
          </a:r>
        </a:p>
      </dgm:t>
    </dgm:pt>
    <dgm:pt modelId="{3E58E486-0340-480F-A127-51EF4A7E43CE}" type="parTrans" cxnId="{92DF041E-B01F-4528-8BE3-49E7CAC378EB}">
      <dgm:prSet/>
      <dgm:spPr/>
      <dgm:t>
        <a:bodyPr/>
        <a:lstStyle/>
        <a:p>
          <a:endParaRPr lang="en-US"/>
        </a:p>
      </dgm:t>
    </dgm:pt>
    <dgm:pt modelId="{207C2A05-129B-4D9A-9860-04DF4B467741}" type="sibTrans" cxnId="{92DF041E-B01F-4528-8BE3-49E7CAC378EB}">
      <dgm:prSet/>
      <dgm:spPr>
        <a:solidFill>
          <a:srgbClr val="006747"/>
        </a:solidFill>
        <a:ln>
          <a:noFill/>
        </a:ln>
        <a:effectLst/>
      </dgm:spPr>
      <dgm:t>
        <a:bodyPr/>
        <a:lstStyle/>
        <a:p>
          <a:endParaRPr lang="en-US"/>
        </a:p>
      </dgm:t>
    </dgm:pt>
    <dgm:pt modelId="{D20B032A-ACCD-40C8-900F-7752426B5CB3}">
      <dgm:prSet phldrT="[Text]" custT="1"/>
      <dgm:spPr>
        <a:solidFill>
          <a:prstClr val="white">
            <a:alpha val="90000"/>
            <a:hueOff val="0"/>
            <a:satOff val="0"/>
            <a:lumOff val="0"/>
            <a:alphaOff val="0"/>
          </a:prstClr>
        </a:solidFill>
        <a:ln w="12700" cap="flat" cmpd="sng" algn="ctr">
          <a:solidFill>
            <a:srgbClr val="006747"/>
          </a:solidFill>
          <a:prstDash val="solid"/>
          <a:miter lim="800000"/>
        </a:ln>
        <a:effectLst/>
      </dgm:spPr>
      <dgm:t>
        <a:bodyPr spcFirstLastPara="0" vert="horz" wrap="square" lIns="19050" tIns="19050" rIns="19050" bIns="19050" numCol="1" spcCol="1270" anchor="t" anchorCtr="0"/>
        <a:lstStyle/>
        <a:p>
          <a:pPr marL="57150" lvl="1" indent="-57150" algn="ctr" defTabSz="444500">
            <a:lnSpc>
              <a:spcPct val="90000"/>
            </a:lnSpc>
            <a:spcBef>
              <a:spcPct val="0"/>
            </a:spcBef>
            <a:spcAft>
              <a:spcPct val="15000"/>
            </a:spcAft>
            <a:buNone/>
          </a:pPr>
          <a:r>
            <a:rPr lang="en-US" sz="1000" b="1" kern="1200" dirty="0">
              <a:solidFill>
                <a:srgbClr val="006747"/>
              </a:solidFill>
              <a:latin typeface="Arial" panose="020B0604020202020204"/>
              <a:ea typeface="+mn-ea"/>
              <a:cs typeface="+mn-cs"/>
            </a:rPr>
            <a:t>BOT Meeting</a:t>
          </a:r>
        </a:p>
      </dgm:t>
    </dgm:pt>
    <dgm:pt modelId="{AC138791-3527-4C91-B059-3D22E4A1B36A}" type="parTrans" cxnId="{A2FAF617-ECEC-48C5-BDFF-F529A03C5DA0}">
      <dgm:prSet/>
      <dgm:spPr/>
      <dgm:t>
        <a:bodyPr/>
        <a:lstStyle/>
        <a:p>
          <a:endParaRPr lang="en-US"/>
        </a:p>
      </dgm:t>
    </dgm:pt>
    <dgm:pt modelId="{A73D698B-A84D-4C8E-8F45-832051980D45}" type="sibTrans" cxnId="{A2FAF617-ECEC-48C5-BDFF-F529A03C5DA0}">
      <dgm:prSet/>
      <dgm:spPr/>
      <dgm:t>
        <a:bodyPr/>
        <a:lstStyle/>
        <a:p>
          <a:endParaRPr lang="en-US"/>
        </a:p>
      </dgm:t>
    </dgm:pt>
    <dgm:pt modelId="{E93A3EF9-D73E-4B2C-B7A4-64CB1A3A2811}">
      <dgm:prSet phldrT="[Text]" custT="1"/>
      <dgm:spPr>
        <a:solidFill>
          <a:prstClr val="white">
            <a:alpha val="90000"/>
            <a:hueOff val="0"/>
            <a:satOff val="0"/>
            <a:lumOff val="0"/>
            <a:alphaOff val="0"/>
          </a:prstClr>
        </a:solidFill>
        <a:ln w="12700" cap="flat" cmpd="sng" algn="ctr">
          <a:solidFill>
            <a:srgbClr val="006747"/>
          </a:solidFill>
          <a:prstDash val="solid"/>
          <a:miter lim="800000"/>
        </a:ln>
        <a:effectLst/>
      </dgm:spPr>
      <dgm:t>
        <a:bodyPr spcFirstLastPara="0" vert="horz" wrap="square" lIns="19050" tIns="19050" rIns="19050" bIns="19050" numCol="1" spcCol="1270" anchor="t" anchorCtr="0"/>
        <a:lstStyle/>
        <a:p>
          <a:pPr marL="57150" lvl="1" indent="-57150" algn="l" defTabSz="444500">
            <a:lnSpc>
              <a:spcPct val="90000"/>
            </a:lnSpc>
            <a:spcBef>
              <a:spcPct val="0"/>
            </a:spcBef>
            <a:spcAft>
              <a:spcPct val="15000"/>
            </a:spcAft>
            <a:buFont typeface="Arial" panose="020B0604020202020204" pitchFamily="34" charset="0"/>
            <a:buChar char="•"/>
          </a:pPr>
          <a:r>
            <a:rPr lang="en-US" sz="1000" b="0" kern="1200" dirty="0">
              <a:solidFill>
                <a:srgbClr val="006747"/>
              </a:solidFill>
              <a:latin typeface="Arial" panose="020B0604020202020204"/>
              <a:ea typeface="+mn-ea"/>
              <a:cs typeface="+mn-cs"/>
            </a:rPr>
            <a:t>CF and FCO Plans Approved</a:t>
          </a:r>
        </a:p>
      </dgm:t>
    </dgm:pt>
    <dgm:pt modelId="{086CED71-6F09-4FB7-9B99-E94E4C60686E}" type="parTrans" cxnId="{1C76EA78-2F3B-42D4-8EAB-68D3D127490F}">
      <dgm:prSet/>
      <dgm:spPr/>
      <dgm:t>
        <a:bodyPr/>
        <a:lstStyle/>
        <a:p>
          <a:endParaRPr lang="en-US"/>
        </a:p>
      </dgm:t>
    </dgm:pt>
    <dgm:pt modelId="{A4D0844B-0F8B-443C-8AAA-F96915099207}" type="sibTrans" cxnId="{1C76EA78-2F3B-42D4-8EAB-68D3D127490F}">
      <dgm:prSet/>
      <dgm:spPr/>
      <dgm:t>
        <a:bodyPr/>
        <a:lstStyle/>
        <a:p>
          <a:endParaRPr lang="en-US"/>
        </a:p>
      </dgm:t>
    </dgm:pt>
    <dgm:pt modelId="{760B0FF0-3524-44F9-BC38-45909ED89350}">
      <dgm:prSet phldrT="[Text]" custT="1"/>
      <dgm:spPr>
        <a:solidFill>
          <a:srgbClr val="CFC493"/>
        </a:solidFill>
        <a:ln w="12700" cap="flat" cmpd="sng" algn="ctr">
          <a:solidFill>
            <a:prstClr val="white">
              <a:hueOff val="0"/>
              <a:satOff val="0"/>
              <a:lumOff val="0"/>
              <a:alphaOff val="0"/>
            </a:prstClr>
          </a:solidFill>
          <a:prstDash val="solid"/>
          <a:miter lim="800000"/>
        </a:ln>
        <a:effectLst/>
      </dgm:spPr>
      <dgm:t>
        <a:bodyPr spcFirstLastPara="0" vert="horz" wrap="square" lIns="26670" tIns="17780" rIns="26670" bIns="17780" numCol="1" spcCol="1270" anchor="ctr" anchorCtr="0"/>
        <a:lstStyle/>
        <a:p>
          <a:pPr marL="0" lvl="0" indent="0" algn="ctr" defTabSz="622300">
            <a:lnSpc>
              <a:spcPct val="90000"/>
            </a:lnSpc>
            <a:spcBef>
              <a:spcPct val="0"/>
            </a:spcBef>
            <a:spcAft>
              <a:spcPct val="35000"/>
            </a:spcAft>
            <a:buNone/>
          </a:pPr>
          <a:r>
            <a:rPr lang="en-US" sz="1400" kern="1200" dirty="0">
              <a:solidFill>
                <a:srgbClr val="006747"/>
              </a:solidFill>
              <a:latin typeface="Arial" panose="020B0604020202020204"/>
              <a:ea typeface="+mn-ea"/>
              <a:cs typeface="+mn-cs"/>
            </a:rPr>
            <a:t>August 18, 2023</a:t>
          </a:r>
        </a:p>
      </dgm:t>
    </dgm:pt>
    <dgm:pt modelId="{50A0421B-70C4-44F6-A3DD-7845BA365B27}" type="parTrans" cxnId="{19CDA625-7C76-4CF3-A8D8-38E399C944F6}">
      <dgm:prSet/>
      <dgm:spPr/>
      <dgm:t>
        <a:bodyPr/>
        <a:lstStyle/>
        <a:p>
          <a:endParaRPr lang="en-US"/>
        </a:p>
      </dgm:t>
    </dgm:pt>
    <dgm:pt modelId="{2027DD6C-30E7-42F6-81C3-16FDDB503766}" type="sibTrans" cxnId="{19CDA625-7C76-4CF3-A8D8-38E399C944F6}">
      <dgm:prSet/>
      <dgm:spPr>
        <a:solidFill>
          <a:srgbClr val="006747"/>
        </a:solidFill>
        <a:ln>
          <a:noFill/>
        </a:ln>
        <a:effectLst/>
      </dgm:spPr>
      <dgm:t>
        <a:bodyPr/>
        <a:lstStyle/>
        <a:p>
          <a:endParaRPr lang="en-US"/>
        </a:p>
      </dgm:t>
    </dgm:pt>
    <dgm:pt modelId="{D8B15246-1D33-49C6-A60A-CF131B538823}">
      <dgm:prSet phldrT="[Text]" custT="1"/>
      <dgm:spPr>
        <a:solidFill>
          <a:prstClr val="white">
            <a:alpha val="90000"/>
            <a:hueOff val="0"/>
            <a:satOff val="0"/>
            <a:lumOff val="0"/>
            <a:alphaOff val="0"/>
          </a:prstClr>
        </a:solidFill>
        <a:ln w="12700" cap="flat" cmpd="sng" algn="ctr">
          <a:solidFill>
            <a:srgbClr val="006747"/>
          </a:solidFill>
          <a:prstDash val="solid"/>
          <a:miter lim="800000"/>
        </a:ln>
        <a:effectLst/>
      </dgm:spPr>
      <dgm:t>
        <a:bodyPr spcFirstLastPara="0" vert="horz" wrap="square" lIns="19050" tIns="19050" rIns="19050" bIns="19050" numCol="1" spcCol="1270" anchor="t" anchorCtr="0"/>
        <a:lstStyle/>
        <a:p>
          <a:pPr marL="57150" lvl="1" indent="-57150" algn="ctr" defTabSz="444500">
            <a:lnSpc>
              <a:spcPct val="90000"/>
            </a:lnSpc>
            <a:spcBef>
              <a:spcPct val="0"/>
            </a:spcBef>
            <a:spcAft>
              <a:spcPct val="15000"/>
            </a:spcAft>
            <a:buNone/>
          </a:pPr>
          <a:r>
            <a:rPr lang="en-US" sz="1000" b="0" kern="1200" dirty="0">
              <a:solidFill>
                <a:srgbClr val="006747"/>
              </a:solidFill>
              <a:latin typeface="Arial" panose="020B0604020202020204"/>
              <a:ea typeface="+mn-ea"/>
              <a:cs typeface="+mn-cs"/>
            </a:rPr>
            <a:t>Operating Budget Submitted to the Board of Governors</a:t>
          </a:r>
        </a:p>
      </dgm:t>
    </dgm:pt>
    <dgm:pt modelId="{F5625E94-A560-4D7E-9ACD-5EBFE072127F}" type="parTrans" cxnId="{84621E54-6C7A-4F29-A282-03C5E75350FB}">
      <dgm:prSet/>
      <dgm:spPr/>
      <dgm:t>
        <a:bodyPr/>
        <a:lstStyle/>
        <a:p>
          <a:endParaRPr lang="en-US"/>
        </a:p>
      </dgm:t>
    </dgm:pt>
    <dgm:pt modelId="{B911826D-D418-4B08-8337-CBABEC260887}" type="sibTrans" cxnId="{84621E54-6C7A-4F29-A282-03C5E75350FB}">
      <dgm:prSet/>
      <dgm:spPr/>
      <dgm:t>
        <a:bodyPr/>
        <a:lstStyle/>
        <a:p>
          <a:endParaRPr lang="en-US"/>
        </a:p>
      </dgm:t>
    </dgm:pt>
    <dgm:pt modelId="{3ADA0D69-DFB5-4678-B589-04275EFDE8DF}">
      <dgm:prSet phldrT="[Text]"/>
      <dgm:spPr>
        <a:ln>
          <a:solidFill>
            <a:srgbClr val="006747"/>
          </a:solidFill>
        </a:ln>
      </dgm:spPr>
      <dgm:t>
        <a:bodyPr/>
        <a:lstStyle/>
        <a:p>
          <a:pPr algn="ctr">
            <a:buNone/>
          </a:pPr>
          <a:endParaRPr lang="en-US" b="1" dirty="0">
            <a:solidFill>
              <a:srgbClr val="006747"/>
            </a:solidFill>
          </a:endParaRPr>
        </a:p>
      </dgm:t>
    </dgm:pt>
    <dgm:pt modelId="{D0866D89-B14A-40E9-AE90-C6711D7D5DE2}" type="parTrans" cxnId="{5D7A73D3-BC24-4801-8E6D-02EC146C5498}">
      <dgm:prSet/>
      <dgm:spPr/>
      <dgm:t>
        <a:bodyPr/>
        <a:lstStyle/>
        <a:p>
          <a:endParaRPr lang="en-US"/>
        </a:p>
      </dgm:t>
    </dgm:pt>
    <dgm:pt modelId="{5F970E05-1BD9-4227-B547-C219EB98C12D}" type="sibTrans" cxnId="{5D7A73D3-BC24-4801-8E6D-02EC146C5498}">
      <dgm:prSet/>
      <dgm:spPr/>
      <dgm:t>
        <a:bodyPr/>
        <a:lstStyle/>
        <a:p>
          <a:endParaRPr lang="en-US"/>
        </a:p>
      </dgm:t>
    </dgm:pt>
    <dgm:pt modelId="{26B62A4B-37A1-4931-B5C7-85BE5825B049}">
      <dgm:prSet phldrT="[Text]" custT="1"/>
      <dgm:spPr>
        <a:solidFill>
          <a:srgbClr val="CFC493"/>
        </a:solidFill>
        <a:ln w="12700" cap="flat" cmpd="sng" algn="ctr">
          <a:solidFill>
            <a:prstClr val="white">
              <a:hueOff val="0"/>
              <a:satOff val="0"/>
              <a:lumOff val="0"/>
              <a:alphaOff val="0"/>
            </a:prstClr>
          </a:solidFill>
          <a:prstDash val="solid"/>
          <a:miter lim="800000"/>
        </a:ln>
        <a:effectLst/>
      </dgm:spPr>
      <dgm:t>
        <a:bodyPr spcFirstLastPara="0" vert="horz" wrap="square" lIns="26670" tIns="17780" rIns="26670" bIns="17780" numCol="1" spcCol="1270" anchor="ctr" anchorCtr="0"/>
        <a:lstStyle/>
        <a:p>
          <a:pPr marL="0" lvl="0" indent="0" algn="ctr" defTabSz="622300">
            <a:lnSpc>
              <a:spcPct val="90000"/>
            </a:lnSpc>
            <a:spcBef>
              <a:spcPct val="0"/>
            </a:spcBef>
            <a:spcAft>
              <a:spcPct val="35000"/>
            </a:spcAft>
            <a:buNone/>
          </a:pPr>
          <a:r>
            <a:rPr lang="en-US" sz="1400" kern="1200" dirty="0">
              <a:solidFill>
                <a:srgbClr val="006747"/>
              </a:solidFill>
              <a:latin typeface="Arial" panose="020B0604020202020204"/>
              <a:ea typeface="+mn-ea"/>
              <a:cs typeface="+mn-cs"/>
            </a:rPr>
            <a:t>October 2, 2023</a:t>
          </a:r>
        </a:p>
      </dgm:t>
    </dgm:pt>
    <dgm:pt modelId="{0704694C-D2F3-4277-A4FF-64C5F6FF389A}" type="parTrans" cxnId="{7E3148D7-C44E-420D-8EE0-AF722BDB0C24}">
      <dgm:prSet/>
      <dgm:spPr/>
      <dgm:t>
        <a:bodyPr/>
        <a:lstStyle/>
        <a:p>
          <a:endParaRPr lang="en-US"/>
        </a:p>
      </dgm:t>
    </dgm:pt>
    <dgm:pt modelId="{6DA04FA0-A579-4346-9224-06BD3FBBA041}" type="sibTrans" cxnId="{7E3148D7-C44E-420D-8EE0-AF722BDB0C24}">
      <dgm:prSet/>
      <dgm:spPr/>
      <dgm:t>
        <a:bodyPr/>
        <a:lstStyle/>
        <a:p>
          <a:endParaRPr lang="en-US"/>
        </a:p>
      </dgm:t>
    </dgm:pt>
    <dgm:pt modelId="{71585442-9DB6-4804-A365-F131C1753520}">
      <dgm:prSet phldrT="[Text]" custT="1"/>
      <dgm:spPr>
        <a:solidFill>
          <a:prstClr val="white">
            <a:alpha val="90000"/>
            <a:hueOff val="0"/>
            <a:satOff val="0"/>
            <a:lumOff val="0"/>
            <a:alphaOff val="0"/>
          </a:prstClr>
        </a:solidFill>
        <a:ln w="12700" cap="flat" cmpd="sng" algn="ctr">
          <a:solidFill>
            <a:srgbClr val="006747"/>
          </a:solidFill>
          <a:prstDash val="solid"/>
          <a:miter lim="800000"/>
        </a:ln>
        <a:effectLst/>
      </dgm:spPr>
      <dgm:t>
        <a:bodyPr spcFirstLastPara="0" vert="horz" wrap="square" lIns="19050" tIns="19050" rIns="19050" bIns="19050" numCol="1" spcCol="1270" anchor="t" anchorCtr="0"/>
        <a:lstStyle/>
        <a:p>
          <a:pPr marL="57150" lvl="1" indent="-57150" algn="ctr" defTabSz="444500">
            <a:lnSpc>
              <a:spcPct val="90000"/>
            </a:lnSpc>
            <a:spcBef>
              <a:spcPct val="0"/>
            </a:spcBef>
            <a:spcAft>
              <a:spcPct val="15000"/>
            </a:spcAft>
            <a:buNone/>
          </a:pPr>
          <a:r>
            <a:rPr lang="en-US" sz="1000" b="0" kern="1200" dirty="0">
              <a:solidFill>
                <a:srgbClr val="006747"/>
              </a:solidFill>
              <a:latin typeface="Arial" panose="020B0604020202020204"/>
              <a:ea typeface="+mn-ea"/>
              <a:cs typeface="+mn-cs"/>
            </a:rPr>
            <a:t>CF and FCO Plans submitted to the Board of Governors</a:t>
          </a:r>
        </a:p>
      </dgm:t>
    </dgm:pt>
    <dgm:pt modelId="{32D5A644-B235-409B-B0BE-4B3ECE805C86}" type="parTrans" cxnId="{9B352F9F-AA1C-424A-AC30-DB94523CCEC7}">
      <dgm:prSet/>
      <dgm:spPr/>
      <dgm:t>
        <a:bodyPr/>
        <a:lstStyle/>
        <a:p>
          <a:endParaRPr lang="en-US"/>
        </a:p>
      </dgm:t>
    </dgm:pt>
    <dgm:pt modelId="{211635C0-FF96-4709-A8F8-9B51D18CEF71}" type="sibTrans" cxnId="{9B352F9F-AA1C-424A-AC30-DB94523CCEC7}">
      <dgm:prSet/>
      <dgm:spPr/>
      <dgm:t>
        <a:bodyPr/>
        <a:lstStyle/>
        <a:p>
          <a:endParaRPr lang="en-US"/>
        </a:p>
      </dgm:t>
    </dgm:pt>
    <dgm:pt modelId="{42AB9F86-33DA-42AE-8F48-45283501AB5F}">
      <dgm:prSet phldrT="[Text]" custT="1"/>
      <dgm:spPr>
        <a:solidFill>
          <a:prstClr val="white">
            <a:alpha val="90000"/>
            <a:hueOff val="0"/>
            <a:satOff val="0"/>
            <a:lumOff val="0"/>
            <a:alphaOff val="0"/>
          </a:prstClr>
        </a:solidFill>
        <a:ln w="12700" cap="flat" cmpd="sng" algn="ctr">
          <a:solidFill>
            <a:srgbClr val="006747"/>
          </a:solidFill>
          <a:prstDash val="solid"/>
          <a:miter lim="800000"/>
        </a:ln>
        <a:effectLst/>
      </dgm:spPr>
      <dgm:t>
        <a:bodyPr spcFirstLastPara="0" vert="horz" wrap="square" lIns="19050" tIns="19050" rIns="19050" bIns="19050" numCol="1" spcCol="1270" anchor="t" anchorCtr="0"/>
        <a:lstStyle/>
        <a:p>
          <a:pPr marL="57150" lvl="1" indent="-57150" algn="ctr" defTabSz="444500">
            <a:lnSpc>
              <a:spcPct val="90000"/>
            </a:lnSpc>
            <a:spcBef>
              <a:spcPct val="0"/>
            </a:spcBef>
            <a:spcAft>
              <a:spcPct val="15000"/>
            </a:spcAft>
            <a:buNone/>
          </a:pPr>
          <a:endParaRPr lang="en-US" sz="1000" b="0" kern="1200" dirty="0">
            <a:solidFill>
              <a:srgbClr val="006747"/>
            </a:solidFill>
            <a:latin typeface="Arial" panose="020B0604020202020204"/>
            <a:ea typeface="+mn-ea"/>
            <a:cs typeface="+mn-cs"/>
          </a:endParaRPr>
        </a:p>
      </dgm:t>
    </dgm:pt>
    <dgm:pt modelId="{AE1DA61F-BCE7-434C-99F3-8C2221EA962F}" type="parTrans" cxnId="{2DE923BE-1163-45B7-98E4-C4CF8A2F663E}">
      <dgm:prSet/>
      <dgm:spPr/>
      <dgm:t>
        <a:bodyPr/>
        <a:lstStyle/>
        <a:p>
          <a:endParaRPr lang="en-US"/>
        </a:p>
      </dgm:t>
    </dgm:pt>
    <dgm:pt modelId="{7726A992-B92B-4AE3-A33B-44D1BFEFF01D}" type="sibTrans" cxnId="{2DE923BE-1163-45B7-98E4-C4CF8A2F663E}">
      <dgm:prSet/>
      <dgm:spPr/>
      <dgm:t>
        <a:bodyPr/>
        <a:lstStyle/>
        <a:p>
          <a:endParaRPr lang="en-US"/>
        </a:p>
      </dgm:t>
    </dgm:pt>
    <dgm:pt modelId="{7EDFD009-64CB-4BF3-8472-5C4EFFCD14C7}">
      <dgm:prSet phldrT="[Text]" custT="1"/>
      <dgm:spPr>
        <a:solidFill>
          <a:prstClr val="white">
            <a:alpha val="90000"/>
            <a:hueOff val="0"/>
            <a:satOff val="0"/>
            <a:lumOff val="0"/>
            <a:alphaOff val="0"/>
          </a:prstClr>
        </a:solidFill>
        <a:ln w="12700" cap="flat" cmpd="sng" algn="ctr">
          <a:solidFill>
            <a:srgbClr val="006747"/>
          </a:solidFill>
          <a:prstDash val="solid"/>
          <a:miter lim="800000"/>
        </a:ln>
        <a:effectLst/>
      </dgm:spPr>
      <dgm:t>
        <a:bodyPr spcFirstLastPara="0" vert="horz" wrap="square" lIns="19050" tIns="19050" rIns="19050" bIns="19050" numCol="1" spcCol="1270" anchor="t" anchorCtr="0"/>
        <a:lstStyle/>
        <a:p>
          <a:pPr marL="57150" lvl="1" indent="-57150" algn="ctr" defTabSz="444500">
            <a:lnSpc>
              <a:spcPct val="90000"/>
            </a:lnSpc>
            <a:spcBef>
              <a:spcPct val="0"/>
            </a:spcBef>
            <a:spcAft>
              <a:spcPct val="15000"/>
            </a:spcAft>
            <a:buNone/>
          </a:pPr>
          <a:endParaRPr lang="en-US" sz="1000" b="0" kern="1200" dirty="0">
            <a:solidFill>
              <a:srgbClr val="006747"/>
            </a:solidFill>
            <a:latin typeface="Arial" panose="020B0604020202020204"/>
            <a:ea typeface="+mn-ea"/>
            <a:cs typeface="+mn-cs"/>
          </a:endParaRPr>
        </a:p>
      </dgm:t>
    </dgm:pt>
    <dgm:pt modelId="{1763DAC2-A9F0-4CE1-ACD0-5CF33B97FFED}" type="parTrans" cxnId="{FFD0093F-D476-4315-B587-CEE0BF669ED4}">
      <dgm:prSet/>
      <dgm:spPr/>
      <dgm:t>
        <a:bodyPr/>
        <a:lstStyle/>
        <a:p>
          <a:endParaRPr lang="en-US"/>
        </a:p>
      </dgm:t>
    </dgm:pt>
    <dgm:pt modelId="{E6F54597-5CE6-4B52-8130-4135EDF9412E}" type="sibTrans" cxnId="{FFD0093F-D476-4315-B587-CEE0BF669ED4}">
      <dgm:prSet/>
      <dgm:spPr/>
      <dgm:t>
        <a:bodyPr/>
        <a:lstStyle/>
        <a:p>
          <a:endParaRPr lang="en-US"/>
        </a:p>
      </dgm:t>
    </dgm:pt>
    <dgm:pt modelId="{A2128DD1-223E-4384-9B8B-418F233A3010}">
      <dgm:prSet phldrT="[Text]" custT="1"/>
      <dgm:spPr>
        <a:solidFill>
          <a:prstClr val="white">
            <a:alpha val="90000"/>
            <a:hueOff val="0"/>
            <a:satOff val="0"/>
            <a:lumOff val="0"/>
            <a:alphaOff val="0"/>
          </a:prstClr>
        </a:solidFill>
        <a:ln w="12700" cap="flat" cmpd="sng" algn="ctr">
          <a:solidFill>
            <a:srgbClr val="006747"/>
          </a:solidFill>
          <a:prstDash val="solid"/>
          <a:miter lim="800000"/>
        </a:ln>
        <a:effectLst/>
      </dgm:spPr>
      <dgm:t>
        <a:bodyPr spcFirstLastPara="0" vert="horz" wrap="square" lIns="19050" tIns="19050" rIns="19050" bIns="19050" numCol="1" spcCol="1270" anchor="t" anchorCtr="0"/>
        <a:lstStyle/>
        <a:p>
          <a:pPr marL="57150" lvl="1" indent="-57150" algn="l" defTabSz="444500">
            <a:lnSpc>
              <a:spcPct val="90000"/>
            </a:lnSpc>
            <a:spcBef>
              <a:spcPct val="0"/>
            </a:spcBef>
            <a:spcAft>
              <a:spcPct val="15000"/>
            </a:spcAft>
            <a:buFont typeface="Arial" panose="020B0604020202020204" pitchFamily="34" charset="0"/>
            <a:buChar char="•"/>
          </a:pPr>
          <a:r>
            <a:rPr lang="en-US" sz="1000" b="0" kern="1200" dirty="0">
              <a:solidFill>
                <a:srgbClr val="006747"/>
              </a:solidFill>
              <a:latin typeface="Arial" panose="020B0604020202020204"/>
              <a:ea typeface="+mn-ea"/>
              <a:cs typeface="+mn-cs"/>
            </a:rPr>
            <a:t>Allocation Details Presented</a:t>
          </a:r>
        </a:p>
      </dgm:t>
    </dgm:pt>
    <dgm:pt modelId="{5B887C2B-CB67-420C-ABE6-3597AECED4F8}" type="parTrans" cxnId="{280B9825-38CA-4A6A-99BA-BB4A5DB7AF12}">
      <dgm:prSet/>
      <dgm:spPr/>
      <dgm:t>
        <a:bodyPr/>
        <a:lstStyle/>
        <a:p>
          <a:endParaRPr lang="en-US"/>
        </a:p>
      </dgm:t>
    </dgm:pt>
    <dgm:pt modelId="{84B1E406-B6F1-42CE-BB9F-7A064140D31C}" type="sibTrans" cxnId="{280B9825-38CA-4A6A-99BA-BB4A5DB7AF12}">
      <dgm:prSet/>
      <dgm:spPr/>
      <dgm:t>
        <a:bodyPr/>
        <a:lstStyle/>
        <a:p>
          <a:endParaRPr lang="en-US"/>
        </a:p>
      </dgm:t>
    </dgm:pt>
    <dgm:pt modelId="{DC7B620A-0602-45E4-9714-D1254D739EB2}">
      <dgm:prSet phldrT="[Text]" custT="1"/>
      <dgm:spPr>
        <a:solidFill>
          <a:srgbClr val="CFC493"/>
        </a:solidFill>
        <a:ln w="12700" cap="flat" cmpd="sng" algn="ctr">
          <a:solidFill>
            <a:prstClr val="white">
              <a:hueOff val="0"/>
              <a:satOff val="0"/>
              <a:lumOff val="0"/>
              <a:alphaOff val="0"/>
            </a:prstClr>
          </a:solidFill>
          <a:prstDash val="solid"/>
          <a:miter lim="800000"/>
        </a:ln>
        <a:effectLst/>
      </dgm:spPr>
      <dgm:t>
        <a:bodyPr spcFirstLastPara="0" vert="horz" wrap="square" lIns="26670" tIns="17780" rIns="26670" bIns="17780" numCol="1" spcCol="1270" anchor="ctr" anchorCtr="0"/>
        <a:lstStyle/>
        <a:p>
          <a:pPr marL="0" lvl="0" indent="0" algn="ctr" defTabSz="622300">
            <a:lnSpc>
              <a:spcPct val="90000"/>
            </a:lnSpc>
            <a:spcBef>
              <a:spcPct val="0"/>
            </a:spcBef>
            <a:spcAft>
              <a:spcPct val="35000"/>
            </a:spcAft>
            <a:buFont typeface="Arial" panose="020B0604020202020204" pitchFamily="34" charset="0"/>
            <a:buNone/>
          </a:pPr>
          <a:r>
            <a:rPr lang="en-US" sz="1400" kern="1200" dirty="0">
              <a:solidFill>
                <a:srgbClr val="006747"/>
              </a:solidFill>
              <a:latin typeface="Arial" panose="020B0604020202020204"/>
              <a:ea typeface="+mn-ea"/>
              <a:cs typeface="+mn-cs"/>
            </a:rPr>
            <a:t>June 30, 2023</a:t>
          </a:r>
        </a:p>
      </dgm:t>
    </dgm:pt>
    <dgm:pt modelId="{3ABC6BAB-AA55-4953-BB83-3B868AB2448D}" type="parTrans" cxnId="{FFDB0BF6-1377-47AD-BAB8-5D656F04268D}">
      <dgm:prSet/>
      <dgm:spPr/>
      <dgm:t>
        <a:bodyPr/>
        <a:lstStyle/>
        <a:p>
          <a:endParaRPr lang="en-US"/>
        </a:p>
      </dgm:t>
    </dgm:pt>
    <dgm:pt modelId="{31976292-3B7A-4239-8213-896BBB5583F2}" type="sibTrans" cxnId="{FFDB0BF6-1377-47AD-BAB8-5D656F04268D}">
      <dgm:prSet/>
      <dgm:spPr>
        <a:solidFill>
          <a:srgbClr val="006747"/>
        </a:solidFill>
        <a:ln>
          <a:noFill/>
        </a:ln>
        <a:effectLst/>
      </dgm:spPr>
      <dgm:t>
        <a:bodyPr/>
        <a:lstStyle/>
        <a:p>
          <a:endParaRPr lang="en-US"/>
        </a:p>
      </dgm:t>
    </dgm:pt>
    <dgm:pt modelId="{6A7BD733-8BCF-4C8E-A13C-2009FC3AB29B}">
      <dgm:prSet phldrT="[Text]"/>
      <dgm:spPr>
        <a:ln>
          <a:solidFill>
            <a:srgbClr val="006747"/>
          </a:solidFill>
        </a:ln>
      </dgm:spPr>
      <dgm:t>
        <a:bodyPr/>
        <a:lstStyle/>
        <a:p>
          <a:pPr algn="ctr">
            <a:buFont typeface="Arial" panose="020B0604020202020204" pitchFamily="34" charset="0"/>
            <a:buNone/>
          </a:pPr>
          <a:r>
            <a:rPr lang="en-US" b="1" dirty="0">
              <a:solidFill>
                <a:srgbClr val="006747"/>
              </a:solidFill>
            </a:rPr>
            <a:t>President and Provost Meetings</a:t>
          </a:r>
        </a:p>
      </dgm:t>
    </dgm:pt>
    <dgm:pt modelId="{1CE6FBEA-5B16-4EFD-9A6A-0AFE924DEE83}" type="parTrans" cxnId="{899FD421-8B48-469E-AF78-2DE6C9EF2EAE}">
      <dgm:prSet/>
      <dgm:spPr/>
      <dgm:t>
        <a:bodyPr/>
        <a:lstStyle/>
        <a:p>
          <a:endParaRPr lang="en-US"/>
        </a:p>
      </dgm:t>
    </dgm:pt>
    <dgm:pt modelId="{00927173-A9F3-4991-A0F3-252859DF21AD}" type="sibTrans" cxnId="{899FD421-8B48-469E-AF78-2DE6C9EF2EAE}">
      <dgm:prSet/>
      <dgm:spPr/>
      <dgm:t>
        <a:bodyPr/>
        <a:lstStyle/>
        <a:p>
          <a:endParaRPr lang="en-US"/>
        </a:p>
      </dgm:t>
    </dgm:pt>
    <dgm:pt modelId="{0C9F779B-B0E9-4A27-9D4A-4DE317A28EB7}">
      <dgm:prSet phldrT="[Text]"/>
      <dgm:spPr>
        <a:ln>
          <a:solidFill>
            <a:srgbClr val="006747"/>
          </a:solidFill>
        </a:ln>
      </dgm:spPr>
      <dgm:t>
        <a:bodyPr/>
        <a:lstStyle/>
        <a:p>
          <a:pPr algn="l">
            <a:buFont typeface="Arial" panose="020B0604020202020204" pitchFamily="34" charset="0"/>
            <a:buChar char="•"/>
          </a:pPr>
          <a:r>
            <a:rPr lang="en-US" dirty="0">
              <a:solidFill>
                <a:srgbClr val="006747"/>
              </a:solidFill>
            </a:rPr>
            <a:t>Allocation decisions finalized and communicated</a:t>
          </a:r>
        </a:p>
      </dgm:t>
    </dgm:pt>
    <dgm:pt modelId="{CC9210CE-78D5-427D-95D1-C23F699BF1B6}" type="parTrans" cxnId="{F25CBB20-41A0-4EF8-96F6-652423E70D29}">
      <dgm:prSet/>
      <dgm:spPr/>
      <dgm:t>
        <a:bodyPr/>
        <a:lstStyle/>
        <a:p>
          <a:endParaRPr lang="en-US"/>
        </a:p>
      </dgm:t>
    </dgm:pt>
    <dgm:pt modelId="{D1FF230C-6875-4361-99CC-FE00618664B3}" type="sibTrans" cxnId="{F25CBB20-41A0-4EF8-96F6-652423E70D29}">
      <dgm:prSet/>
      <dgm:spPr/>
      <dgm:t>
        <a:bodyPr/>
        <a:lstStyle/>
        <a:p>
          <a:endParaRPr lang="en-US"/>
        </a:p>
      </dgm:t>
    </dgm:pt>
    <dgm:pt modelId="{223494C5-7D2B-4A40-9AAB-BFDB32554008}" type="pres">
      <dgm:prSet presAssocID="{FD000E42-54E4-4E55-8775-74497BE56C2A}" presName="Name0" presStyleCnt="0">
        <dgm:presLayoutVars>
          <dgm:dir/>
          <dgm:animLvl val="lvl"/>
          <dgm:resizeHandles val="exact"/>
        </dgm:presLayoutVars>
      </dgm:prSet>
      <dgm:spPr/>
    </dgm:pt>
    <dgm:pt modelId="{A08CBC00-1015-480A-9EDF-CE00C698BBA6}" type="pres">
      <dgm:prSet presAssocID="{FD000E42-54E4-4E55-8775-74497BE56C2A}" presName="tSp" presStyleCnt="0"/>
      <dgm:spPr/>
    </dgm:pt>
    <dgm:pt modelId="{CB7042BA-A2E3-46C2-ACB3-313B0C1B1F98}" type="pres">
      <dgm:prSet presAssocID="{FD000E42-54E4-4E55-8775-74497BE56C2A}" presName="bSp" presStyleCnt="0"/>
      <dgm:spPr/>
    </dgm:pt>
    <dgm:pt modelId="{BA33EB37-1481-47EE-9F53-6471D8CB5834}" type="pres">
      <dgm:prSet presAssocID="{FD000E42-54E4-4E55-8775-74497BE56C2A}" presName="process" presStyleCnt="0"/>
      <dgm:spPr/>
    </dgm:pt>
    <dgm:pt modelId="{CF30BF2F-E9F0-4577-8446-49951F8C1AD8}" type="pres">
      <dgm:prSet presAssocID="{4313B878-3511-4D99-AC26-7BE0DCA64853}" presName="composite1" presStyleCnt="0"/>
      <dgm:spPr/>
    </dgm:pt>
    <dgm:pt modelId="{63F8D7A9-7DBD-417E-9136-6CC4FF33C413}" type="pres">
      <dgm:prSet presAssocID="{4313B878-3511-4D99-AC26-7BE0DCA64853}" presName="dummyNode1" presStyleLbl="node1" presStyleIdx="0" presStyleCnt="5"/>
      <dgm:spPr/>
    </dgm:pt>
    <dgm:pt modelId="{5E48F8C7-50BF-4D2D-A8CD-F8722597B6F0}" type="pres">
      <dgm:prSet presAssocID="{4313B878-3511-4D99-AC26-7BE0DCA64853}" presName="childNode1" presStyleLbl="bgAcc1" presStyleIdx="0" presStyleCnt="5">
        <dgm:presLayoutVars>
          <dgm:bulletEnabled val="1"/>
        </dgm:presLayoutVars>
      </dgm:prSet>
      <dgm:spPr/>
    </dgm:pt>
    <dgm:pt modelId="{431AAA97-58D9-4926-B3A5-CF27A7011E9E}" type="pres">
      <dgm:prSet presAssocID="{4313B878-3511-4D99-AC26-7BE0DCA64853}" presName="childNode1tx" presStyleLbl="bgAcc1" presStyleIdx="0" presStyleCnt="5">
        <dgm:presLayoutVars>
          <dgm:bulletEnabled val="1"/>
        </dgm:presLayoutVars>
      </dgm:prSet>
      <dgm:spPr/>
    </dgm:pt>
    <dgm:pt modelId="{F0E43DC8-9FAF-460F-9510-4F5E2E325B97}" type="pres">
      <dgm:prSet presAssocID="{4313B878-3511-4D99-AC26-7BE0DCA64853}" presName="parentNode1" presStyleLbl="node1" presStyleIdx="0" presStyleCnt="5" custLinFactNeighborX="868">
        <dgm:presLayoutVars>
          <dgm:chMax val="1"/>
          <dgm:bulletEnabled val="1"/>
        </dgm:presLayoutVars>
      </dgm:prSet>
      <dgm:spPr/>
    </dgm:pt>
    <dgm:pt modelId="{5FABD928-B96C-4357-B085-98A40EAA1814}" type="pres">
      <dgm:prSet presAssocID="{4313B878-3511-4D99-AC26-7BE0DCA64853}" presName="connSite1" presStyleCnt="0"/>
      <dgm:spPr/>
    </dgm:pt>
    <dgm:pt modelId="{37A5375A-CE6C-45EE-9CD6-5BA8358344BA}" type="pres">
      <dgm:prSet presAssocID="{456EE2D1-92DE-4251-915F-41E12FD75DFB}" presName="Name9" presStyleLbl="sibTrans2D1" presStyleIdx="0" presStyleCnt="4"/>
      <dgm:spPr/>
    </dgm:pt>
    <dgm:pt modelId="{3ABDBFA0-0911-41E1-A7FE-F268FBBFA4DD}" type="pres">
      <dgm:prSet presAssocID="{DC7B620A-0602-45E4-9714-D1254D739EB2}" presName="composite2" presStyleCnt="0"/>
      <dgm:spPr/>
    </dgm:pt>
    <dgm:pt modelId="{A01832DC-734D-4DF4-ABF6-848C19730186}" type="pres">
      <dgm:prSet presAssocID="{DC7B620A-0602-45E4-9714-D1254D739EB2}" presName="dummyNode2" presStyleLbl="node1" presStyleIdx="0" presStyleCnt="5"/>
      <dgm:spPr/>
    </dgm:pt>
    <dgm:pt modelId="{11E8C014-FCAD-4D61-9EAB-932870F13A5E}" type="pres">
      <dgm:prSet presAssocID="{DC7B620A-0602-45E4-9714-D1254D739EB2}" presName="childNode2" presStyleLbl="bgAcc1" presStyleIdx="1" presStyleCnt="5">
        <dgm:presLayoutVars>
          <dgm:bulletEnabled val="1"/>
        </dgm:presLayoutVars>
      </dgm:prSet>
      <dgm:spPr/>
    </dgm:pt>
    <dgm:pt modelId="{CA819CAE-8CF3-4ADF-9913-A5065BF13452}" type="pres">
      <dgm:prSet presAssocID="{DC7B620A-0602-45E4-9714-D1254D739EB2}" presName="childNode2tx" presStyleLbl="bgAcc1" presStyleIdx="1" presStyleCnt="5">
        <dgm:presLayoutVars>
          <dgm:bulletEnabled val="1"/>
        </dgm:presLayoutVars>
      </dgm:prSet>
      <dgm:spPr/>
    </dgm:pt>
    <dgm:pt modelId="{BF41F01D-B332-423E-8571-40BEDDA0200E}" type="pres">
      <dgm:prSet presAssocID="{DC7B620A-0602-45E4-9714-D1254D739EB2}" presName="parentNode2" presStyleLbl="node1" presStyleIdx="1" presStyleCnt="5">
        <dgm:presLayoutVars>
          <dgm:chMax val="0"/>
          <dgm:bulletEnabled val="1"/>
        </dgm:presLayoutVars>
      </dgm:prSet>
      <dgm:spPr>
        <a:xfrm>
          <a:off x="1861972" y="1259214"/>
          <a:ext cx="1105194" cy="439499"/>
        </a:xfrm>
        <a:prstGeom prst="roundRect">
          <a:avLst>
            <a:gd name="adj" fmla="val 10000"/>
          </a:avLst>
        </a:prstGeom>
      </dgm:spPr>
    </dgm:pt>
    <dgm:pt modelId="{1D18928A-B692-4144-A0D3-8CA916FB3CC8}" type="pres">
      <dgm:prSet presAssocID="{DC7B620A-0602-45E4-9714-D1254D739EB2}" presName="connSite2" presStyleCnt="0"/>
      <dgm:spPr/>
    </dgm:pt>
    <dgm:pt modelId="{DB1CBCA2-8FF9-4BAC-A4EE-AA69D11F8871}" type="pres">
      <dgm:prSet presAssocID="{31976292-3B7A-4239-8213-896BBB5583F2}" presName="Name18" presStyleLbl="sibTrans2D1" presStyleIdx="1" presStyleCnt="4"/>
      <dgm:spPr>
        <a:xfrm>
          <a:off x="2274983" y="850452"/>
          <a:ext cx="1525040" cy="1525040"/>
        </a:xfrm>
        <a:prstGeom prst="circularArrow">
          <a:avLst>
            <a:gd name="adj1" fmla="val 2793"/>
            <a:gd name="adj2" fmla="val 340827"/>
            <a:gd name="adj3" fmla="val 19483662"/>
            <a:gd name="adj4" fmla="val 12575511"/>
            <a:gd name="adj5" fmla="val 3259"/>
          </a:avLst>
        </a:prstGeom>
      </dgm:spPr>
    </dgm:pt>
    <dgm:pt modelId="{7B4A276D-B14A-44FF-9CC9-4243F1C3B0D0}" type="pres">
      <dgm:prSet presAssocID="{3B95D7B7-6072-474C-8BC2-AAEA80F77D81}" presName="composite1" presStyleCnt="0"/>
      <dgm:spPr/>
    </dgm:pt>
    <dgm:pt modelId="{9517EB85-BCED-4A38-9BAD-83DF64724C75}" type="pres">
      <dgm:prSet presAssocID="{3B95D7B7-6072-474C-8BC2-AAEA80F77D81}" presName="dummyNode1" presStyleLbl="node1" presStyleIdx="1" presStyleCnt="5"/>
      <dgm:spPr/>
    </dgm:pt>
    <dgm:pt modelId="{A3A20139-8DFB-4C28-A34B-165680E8611A}" type="pres">
      <dgm:prSet presAssocID="{3B95D7B7-6072-474C-8BC2-AAEA80F77D81}" presName="childNode1" presStyleLbl="bgAcc1" presStyleIdx="2" presStyleCnt="5">
        <dgm:presLayoutVars>
          <dgm:bulletEnabled val="1"/>
        </dgm:presLayoutVars>
      </dgm:prSet>
      <dgm:spPr/>
    </dgm:pt>
    <dgm:pt modelId="{1B8C00F3-A96A-4F23-BC10-43E95CF44D2F}" type="pres">
      <dgm:prSet presAssocID="{3B95D7B7-6072-474C-8BC2-AAEA80F77D81}" presName="childNode1tx" presStyleLbl="bgAcc1" presStyleIdx="2" presStyleCnt="5">
        <dgm:presLayoutVars>
          <dgm:bulletEnabled val="1"/>
        </dgm:presLayoutVars>
      </dgm:prSet>
      <dgm:spPr/>
    </dgm:pt>
    <dgm:pt modelId="{7CD1E2E3-7960-4053-9399-7313F4A7A51D}" type="pres">
      <dgm:prSet presAssocID="{3B95D7B7-6072-474C-8BC2-AAEA80F77D81}" presName="parentNode1" presStyleLbl="node1" presStyleIdx="2" presStyleCnt="5">
        <dgm:presLayoutVars>
          <dgm:chMax val="1"/>
          <dgm:bulletEnabled val="1"/>
        </dgm:presLayoutVars>
      </dgm:prSet>
      <dgm:spPr/>
    </dgm:pt>
    <dgm:pt modelId="{0E4858E9-95E5-4376-BB53-C117DE1701EB}" type="pres">
      <dgm:prSet presAssocID="{3B95D7B7-6072-474C-8BC2-AAEA80F77D81}" presName="connSite1" presStyleCnt="0"/>
      <dgm:spPr/>
    </dgm:pt>
    <dgm:pt modelId="{4A666169-6A35-4506-9CC2-BA6076E54EDA}" type="pres">
      <dgm:prSet presAssocID="{207C2A05-129B-4D9A-9860-04DF4B467741}" presName="Name9" presStyleLbl="sibTrans2D1" presStyleIdx="2" presStyleCnt="4"/>
      <dgm:spPr/>
    </dgm:pt>
    <dgm:pt modelId="{2863EAFE-9301-4F2C-9A68-5A4D02BFA214}" type="pres">
      <dgm:prSet presAssocID="{760B0FF0-3524-44F9-BC38-45909ED89350}" presName="composite2" presStyleCnt="0"/>
      <dgm:spPr/>
    </dgm:pt>
    <dgm:pt modelId="{CD8D931C-6420-41CA-8DAE-F36B717D4147}" type="pres">
      <dgm:prSet presAssocID="{760B0FF0-3524-44F9-BC38-45909ED89350}" presName="dummyNode2" presStyleLbl="node1" presStyleIdx="2" presStyleCnt="5"/>
      <dgm:spPr/>
    </dgm:pt>
    <dgm:pt modelId="{101F458A-097D-4C29-B270-753073295195}" type="pres">
      <dgm:prSet presAssocID="{760B0FF0-3524-44F9-BC38-45909ED89350}" presName="childNode2" presStyleLbl="bgAcc1" presStyleIdx="3" presStyleCnt="5">
        <dgm:presLayoutVars>
          <dgm:bulletEnabled val="1"/>
        </dgm:presLayoutVars>
      </dgm:prSet>
      <dgm:spPr/>
    </dgm:pt>
    <dgm:pt modelId="{A20D627C-BA74-4975-A325-B5E5319E98E8}" type="pres">
      <dgm:prSet presAssocID="{760B0FF0-3524-44F9-BC38-45909ED89350}" presName="childNode2tx" presStyleLbl="bgAcc1" presStyleIdx="3" presStyleCnt="5">
        <dgm:presLayoutVars>
          <dgm:bulletEnabled val="1"/>
        </dgm:presLayoutVars>
      </dgm:prSet>
      <dgm:spPr/>
    </dgm:pt>
    <dgm:pt modelId="{2E660B21-90FB-4C81-B0AC-970E60432195}" type="pres">
      <dgm:prSet presAssocID="{760B0FF0-3524-44F9-BC38-45909ED89350}" presName="parentNode2" presStyleLbl="node1" presStyleIdx="3" presStyleCnt="5">
        <dgm:presLayoutVars>
          <dgm:chMax val="0"/>
          <dgm:bulletEnabled val="1"/>
        </dgm:presLayoutVars>
      </dgm:prSet>
      <dgm:spPr/>
    </dgm:pt>
    <dgm:pt modelId="{BF60B658-3308-4FAB-B800-58F973ECE98D}" type="pres">
      <dgm:prSet presAssocID="{760B0FF0-3524-44F9-BC38-45909ED89350}" presName="connSite2" presStyleCnt="0"/>
      <dgm:spPr/>
    </dgm:pt>
    <dgm:pt modelId="{54E27C46-70AF-43EA-A8AC-11A8C5D09930}" type="pres">
      <dgm:prSet presAssocID="{2027DD6C-30E7-42F6-81C3-16FDDB503766}" presName="Name18" presStyleLbl="sibTrans2D1" presStyleIdx="3" presStyleCnt="4"/>
      <dgm:spPr/>
    </dgm:pt>
    <dgm:pt modelId="{137E65D7-DCD0-4E72-8138-350F31167DC2}" type="pres">
      <dgm:prSet presAssocID="{26B62A4B-37A1-4931-B5C7-85BE5825B049}" presName="composite1" presStyleCnt="0"/>
      <dgm:spPr/>
    </dgm:pt>
    <dgm:pt modelId="{00D0FF33-AF22-4FC4-B421-793D4A2C71BA}" type="pres">
      <dgm:prSet presAssocID="{26B62A4B-37A1-4931-B5C7-85BE5825B049}" presName="dummyNode1" presStyleLbl="node1" presStyleIdx="3" presStyleCnt="5"/>
      <dgm:spPr/>
    </dgm:pt>
    <dgm:pt modelId="{85E5653E-E0A7-4529-9560-83B568E3F175}" type="pres">
      <dgm:prSet presAssocID="{26B62A4B-37A1-4931-B5C7-85BE5825B049}" presName="childNode1" presStyleLbl="bgAcc1" presStyleIdx="4" presStyleCnt="5">
        <dgm:presLayoutVars>
          <dgm:bulletEnabled val="1"/>
        </dgm:presLayoutVars>
      </dgm:prSet>
      <dgm:spPr/>
    </dgm:pt>
    <dgm:pt modelId="{1A4C7D29-846F-4BE4-B92E-C6B8A328DBF8}" type="pres">
      <dgm:prSet presAssocID="{26B62A4B-37A1-4931-B5C7-85BE5825B049}" presName="childNode1tx" presStyleLbl="bgAcc1" presStyleIdx="4" presStyleCnt="5">
        <dgm:presLayoutVars>
          <dgm:bulletEnabled val="1"/>
        </dgm:presLayoutVars>
      </dgm:prSet>
      <dgm:spPr/>
    </dgm:pt>
    <dgm:pt modelId="{09257705-15E6-4A4B-A871-AAB7689E655C}" type="pres">
      <dgm:prSet presAssocID="{26B62A4B-37A1-4931-B5C7-85BE5825B049}" presName="parentNode1" presStyleLbl="node1" presStyleIdx="4" presStyleCnt="5">
        <dgm:presLayoutVars>
          <dgm:chMax val="1"/>
          <dgm:bulletEnabled val="1"/>
        </dgm:presLayoutVars>
      </dgm:prSet>
      <dgm:spPr/>
    </dgm:pt>
    <dgm:pt modelId="{10EE6791-1D44-4AC9-88D5-3BF7D3DA9D04}" type="pres">
      <dgm:prSet presAssocID="{26B62A4B-37A1-4931-B5C7-85BE5825B049}" presName="connSite1" presStyleCnt="0"/>
      <dgm:spPr/>
    </dgm:pt>
  </dgm:ptLst>
  <dgm:cxnLst>
    <dgm:cxn modelId="{0AE4B702-89D9-4A24-BBCC-7A05A16A7D7D}" srcId="{FD000E42-54E4-4E55-8775-74497BE56C2A}" destId="{4313B878-3511-4D99-AC26-7BE0DCA64853}" srcOrd="0" destOrd="0" parTransId="{B30A498D-7392-4703-AD35-84E58D4E5C42}" sibTransId="{456EE2D1-92DE-4251-915F-41E12FD75DFB}"/>
    <dgm:cxn modelId="{11B5AD0A-FF2C-421C-9B34-098C29EC6499}" type="presOf" srcId="{D20B032A-ACCD-40C8-900F-7752426B5CB3}" destId="{1B8C00F3-A96A-4F23-BC10-43E95CF44D2F}" srcOrd="1" destOrd="0" presId="urn:microsoft.com/office/officeart/2005/8/layout/hProcess4"/>
    <dgm:cxn modelId="{884AF10A-B5CF-4612-9D00-46CA04CD93FF}" srcId="{4313B878-3511-4D99-AC26-7BE0DCA64853}" destId="{373CDBAE-A98D-436E-AC3B-E35DF2B10188}" srcOrd="0" destOrd="0" parTransId="{52505E68-E830-48C7-AF39-26EA41F1B033}" sibTransId="{6C2F6AEA-D380-49CB-B9C0-AB16AAD07150}"/>
    <dgm:cxn modelId="{EA6A9F0F-205F-4C4E-8AF0-5C3F64EB3283}" type="presOf" srcId="{42AB9F86-33DA-42AE-8F48-45283501AB5F}" destId="{1A4C7D29-846F-4BE4-B92E-C6B8A328DBF8}" srcOrd="1" destOrd="0" presId="urn:microsoft.com/office/officeart/2005/8/layout/hProcess4"/>
    <dgm:cxn modelId="{CCE13215-E00E-476D-A0EC-94EF1EDE46F5}" type="presOf" srcId="{E93A3EF9-D73E-4B2C-B7A4-64CB1A3A2811}" destId="{A3A20139-8DFB-4C28-A34B-165680E8611A}" srcOrd="0" destOrd="2" presId="urn:microsoft.com/office/officeart/2005/8/layout/hProcess4"/>
    <dgm:cxn modelId="{A2FAF617-ECEC-48C5-BDFF-F529A03C5DA0}" srcId="{3B95D7B7-6072-474C-8BC2-AAEA80F77D81}" destId="{D20B032A-ACCD-40C8-900F-7752426B5CB3}" srcOrd="0" destOrd="0" parTransId="{AC138791-3527-4C91-B059-3D22E4A1B36A}" sibTransId="{A73D698B-A84D-4C8E-8F45-832051980D45}"/>
    <dgm:cxn modelId="{92DF041E-B01F-4528-8BE3-49E7CAC378EB}" srcId="{FD000E42-54E4-4E55-8775-74497BE56C2A}" destId="{3B95D7B7-6072-474C-8BC2-AAEA80F77D81}" srcOrd="2" destOrd="0" parTransId="{3E58E486-0340-480F-A127-51EF4A7E43CE}" sibTransId="{207C2A05-129B-4D9A-9860-04DF4B467741}"/>
    <dgm:cxn modelId="{F25CBB20-41A0-4EF8-96F6-652423E70D29}" srcId="{DC7B620A-0602-45E4-9714-D1254D739EB2}" destId="{0C9F779B-B0E9-4A27-9D4A-4DE317A28EB7}" srcOrd="1" destOrd="0" parTransId="{CC9210CE-78D5-427D-95D1-C23F699BF1B6}" sibTransId="{D1FF230C-6875-4361-99CC-FE00618664B3}"/>
    <dgm:cxn modelId="{899FD421-8B48-469E-AF78-2DE6C9EF2EAE}" srcId="{DC7B620A-0602-45E4-9714-D1254D739EB2}" destId="{6A7BD733-8BCF-4C8E-A13C-2009FC3AB29B}" srcOrd="0" destOrd="0" parTransId="{1CE6FBEA-5B16-4EFD-9A6A-0AFE924DEE83}" sibTransId="{00927173-A9F3-4991-A0F3-252859DF21AD}"/>
    <dgm:cxn modelId="{19EA1024-4471-44C6-B8DD-0C6E31B15E78}" type="presOf" srcId="{760B0FF0-3524-44F9-BC38-45909ED89350}" destId="{2E660B21-90FB-4C81-B0AC-970E60432195}" srcOrd="0" destOrd="0" presId="urn:microsoft.com/office/officeart/2005/8/layout/hProcess4"/>
    <dgm:cxn modelId="{280B9825-38CA-4A6A-99BA-BB4A5DB7AF12}" srcId="{3B95D7B7-6072-474C-8BC2-AAEA80F77D81}" destId="{A2128DD1-223E-4384-9B8B-418F233A3010}" srcOrd="1" destOrd="0" parTransId="{5B887C2B-CB67-420C-ABE6-3597AECED4F8}" sibTransId="{84B1E406-B6F1-42CE-BB9F-7A064140D31C}"/>
    <dgm:cxn modelId="{19CDA625-7C76-4CF3-A8D8-38E399C944F6}" srcId="{FD000E42-54E4-4E55-8775-74497BE56C2A}" destId="{760B0FF0-3524-44F9-BC38-45909ED89350}" srcOrd="3" destOrd="0" parTransId="{50A0421B-70C4-44F6-A3DD-7845BA365B27}" sibTransId="{2027DD6C-30E7-42F6-81C3-16FDDB503766}"/>
    <dgm:cxn modelId="{D4980726-3BD1-4725-98F4-BEB86157FA56}" type="presOf" srcId="{3ADA0D69-DFB5-4678-B589-04275EFDE8DF}" destId="{5E48F8C7-50BF-4D2D-A8CD-F8722597B6F0}" srcOrd="0" destOrd="1" presId="urn:microsoft.com/office/officeart/2005/8/layout/hProcess4"/>
    <dgm:cxn modelId="{7816FA26-37F3-4E0D-A8D2-B742C028C8F1}" type="presOf" srcId="{1F81B46E-C441-48C9-84B3-67038E6D7CC9}" destId="{5E48F8C7-50BF-4D2D-A8CD-F8722597B6F0}" srcOrd="0" destOrd="2" presId="urn:microsoft.com/office/officeart/2005/8/layout/hProcess4"/>
    <dgm:cxn modelId="{3C541E29-B33C-421C-AE32-31C839EE90B2}" type="presOf" srcId="{373CDBAE-A98D-436E-AC3B-E35DF2B10188}" destId="{431AAA97-58D9-4926-B3A5-CF27A7011E9E}" srcOrd="1" destOrd="0" presId="urn:microsoft.com/office/officeart/2005/8/layout/hProcess4"/>
    <dgm:cxn modelId="{3ED53734-93D0-44CA-AB61-179DC8DCC152}" type="presOf" srcId="{71585442-9DB6-4804-A365-F131C1753520}" destId="{85E5653E-E0A7-4529-9560-83B568E3F175}" srcOrd="0" destOrd="1" presId="urn:microsoft.com/office/officeart/2005/8/layout/hProcess4"/>
    <dgm:cxn modelId="{555BFB36-96EA-4E0E-BB90-7B8D4A4B02F1}" type="presOf" srcId="{A2128DD1-223E-4384-9B8B-418F233A3010}" destId="{A3A20139-8DFB-4C28-A34B-165680E8611A}" srcOrd="0" destOrd="1" presId="urn:microsoft.com/office/officeart/2005/8/layout/hProcess4"/>
    <dgm:cxn modelId="{0DADB23B-7F25-48AD-A81F-0DCC5EA1983D}" type="presOf" srcId="{26B62A4B-37A1-4931-B5C7-85BE5825B049}" destId="{09257705-15E6-4A4B-A871-AAB7689E655C}" srcOrd="0" destOrd="0" presId="urn:microsoft.com/office/officeart/2005/8/layout/hProcess4"/>
    <dgm:cxn modelId="{FFD0093F-D476-4315-B587-CEE0BF669ED4}" srcId="{760B0FF0-3524-44F9-BC38-45909ED89350}" destId="{7EDFD009-64CB-4BF3-8472-5C4EFFCD14C7}" srcOrd="0" destOrd="0" parTransId="{1763DAC2-A9F0-4CE1-ACD0-5CF33B97FFED}" sibTransId="{E6F54597-5CE6-4B52-8130-4135EDF9412E}"/>
    <dgm:cxn modelId="{416E3048-4B90-46A9-852F-F5B89D0C6AEF}" type="presOf" srcId="{4313B878-3511-4D99-AC26-7BE0DCA64853}" destId="{F0E43DC8-9FAF-460F-9510-4F5E2E325B97}" srcOrd="0" destOrd="0" presId="urn:microsoft.com/office/officeart/2005/8/layout/hProcess4"/>
    <dgm:cxn modelId="{FADF916E-72CA-40B2-8A07-D12E0771B4A4}" type="presOf" srcId="{2027DD6C-30E7-42F6-81C3-16FDDB503766}" destId="{54E27C46-70AF-43EA-A8AC-11A8C5D09930}" srcOrd="0" destOrd="0" presId="urn:microsoft.com/office/officeart/2005/8/layout/hProcess4"/>
    <dgm:cxn modelId="{85FA416F-8985-4566-9E7F-FE27BD7C8E02}" type="presOf" srcId="{7EDFD009-64CB-4BF3-8472-5C4EFFCD14C7}" destId="{A20D627C-BA74-4975-A325-B5E5319E98E8}" srcOrd="1" destOrd="0" presId="urn:microsoft.com/office/officeart/2005/8/layout/hProcess4"/>
    <dgm:cxn modelId="{6A7B6A6F-0F99-46AE-893B-E58A564B110E}" type="presOf" srcId="{DC7B620A-0602-45E4-9714-D1254D739EB2}" destId="{BF41F01D-B332-423E-8571-40BEDDA0200E}" srcOrd="0" destOrd="0" presId="urn:microsoft.com/office/officeart/2005/8/layout/hProcess4"/>
    <dgm:cxn modelId="{96E94E6F-B291-4305-85E5-95AD08345363}" type="presOf" srcId="{456EE2D1-92DE-4251-915F-41E12FD75DFB}" destId="{37A5375A-CE6C-45EE-9CD6-5BA8358344BA}" srcOrd="0" destOrd="0" presId="urn:microsoft.com/office/officeart/2005/8/layout/hProcess4"/>
    <dgm:cxn modelId="{FF545F53-0D9B-4175-B15C-A12DAE5E5AF7}" type="presOf" srcId="{373CDBAE-A98D-436E-AC3B-E35DF2B10188}" destId="{5E48F8C7-50BF-4D2D-A8CD-F8722597B6F0}" srcOrd="0" destOrd="0" presId="urn:microsoft.com/office/officeart/2005/8/layout/hProcess4"/>
    <dgm:cxn modelId="{94F5DC73-8EEF-42BB-AC3C-92B3DE959607}" type="presOf" srcId="{E93A3EF9-D73E-4B2C-B7A4-64CB1A3A2811}" destId="{1B8C00F3-A96A-4F23-BC10-43E95CF44D2F}" srcOrd="1" destOrd="2" presId="urn:microsoft.com/office/officeart/2005/8/layout/hProcess4"/>
    <dgm:cxn modelId="{84621E54-6C7A-4F29-A282-03C5E75350FB}" srcId="{760B0FF0-3524-44F9-BC38-45909ED89350}" destId="{D8B15246-1D33-49C6-A60A-CF131B538823}" srcOrd="1" destOrd="0" parTransId="{F5625E94-A560-4D7E-9ACD-5EBFE072127F}" sibTransId="{B911826D-D418-4B08-8337-CBABEC260887}"/>
    <dgm:cxn modelId="{F1985856-5DEB-478E-971A-71AC103B3213}" type="presOf" srcId="{D8B15246-1D33-49C6-A60A-CF131B538823}" destId="{A20D627C-BA74-4975-A325-B5E5319E98E8}" srcOrd="1" destOrd="1" presId="urn:microsoft.com/office/officeart/2005/8/layout/hProcess4"/>
    <dgm:cxn modelId="{1C76EA78-2F3B-42D4-8EAB-68D3D127490F}" srcId="{3B95D7B7-6072-474C-8BC2-AAEA80F77D81}" destId="{E93A3EF9-D73E-4B2C-B7A4-64CB1A3A2811}" srcOrd="2" destOrd="0" parTransId="{086CED71-6F09-4FB7-9B99-E94E4C60686E}" sibTransId="{A4D0844B-0F8B-443C-8AAA-F96915099207}"/>
    <dgm:cxn modelId="{4EE6D687-CDF4-44E0-9469-73658D199B3C}" type="presOf" srcId="{FD000E42-54E4-4E55-8775-74497BE56C2A}" destId="{223494C5-7D2B-4A40-9AAB-BFDB32554008}" srcOrd="0" destOrd="0" presId="urn:microsoft.com/office/officeart/2005/8/layout/hProcess4"/>
    <dgm:cxn modelId="{59329C9B-6A4B-4E70-A536-4E1C5ED4FAC6}" type="presOf" srcId="{0C9F779B-B0E9-4A27-9D4A-4DE317A28EB7}" destId="{CA819CAE-8CF3-4ADF-9913-A5065BF13452}" srcOrd="1" destOrd="1" presId="urn:microsoft.com/office/officeart/2005/8/layout/hProcess4"/>
    <dgm:cxn modelId="{9B352F9F-AA1C-424A-AC30-DB94523CCEC7}" srcId="{26B62A4B-37A1-4931-B5C7-85BE5825B049}" destId="{71585442-9DB6-4804-A365-F131C1753520}" srcOrd="1" destOrd="0" parTransId="{32D5A644-B235-409B-B0BE-4B3ECE805C86}" sibTransId="{211635C0-FF96-4709-A8F8-9B51D18CEF71}"/>
    <dgm:cxn modelId="{E804C2A7-8358-4AFE-8E09-FC97CE262E77}" type="presOf" srcId="{A2128DD1-223E-4384-9B8B-418F233A3010}" destId="{1B8C00F3-A96A-4F23-BC10-43E95CF44D2F}" srcOrd="1" destOrd="1" presId="urn:microsoft.com/office/officeart/2005/8/layout/hProcess4"/>
    <dgm:cxn modelId="{23E084A8-4929-4880-96CA-C29170BD9B7B}" type="presOf" srcId="{31976292-3B7A-4239-8213-896BBB5583F2}" destId="{DB1CBCA2-8FF9-4BAC-A4EE-AA69D11F8871}" srcOrd="0" destOrd="0" presId="urn:microsoft.com/office/officeart/2005/8/layout/hProcess4"/>
    <dgm:cxn modelId="{2ED7E9A8-BE4D-490F-8D37-E865764BCC41}" type="presOf" srcId="{0C9F779B-B0E9-4A27-9D4A-4DE317A28EB7}" destId="{11E8C014-FCAD-4D61-9EAB-932870F13A5E}" srcOrd="0" destOrd="1" presId="urn:microsoft.com/office/officeart/2005/8/layout/hProcess4"/>
    <dgm:cxn modelId="{6C7163B3-1EE1-4C06-87D3-4A2FF55E169B}" type="presOf" srcId="{D8B15246-1D33-49C6-A60A-CF131B538823}" destId="{101F458A-097D-4C29-B270-753073295195}" srcOrd="0" destOrd="1" presId="urn:microsoft.com/office/officeart/2005/8/layout/hProcess4"/>
    <dgm:cxn modelId="{B26E3DB6-8815-48B9-AF3E-DD6B153D214C}" type="presOf" srcId="{D20B032A-ACCD-40C8-900F-7752426B5CB3}" destId="{A3A20139-8DFB-4C28-A34B-165680E8611A}" srcOrd="0" destOrd="0" presId="urn:microsoft.com/office/officeart/2005/8/layout/hProcess4"/>
    <dgm:cxn modelId="{B04F5CB9-11D6-4AA6-B9B7-F725EC6167B5}" type="presOf" srcId="{71585442-9DB6-4804-A365-F131C1753520}" destId="{1A4C7D29-846F-4BE4-B92E-C6B8A328DBF8}" srcOrd="1" destOrd="1" presId="urn:microsoft.com/office/officeart/2005/8/layout/hProcess4"/>
    <dgm:cxn modelId="{D8E855BA-21CF-437B-8B6C-30634E2C1242}" type="presOf" srcId="{207C2A05-129B-4D9A-9860-04DF4B467741}" destId="{4A666169-6A35-4506-9CC2-BA6076E54EDA}" srcOrd="0" destOrd="0" presId="urn:microsoft.com/office/officeart/2005/8/layout/hProcess4"/>
    <dgm:cxn modelId="{2DE923BE-1163-45B7-98E4-C4CF8A2F663E}" srcId="{26B62A4B-37A1-4931-B5C7-85BE5825B049}" destId="{42AB9F86-33DA-42AE-8F48-45283501AB5F}" srcOrd="0" destOrd="0" parTransId="{AE1DA61F-BCE7-434C-99F3-8C2221EA962F}" sibTransId="{7726A992-B92B-4AE3-A33B-44D1BFEFF01D}"/>
    <dgm:cxn modelId="{2990DCBF-8DA3-4785-B986-39A55F326183}" type="presOf" srcId="{6A7BD733-8BCF-4C8E-A13C-2009FC3AB29B}" destId="{11E8C014-FCAD-4D61-9EAB-932870F13A5E}" srcOrd="0" destOrd="0" presId="urn:microsoft.com/office/officeart/2005/8/layout/hProcess4"/>
    <dgm:cxn modelId="{F76CE4CD-6EE7-4E14-A490-C2762E6AFDA9}" type="presOf" srcId="{6A7BD733-8BCF-4C8E-A13C-2009FC3AB29B}" destId="{CA819CAE-8CF3-4ADF-9913-A5065BF13452}" srcOrd="1" destOrd="0" presId="urn:microsoft.com/office/officeart/2005/8/layout/hProcess4"/>
    <dgm:cxn modelId="{6988D7CF-1E04-44D1-8A06-C464B45B060B}" type="presOf" srcId="{3B95D7B7-6072-474C-8BC2-AAEA80F77D81}" destId="{7CD1E2E3-7960-4053-9399-7313F4A7A51D}" srcOrd="0" destOrd="0" presId="urn:microsoft.com/office/officeart/2005/8/layout/hProcess4"/>
    <dgm:cxn modelId="{5D7A73D3-BC24-4801-8E6D-02EC146C5498}" srcId="{4313B878-3511-4D99-AC26-7BE0DCA64853}" destId="{3ADA0D69-DFB5-4678-B589-04275EFDE8DF}" srcOrd="1" destOrd="0" parTransId="{D0866D89-B14A-40E9-AE90-C6711D7D5DE2}" sibTransId="{5F970E05-1BD9-4227-B547-C219EB98C12D}"/>
    <dgm:cxn modelId="{7E3148D7-C44E-420D-8EE0-AF722BDB0C24}" srcId="{FD000E42-54E4-4E55-8775-74497BE56C2A}" destId="{26B62A4B-37A1-4931-B5C7-85BE5825B049}" srcOrd="4" destOrd="0" parTransId="{0704694C-D2F3-4277-A4FF-64C5F6FF389A}" sibTransId="{6DA04FA0-A579-4346-9224-06BD3FBBA041}"/>
    <dgm:cxn modelId="{D5BAE0E0-073B-4E5C-82D7-FCD3C8FA6B24}" type="presOf" srcId="{1F81B46E-C441-48C9-84B3-67038E6D7CC9}" destId="{431AAA97-58D9-4926-B3A5-CF27A7011E9E}" srcOrd="1" destOrd="2" presId="urn:microsoft.com/office/officeart/2005/8/layout/hProcess4"/>
    <dgm:cxn modelId="{69010CE9-93B7-4939-BFD7-6CFE6C131EFA}" type="presOf" srcId="{7EDFD009-64CB-4BF3-8472-5C4EFFCD14C7}" destId="{101F458A-097D-4C29-B270-753073295195}" srcOrd="0" destOrd="0" presId="urn:microsoft.com/office/officeart/2005/8/layout/hProcess4"/>
    <dgm:cxn modelId="{FFDB0BF6-1377-47AD-BAB8-5D656F04268D}" srcId="{FD000E42-54E4-4E55-8775-74497BE56C2A}" destId="{DC7B620A-0602-45E4-9714-D1254D739EB2}" srcOrd="1" destOrd="0" parTransId="{3ABC6BAB-AA55-4953-BB83-3B868AB2448D}" sibTransId="{31976292-3B7A-4239-8213-896BBB5583F2}"/>
    <dgm:cxn modelId="{7BDB5DF7-95BA-4B15-B875-87BC509001E8}" type="presOf" srcId="{42AB9F86-33DA-42AE-8F48-45283501AB5F}" destId="{85E5653E-E0A7-4529-9560-83B568E3F175}" srcOrd="0" destOrd="0" presId="urn:microsoft.com/office/officeart/2005/8/layout/hProcess4"/>
    <dgm:cxn modelId="{E4F862FC-55C5-4F13-B231-855EEB1069BB}" srcId="{4313B878-3511-4D99-AC26-7BE0DCA64853}" destId="{1F81B46E-C441-48C9-84B3-67038E6D7CC9}" srcOrd="2" destOrd="0" parTransId="{1612389F-8CC3-415C-9E2B-3192DE871198}" sibTransId="{E12B42E2-D248-461E-99E9-F02FAE569533}"/>
    <dgm:cxn modelId="{87987FFD-1DCD-45C5-A4A7-B9B5D532EDE6}" type="presOf" srcId="{3ADA0D69-DFB5-4678-B589-04275EFDE8DF}" destId="{431AAA97-58D9-4926-B3A5-CF27A7011E9E}" srcOrd="1" destOrd="1" presId="urn:microsoft.com/office/officeart/2005/8/layout/hProcess4"/>
    <dgm:cxn modelId="{5E4A6787-CA99-43E3-8C9F-BD2E0DA632B5}" type="presParOf" srcId="{223494C5-7D2B-4A40-9AAB-BFDB32554008}" destId="{A08CBC00-1015-480A-9EDF-CE00C698BBA6}" srcOrd="0" destOrd="0" presId="urn:microsoft.com/office/officeart/2005/8/layout/hProcess4"/>
    <dgm:cxn modelId="{27F7A3CC-77AD-4077-94F8-06C3F4F37CC7}" type="presParOf" srcId="{223494C5-7D2B-4A40-9AAB-BFDB32554008}" destId="{CB7042BA-A2E3-46C2-ACB3-313B0C1B1F98}" srcOrd="1" destOrd="0" presId="urn:microsoft.com/office/officeart/2005/8/layout/hProcess4"/>
    <dgm:cxn modelId="{7BC309BF-AECC-401D-86E2-7358FD6DA8FB}" type="presParOf" srcId="{223494C5-7D2B-4A40-9AAB-BFDB32554008}" destId="{BA33EB37-1481-47EE-9F53-6471D8CB5834}" srcOrd="2" destOrd="0" presId="urn:microsoft.com/office/officeart/2005/8/layout/hProcess4"/>
    <dgm:cxn modelId="{3844A8F9-FE7E-420C-9A12-3D043A6B9D99}" type="presParOf" srcId="{BA33EB37-1481-47EE-9F53-6471D8CB5834}" destId="{CF30BF2F-E9F0-4577-8446-49951F8C1AD8}" srcOrd="0" destOrd="0" presId="urn:microsoft.com/office/officeart/2005/8/layout/hProcess4"/>
    <dgm:cxn modelId="{3AECC854-9D38-4414-BB05-E539F762EA49}" type="presParOf" srcId="{CF30BF2F-E9F0-4577-8446-49951F8C1AD8}" destId="{63F8D7A9-7DBD-417E-9136-6CC4FF33C413}" srcOrd="0" destOrd="0" presId="urn:microsoft.com/office/officeart/2005/8/layout/hProcess4"/>
    <dgm:cxn modelId="{A5627865-A7AE-41C3-AB42-190E08B971CB}" type="presParOf" srcId="{CF30BF2F-E9F0-4577-8446-49951F8C1AD8}" destId="{5E48F8C7-50BF-4D2D-A8CD-F8722597B6F0}" srcOrd="1" destOrd="0" presId="urn:microsoft.com/office/officeart/2005/8/layout/hProcess4"/>
    <dgm:cxn modelId="{86E9BE9B-65AD-4098-A2F3-91960DF6CCE6}" type="presParOf" srcId="{CF30BF2F-E9F0-4577-8446-49951F8C1AD8}" destId="{431AAA97-58D9-4926-B3A5-CF27A7011E9E}" srcOrd="2" destOrd="0" presId="urn:microsoft.com/office/officeart/2005/8/layout/hProcess4"/>
    <dgm:cxn modelId="{69A56B96-0241-4B3C-B098-594AC49E1774}" type="presParOf" srcId="{CF30BF2F-E9F0-4577-8446-49951F8C1AD8}" destId="{F0E43DC8-9FAF-460F-9510-4F5E2E325B97}" srcOrd="3" destOrd="0" presId="urn:microsoft.com/office/officeart/2005/8/layout/hProcess4"/>
    <dgm:cxn modelId="{DA5D4991-895E-4EC0-A9BD-06D31F60E343}" type="presParOf" srcId="{CF30BF2F-E9F0-4577-8446-49951F8C1AD8}" destId="{5FABD928-B96C-4357-B085-98A40EAA1814}" srcOrd="4" destOrd="0" presId="urn:microsoft.com/office/officeart/2005/8/layout/hProcess4"/>
    <dgm:cxn modelId="{D6B36136-B545-4CD5-BE8F-26F230FA88D0}" type="presParOf" srcId="{BA33EB37-1481-47EE-9F53-6471D8CB5834}" destId="{37A5375A-CE6C-45EE-9CD6-5BA8358344BA}" srcOrd="1" destOrd="0" presId="urn:microsoft.com/office/officeart/2005/8/layout/hProcess4"/>
    <dgm:cxn modelId="{B3607068-0D67-40DA-B4BD-0279ADABC9A3}" type="presParOf" srcId="{BA33EB37-1481-47EE-9F53-6471D8CB5834}" destId="{3ABDBFA0-0911-41E1-A7FE-F268FBBFA4DD}" srcOrd="2" destOrd="0" presId="urn:microsoft.com/office/officeart/2005/8/layout/hProcess4"/>
    <dgm:cxn modelId="{A676105B-2683-423D-8210-768067D49CF5}" type="presParOf" srcId="{3ABDBFA0-0911-41E1-A7FE-F268FBBFA4DD}" destId="{A01832DC-734D-4DF4-ABF6-848C19730186}" srcOrd="0" destOrd="0" presId="urn:microsoft.com/office/officeart/2005/8/layout/hProcess4"/>
    <dgm:cxn modelId="{9A091C9F-3CBB-473B-A0D2-C14780C98687}" type="presParOf" srcId="{3ABDBFA0-0911-41E1-A7FE-F268FBBFA4DD}" destId="{11E8C014-FCAD-4D61-9EAB-932870F13A5E}" srcOrd="1" destOrd="0" presId="urn:microsoft.com/office/officeart/2005/8/layout/hProcess4"/>
    <dgm:cxn modelId="{E2440156-1CFD-40FB-A99B-7BAA01201432}" type="presParOf" srcId="{3ABDBFA0-0911-41E1-A7FE-F268FBBFA4DD}" destId="{CA819CAE-8CF3-4ADF-9913-A5065BF13452}" srcOrd="2" destOrd="0" presId="urn:microsoft.com/office/officeart/2005/8/layout/hProcess4"/>
    <dgm:cxn modelId="{7CF1AAEC-8B34-4675-A433-C8EEF1D1AB4E}" type="presParOf" srcId="{3ABDBFA0-0911-41E1-A7FE-F268FBBFA4DD}" destId="{BF41F01D-B332-423E-8571-40BEDDA0200E}" srcOrd="3" destOrd="0" presId="urn:microsoft.com/office/officeart/2005/8/layout/hProcess4"/>
    <dgm:cxn modelId="{F1798F7C-DBF0-49F7-B33F-1F4E29316D46}" type="presParOf" srcId="{3ABDBFA0-0911-41E1-A7FE-F268FBBFA4DD}" destId="{1D18928A-B692-4144-A0D3-8CA916FB3CC8}" srcOrd="4" destOrd="0" presId="urn:microsoft.com/office/officeart/2005/8/layout/hProcess4"/>
    <dgm:cxn modelId="{2612B815-2C1B-40CA-9EEC-D2C184BB4C08}" type="presParOf" srcId="{BA33EB37-1481-47EE-9F53-6471D8CB5834}" destId="{DB1CBCA2-8FF9-4BAC-A4EE-AA69D11F8871}" srcOrd="3" destOrd="0" presId="urn:microsoft.com/office/officeart/2005/8/layout/hProcess4"/>
    <dgm:cxn modelId="{9F42D151-6A2E-481F-96F6-C19ECB544D7F}" type="presParOf" srcId="{BA33EB37-1481-47EE-9F53-6471D8CB5834}" destId="{7B4A276D-B14A-44FF-9CC9-4243F1C3B0D0}" srcOrd="4" destOrd="0" presId="urn:microsoft.com/office/officeart/2005/8/layout/hProcess4"/>
    <dgm:cxn modelId="{E697B6A8-0284-48AB-9B97-AE1FC2406A2E}" type="presParOf" srcId="{7B4A276D-B14A-44FF-9CC9-4243F1C3B0D0}" destId="{9517EB85-BCED-4A38-9BAD-83DF64724C75}" srcOrd="0" destOrd="0" presId="urn:microsoft.com/office/officeart/2005/8/layout/hProcess4"/>
    <dgm:cxn modelId="{372BB279-F2DF-46F5-B740-4E63DE53F308}" type="presParOf" srcId="{7B4A276D-B14A-44FF-9CC9-4243F1C3B0D0}" destId="{A3A20139-8DFB-4C28-A34B-165680E8611A}" srcOrd="1" destOrd="0" presId="urn:microsoft.com/office/officeart/2005/8/layout/hProcess4"/>
    <dgm:cxn modelId="{E5DB5735-D8D3-48E7-94B4-6ECDED3D2F03}" type="presParOf" srcId="{7B4A276D-B14A-44FF-9CC9-4243F1C3B0D0}" destId="{1B8C00F3-A96A-4F23-BC10-43E95CF44D2F}" srcOrd="2" destOrd="0" presId="urn:microsoft.com/office/officeart/2005/8/layout/hProcess4"/>
    <dgm:cxn modelId="{32723D70-6647-4DBB-947C-E63ED0AE45E4}" type="presParOf" srcId="{7B4A276D-B14A-44FF-9CC9-4243F1C3B0D0}" destId="{7CD1E2E3-7960-4053-9399-7313F4A7A51D}" srcOrd="3" destOrd="0" presId="urn:microsoft.com/office/officeart/2005/8/layout/hProcess4"/>
    <dgm:cxn modelId="{AE6816E9-D81E-4B99-A0B6-DD361770BC99}" type="presParOf" srcId="{7B4A276D-B14A-44FF-9CC9-4243F1C3B0D0}" destId="{0E4858E9-95E5-4376-BB53-C117DE1701EB}" srcOrd="4" destOrd="0" presId="urn:microsoft.com/office/officeart/2005/8/layout/hProcess4"/>
    <dgm:cxn modelId="{6490CB32-9BBB-4515-AF60-D7D99D7C6794}" type="presParOf" srcId="{BA33EB37-1481-47EE-9F53-6471D8CB5834}" destId="{4A666169-6A35-4506-9CC2-BA6076E54EDA}" srcOrd="5" destOrd="0" presId="urn:microsoft.com/office/officeart/2005/8/layout/hProcess4"/>
    <dgm:cxn modelId="{3ACA2AA6-D53F-4966-9821-A0D04C6A434E}" type="presParOf" srcId="{BA33EB37-1481-47EE-9F53-6471D8CB5834}" destId="{2863EAFE-9301-4F2C-9A68-5A4D02BFA214}" srcOrd="6" destOrd="0" presId="urn:microsoft.com/office/officeart/2005/8/layout/hProcess4"/>
    <dgm:cxn modelId="{89D9803B-85F8-486B-9867-C7723502114D}" type="presParOf" srcId="{2863EAFE-9301-4F2C-9A68-5A4D02BFA214}" destId="{CD8D931C-6420-41CA-8DAE-F36B717D4147}" srcOrd="0" destOrd="0" presId="urn:microsoft.com/office/officeart/2005/8/layout/hProcess4"/>
    <dgm:cxn modelId="{3296096C-9B9F-4734-874F-AD968F3F1F46}" type="presParOf" srcId="{2863EAFE-9301-4F2C-9A68-5A4D02BFA214}" destId="{101F458A-097D-4C29-B270-753073295195}" srcOrd="1" destOrd="0" presId="urn:microsoft.com/office/officeart/2005/8/layout/hProcess4"/>
    <dgm:cxn modelId="{F084F49F-E2F4-422F-8A49-3E6D9FE3D9BF}" type="presParOf" srcId="{2863EAFE-9301-4F2C-9A68-5A4D02BFA214}" destId="{A20D627C-BA74-4975-A325-B5E5319E98E8}" srcOrd="2" destOrd="0" presId="urn:microsoft.com/office/officeart/2005/8/layout/hProcess4"/>
    <dgm:cxn modelId="{48736E51-D542-4CC8-93AE-CB242E88626D}" type="presParOf" srcId="{2863EAFE-9301-4F2C-9A68-5A4D02BFA214}" destId="{2E660B21-90FB-4C81-B0AC-970E60432195}" srcOrd="3" destOrd="0" presId="urn:microsoft.com/office/officeart/2005/8/layout/hProcess4"/>
    <dgm:cxn modelId="{3E34C99B-C132-4D30-A497-C2DB4F54F563}" type="presParOf" srcId="{2863EAFE-9301-4F2C-9A68-5A4D02BFA214}" destId="{BF60B658-3308-4FAB-B800-58F973ECE98D}" srcOrd="4" destOrd="0" presId="urn:microsoft.com/office/officeart/2005/8/layout/hProcess4"/>
    <dgm:cxn modelId="{18C91FB8-2A38-481A-8CD2-F7B6D5AFC722}" type="presParOf" srcId="{BA33EB37-1481-47EE-9F53-6471D8CB5834}" destId="{54E27C46-70AF-43EA-A8AC-11A8C5D09930}" srcOrd="7" destOrd="0" presId="urn:microsoft.com/office/officeart/2005/8/layout/hProcess4"/>
    <dgm:cxn modelId="{44B3D926-9830-4B68-9E15-CDC8E7D023D5}" type="presParOf" srcId="{BA33EB37-1481-47EE-9F53-6471D8CB5834}" destId="{137E65D7-DCD0-4E72-8138-350F31167DC2}" srcOrd="8" destOrd="0" presId="urn:microsoft.com/office/officeart/2005/8/layout/hProcess4"/>
    <dgm:cxn modelId="{837CFE23-17B7-4904-A9DE-106A74D53405}" type="presParOf" srcId="{137E65D7-DCD0-4E72-8138-350F31167DC2}" destId="{00D0FF33-AF22-4FC4-B421-793D4A2C71BA}" srcOrd="0" destOrd="0" presId="urn:microsoft.com/office/officeart/2005/8/layout/hProcess4"/>
    <dgm:cxn modelId="{15F5775E-B0BC-4FC3-801A-B3FE0D76EC4F}" type="presParOf" srcId="{137E65D7-DCD0-4E72-8138-350F31167DC2}" destId="{85E5653E-E0A7-4529-9560-83B568E3F175}" srcOrd="1" destOrd="0" presId="urn:microsoft.com/office/officeart/2005/8/layout/hProcess4"/>
    <dgm:cxn modelId="{67211812-D6B8-4127-915F-6AE53B29E20A}" type="presParOf" srcId="{137E65D7-DCD0-4E72-8138-350F31167DC2}" destId="{1A4C7D29-846F-4BE4-B92E-C6B8A328DBF8}" srcOrd="2" destOrd="0" presId="urn:microsoft.com/office/officeart/2005/8/layout/hProcess4"/>
    <dgm:cxn modelId="{57616C70-A69A-4406-AC83-F23368729327}" type="presParOf" srcId="{137E65D7-DCD0-4E72-8138-350F31167DC2}" destId="{09257705-15E6-4A4B-A871-AAB7689E655C}" srcOrd="3" destOrd="0" presId="urn:microsoft.com/office/officeart/2005/8/layout/hProcess4"/>
    <dgm:cxn modelId="{D0BC5E4C-418D-48B2-B5FD-9C735A8875BB}" type="presParOf" srcId="{137E65D7-DCD0-4E72-8138-350F31167DC2}" destId="{10EE6791-1D44-4AC9-88D5-3BF7D3DA9D04}"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48F8C7-50BF-4D2D-A8CD-F8722597B6F0}">
      <dsp:nvSpPr>
        <dsp:cNvPr id="0" name=""/>
        <dsp:cNvSpPr/>
      </dsp:nvSpPr>
      <dsp:spPr>
        <a:xfrm>
          <a:off x="1339" y="1478963"/>
          <a:ext cx="1243344" cy="1025499"/>
        </a:xfrm>
        <a:prstGeom prst="roundRect">
          <a:avLst>
            <a:gd name="adj" fmla="val 10000"/>
          </a:avLst>
        </a:prstGeom>
        <a:solidFill>
          <a:schemeClr val="lt1">
            <a:alpha val="90000"/>
            <a:hueOff val="0"/>
            <a:satOff val="0"/>
            <a:lumOff val="0"/>
            <a:alphaOff val="0"/>
          </a:schemeClr>
        </a:solidFill>
        <a:ln w="12700" cap="flat" cmpd="sng" algn="ctr">
          <a:solidFill>
            <a:srgbClr val="006747"/>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ctr" defTabSz="444500">
            <a:lnSpc>
              <a:spcPct val="90000"/>
            </a:lnSpc>
            <a:spcBef>
              <a:spcPct val="0"/>
            </a:spcBef>
            <a:spcAft>
              <a:spcPct val="15000"/>
            </a:spcAft>
            <a:buNone/>
          </a:pPr>
          <a:r>
            <a:rPr lang="en-US" sz="1000" b="1" kern="1200" dirty="0">
              <a:solidFill>
                <a:srgbClr val="006747"/>
              </a:solidFill>
            </a:rPr>
            <a:t>BOT Meeting</a:t>
          </a:r>
        </a:p>
        <a:p>
          <a:pPr marL="57150" lvl="1" indent="-57150" algn="ctr" defTabSz="444500">
            <a:lnSpc>
              <a:spcPct val="90000"/>
            </a:lnSpc>
            <a:spcBef>
              <a:spcPct val="0"/>
            </a:spcBef>
            <a:spcAft>
              <a:spcPct val="15000"/>
            </a:spcAft>
            <a:buNone/>
          </a:pPr>
          <a:endParaRPr lang="en-US" sz="1000" b="1" kern="1200" dirty="0">
            <a:solidFill>
              <a:srgbClr val="006747"/>
            </a:solidFill>
          </a:endParaRPr>
        </a:p>
        <a:p>
          <a:pPr marL="57150" lvl="1" indent="-57150" algn="l" defTabSz="444500">
            <a:lnSpc>
              <a:spcPct val="90000"/>
            </a:lnSpc>
            <a:spcBef>
              <a:spcPct val="0"/>
            </a:spcBef>
            <a:spcAft>
              <a:spcPct val="15000"/>
            </a:spcAft>
            <a:buFont typeface="Arial" panose="020B0604020202020204" pitchFamily="34" charset="0"/>
            <a:buChar char="•"/>
          </a:pPr>
          <a:r>
            <a:rPr lang="en-US" sz="1000" kern="1200" dirty="0">
              <a:solidFill>
                <a:srgbClr val="006747"/>
              </a:solidFill>
            </a:rPr>
            <a:t>FY24 Continuation and Operating Budgets Approved</a:t>
          </a:r>
        </a:p>
      </dsp:txBody>
      <dsp:txXfrm>
        <a:off x="24939" y="1502563"/>
        <a:ext cx="1196144" cy="758549"/>
      </dsp:txXfrm>
    </dsp:sp>
    <dsp:sp modelId="{37A5375A-CE6C-45EE-9CD6-5BA8358344BA}">
      <dsp:nvSpPr>
        <dsp:cNvPr id="0" name=""/>
        <dsp:cNvSpPr/>
      </dsp:nvSpPr>
      <dsp:spPr>
        <a:xfrm>
          <a:off x="711323" y="1734836"/>
          <a:ext cx="1355137" cy="1355137"/>
        </a:xfrm>
        <a:prstGeom prst="leftCircularArrow">
          <a:avLst>
            <a:gd name="adj1" fmla="val 3143"/>
            <a:gd name="adj2" fmla="val 386728"/>
            <a:gd name="adj3" fmla="val 2162239"/>
            <a:gd name="adj4" fmla="val 9024489"/>
            <a:gd name="adj5" fmla="val 3667"/>
          </a:avLst>
        </a:prstGeom>
        <a:solidFill>
          <a:srgbClr val="006747"/>
        </a:solidFill>
        <a:ln>
          <a:noFill/>
        </a:ln>
        <a:effectLst/>
      </dsp:spPr>
      <dsp:style>
        <a:lnRef idx="0">
          <a:scrgbClr r="0" g="0" b="0"/>
        </a:lnRef>
        <a:fillRef idx="1">
          <a:scrgbClr r="0" g="0" b="0"/>
        </a:fillRef>
        <a:effectRef idx="0">
          <a:scrgbClr r="0" g="0" b="0"/>
        </a:effectRef>
        <a:fontRef idx="minor">
          <a:schemeClr val="lt1"/>
        </a:fontRef>
      </dsp:style>
    </dsp:sp>
    <dsp:sp modelId="{F0E43DC8-9FAF-460F-9510-4F5E2E325B97}">
      <dsp:nvSpPr>
        <dsp:cNvPr id="0" name=""/>
        <dsp:cNvSpPr/>
      </dsp:nvSpPr>
      <dsp:spPr>
        <a:xfrm>
          <a:off x="287231" y="2284713"/>
          <a:ext cx="1105194" cy="439499"/>
        </a:xfrm>
        <a:prstGeom prst="roundRect">
          <a:avLst>
            <a:gd name="adj" fmla="val 10000"/>
          </a:avLst>
        </a:prstGeom>
        <a:solidFill>
          <a:srgbClr val="CFC49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rgbClr val="006747"/>
              </a:solidFill>
            </a:rPr>
            <a:t>June 13, 2023</a:t>
          </a:r>
        </a:p>
      </dsp:txBody>
      <dsp:txXfrm>
        <a:off x="300103" y="2297585"/>
        <a:ext cx="1079450" cy="413755"/>
      </dsp:txXfrm>
    </dsp:sp>
    <dsp:sp modelId="{11E8C014-FCAD-4D61-9EAB-932870F13A5E}">
      <dsp:nvSpPr>
        <dsp:cNvPr id="0" name=""/>
        <dsp:cNvSpPr/>
      </dsp:nvSpPr>
      <dsp:spPr>
        <a:xfrm>
          <a:off x="1585673" y="1478963"/>
          <a:ext cx="1243344" cy="1025499"/>
        </a:xfrm>
        <a:prstGeom prst="roundRect">
          <a:avLst>
            <a:gd name="adj" fmla="val 10000"/>
          </a:avLst>
        </a:prstGeom>
        <a:solidFill>
          <a:schemeClr val="lt1">
            <a:alpha val="90000"/>
            <a:hueOff val="0"/>
            <a:satOff val="0"/>
            <a:lumOff val="0"/>
            <a:alphaOff val="0"/>
          </a:schemeClr>
        </a:solidFill>
        <a:ln w="12700" cap="flat" cmpd="sng" algn="ctr">
          <a:solidFill>
            <a:srgbClr val="006747"/>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ctr" defTabSz="444500">
            <a:lnSpc>
              <a:spcPct val="90000"/>
            </a:lnSpc>
            <a:spcBef>
              <a:spcPct val="0"/>
            </a:spcBef>
            <a:spcAft>
              <a:spcPct val="15000"/>
            </a:spcAft>
            <a:buFont typeface="Arial" panose="020B0604020202020204" pitchFamily="34" charset="0"/>
            <a:buNone/>
          </a:pPr>
          <a:r>
            <a:rPr lang="en-US" sz="1000" b="1" kern="1200" dirty="0">
              <a:solidFill>
                <a:srgbClr val="006747"/>
              </a:solidFill>
            </a:rPr>
            <a:t>President and Provost Meetings</a:t>
          </a:r>
        </a:p>
        <a:p>
          <a:pPr marL="57150" lvl="1" indent="-57150" algn="l" defTabSz="444500">
            <a:lnSpc>
              <a:spcPct val="90000"/>
            </a:lnSpc>
            <a:spcBef>
              <a:spcPct val="0"/>
            </a:spcBef>
            <a:spcAft>
              <a:spcPct val="15000"/>
            </a:spcAft>
            <a:buFont typeface="Arial" panose="020B0604020202020204" pitchFamily="34" charset="0"/>
            <a:buChar char="•"/>
          </a:pPr>
          <a:r>
            <a:rPr lang="en-US" sz="1000" kern="1200" dirty="0">
              <a:solidFill>
                <a:srgbClr val="006747"/>
              </a:solidFill>
            </a:rPr>
            <a:t>Allocation decisions finalized and communicated</a:t>
          </a:r>
        </a:p>
      </dsp:txBody>
      <dsp:txXfrm>
        <a:off x="1609273" y="1722313"/>
        <a:ext cx="1196144" cy="758549"/>
      </dsp:txXfrm>
    </dsp:sp>
    <dsp:sp modelId="{DB1CBCA2-8FF9-4BAC-A4EE-AA69D11F8871}">
      <dsp:nvSpPr>
        <dsp:cNvPr id="0" name=""/>
        <dsp:cNvSpPr/>
      </dsp:nvSpPr>
      <dsp:spPr>
        <a:xfrm>
          <a:off x="2274983" y="850452"/>
          <a:ext cx="1525040" cy="1525040"/>
        </a:xfrm>
        <a:prstGeom prst="circularArrow">
          <a:avLst>
            <a:gd name="adj1" fmla="val 2793"/>
            <a:gd name="adj2" fmla="val 340827"/>
            <a:gd name="adj3" fmla="val 19483662"/>
            <a:gd name="adj4" fmla="val 12575511"/>
            <a:gd name="adj5" fmla="val 3259"/>
          </a:avLst>
        </a:prstGeom>
        <a:solidFill>
          <a:srgbClr val="006747"/>
        </a:solidFill>
        <a:ln>
          <a:noFill/>
        </a:ln>
        <a:effectLst/>
      </dsp:spPr>
      <dsp:style>
        <a:lnRef idx="0">
          <a:scrgbClr r="0" g="0" b="0"/>
        </a:lnRef>
        <a:fillRef idx="1">
          <a:scrgbClr r="0" g="0" b="0"/>
        </a:fillRef>
        <a:effectRef idx="0">
          <a:scrgbClr r="0" g="0" b="0"/>
        </a:effectRef>
        <a:fontRef idx="minor">
          <a:schemeClr val="lt1"/>
        </a:fontRef>
      </dsp:style>
    </dsp:sp>
    <dsp:sp modelId="{BF41F01D-B332-423E-8571-40BEDDA0200E}">
      <dsp:nvSpPr>
        <dsp:cNvPr id="0" name=""/>
        <dsp:cNvSpPr/>
      </dsp:nvSpPr>
      <dsp:spPr>
        <a:xfrm>
          <a:off x="1861972" y="1259214"/>
          <a:ext cx="1105194" cy="439499"/>
        </a:xfrm>
        <a:prstGeom prst="roundRect">
          <a:avLst>
            <a:gd name="adj" fmla="val 10000"/>
          </a:avLst>
        </a:prstGeom>
        <a:solidFill>
          <a:srgbClr val="CFC493"/>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Font typeface="Arial" panose="020B0604020202020204" pitchFamily="34" charset="0"/>
            <a:buNone/>
          </a:pPr>
          <a:r>
            <a:rPr lang="en-US" sz="1400" kern="1200" dirty="0">
              <a:solidFill>
                <a:srgbClr val="006747"/>
              </a:solidFill>
              <a:latin typeface="Arial" panose="020B0604020202020204"/>
              <a:ea typeface="+mn-ea"/>
              <a:cs typeface="+mn-cs"/>
            </a:rPr>
            <a:t>June 30, 2023</a:t>
          </a:r>
        </a:p>
      </dsp:txBody>
      <dsp:txXfrm>
        <a:off x="1874844" y="1272086"/>
        <a:ext cx="1079450" cy="413755"/>
      </dsp:txXfrm>
    </dsp:sp>
    <dsp:sp modelId="{A3A20139-8DFB-4C28-A34B-165680E8611A}">
      <dsp:nvSpPr>
        <dsp:cNvPr id="0" name=""/>
        <dsp:cNvSpPr/>
      </dsp:nvSpPr>
      <dsp:spPr>
        <a:xfrm>
          <a:off x="3170008" y="1478963"/>
          <a:ext cx="1243344" cy="1025499"/>
        </a:xfrm>
        <a:prstGeom prst="roundRect">
          <a:avLst>
            <a:gd name="adj" fmla="val 10000"/>
          </a:avLst>
        </a:prstGeom>
        <a:solidFill>
          <a:prstClr val="white">
            <a:alpha val="90000"/>
            <a:hueOff val="0"/>
            <a:satOff val="0"/>
            <a:lumOff val="0"/>
            <a:alphaOff val="0"/>
          </a:prstClr>
        </a:solidFill>
        <a:ln w="12700" cap="flat" cmpd="sng" algn="ctr">
          <a:solidFill>
            <a:srgbClr val="006747"/>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ctr" defTabSz="444500">
            <a:lnSpc>
              <a:spcPct val="90000"/>
            </a:lnSpc>
            <a:spcBef>
              <a:spcPct val="0"/>
            </a:spcBef>
            <a:spcAft>
              <a:spcPct val="15000"/>
            </a:spcAft>
            <a:buNone/>
          </a:pPr>
          <a:r>
            <a:rPr lang="en-US" sz="1000" b="1" kern="1200" dirty="0">
              <a:solidFill>
                <a:srgbClr val="006747"/>
              </a:solidFill>
              <a:latin typeface="Arial" panose="020B0604020202020204"/>
              <a:ea typeface="+mn-ea"/>
              <a:cs typeface="+mn-cs"/>
            </a:rPr>
            <a:t>BOT Meeting</a:t>
          </a:r>
        </a:p>
        <a:p>
          <a:pPr marL="57150" lvl="1" indent="-57150" algn="l" defTabSz="444500">
            <a:lnSpc>
              <a:spcPct val="90000"/>
            </a:lnSpc>
            <a:spcBef>
              <a:spcPct val="0"/>
            </a:spcBef>
            <a:spcAft>
              <a:spcPct val="15000"/>
            </a:spcAft>
            <a:buFont typeface="Arial" panose="020B0604020202020204" pitchFamily="34" charset="0"/>
            <a:buChar char="•"/>
          </a:pPr>
          <a:r>
            <a:rPr lang="en-US" sz="1000" b="0" kern="1200" dirty="0">
              <a:solidFill>
                <a:srgbClr val="006747"/>
              </a:solidFill>
              <a:latin typeface="Arial" panose="020B0604020202020204"/>
              <a:ea typeface="+mn-ea"/>
              <a:cs typeface="+mn-cs"/>
            </a:rPr>
            <a:t>Allocation Details Presented</a:t>
          </a:r>
        </a:p>
        <a:p>
          <a:pPr marL="57150" lvl="1" indent="-57150" algn="l" defTabSz="444500">
            <a:lnSpc>
              <a:spcPct val="90000"/>
            </a:lnSpc>
            <a:spcBef>
              <a:spcPct val="0"/>
            </a:spcBef>
            <a:spcAft>
              <a:spcPct val="15000"/>
            </a:spcAft>
            <a:buFont typeface="Arial" panose="020B0604020202020204" pitchFamily="34" charset="0"/>
            <a:buChar char="•"/>
          </a:pPr>
          <a:r>
            <a:rPr lang="en-US" sz="1000" b="0" kern="1200" dirty="0">
              <a:solidFill>
                <a:srgbClr val="006747"/>
              </a:solidFill>
              <a:latin typeface="Arial" panose="020B0604020202020204"/>
              <a:ea typeface="+mn-ea"/>
              <a:cs typeface="+mn-cs"/>
            </a:rPr>
            <a:t>CF and FCO Plans Approved</a:t>
          </a:r>
        </a:p>
      </dsp:txBody>
      <dsp:txXfrm>
        <a:off x="3193608" y="1502563"/>
        <a:ext cx="1196144" cy="758549"/>
      </dsp:txXfrm>
    </dsp:sp>
    <dsp:sp modelId="{4A666169-6A35-4506-9CC2-BA6076E54EDA}">
      <dsp:nvSpPr>
        <dsp:cNvPr id="0" name=""/>
        <dsp:cNvSpPr/>
      </dsp:nvSpPr>
      <dsp:spPr>
        <a:xfrm>
          <a:off x="3869679" y="1726596"/>
          <a:ext cx="1366169" cy="1366169"/>
        </a:xfrm>
        <a:prstGeom prst="leftCircularArrow">
          <a:avLst>
            <a:gd name="adj1" fmla="val 3118"/>
            <a:gd name="adj2" fmla="val 383375"/>
            <a:gd name="adj3" fmla="val 2158886"/>
            <a:gd name="adj4" fmla="val 9024489"/>
            <a:gd name="adj5" fmla="val 3638"/>
          </a:avLst>
        </a:prstGeom>
        <a:solidFill>
          <a:srgbClr val="006747"/>
        </a:solidFill>
        <a:ln>
          <a:noFill/>
        </a:ln>
        <a:effectLst/>
      </dsp:spPr>
      <dsp:style>
        <a:lnRef idx="0">
          <a:scrgbClr r="0" g="0" b="0"/>
        </a:lnRef>
        <a:fillRef idx="1">
          <a:scrgbClr r="0" g="0" b="0"/>
        </a:fillRef>
        <a:effectRef idx="0">
          <a:scrgbClr r="0" g="0" b="0"/>
        </a:effectRef>
        <a:fontRef idx="minor">
          <a:schemeClr val="lt1"/>
        </a:fontRef>
      </dsp:style>
    </dsp:sp>
    <dsp:sp modelId="{7CD1E2E3-7960-4053-9399-7313F4A7A51D}">
      <dsp:nvSpPr>
        <dsp:cNvPr id="0" name=""/>
        <dsp:cNvSpPr/>
      </dsp:nvSpPr>
      <dsp:spPr>
        <a:xfrm>
          <a:off x="3446306" y="2284713"/>
          <a:ext cx="1105194" cy="439499"/>
        </a:xfrm>
        <a:prstGeom prst="roundRect">
          <a:avLst>
            <a:gd name="adj" fmla="val 10000"/>
          </a:avLst>
        </a:prstGeom>
        <a:solidFill>
          <a:srgbClr val="CFC493"/>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rgbClr val="006747"/>
              </a:solidFill>
              <a:latin typeface="Arial" panose="020B0604020202020204"/>
              <a:ea typeface="+mn-ea"/>
              <a:cs typeface="+mn-cs"/>
            </a:rPr>
            <a:t>August, 2023</a:t>
          </a:r>
        </a:p>
      </dsp:txBody>
      <dsp:txXfrm>
        <a:off x="3459178" y="2297585"/>
        <a:ext cx="1079450" cy="413755"/>
      </dsp:txXfrm>
    </dsp:sp>
    <dsp:sp modelId="{101F458A-097D-4C29-B270-753073295195}">
      <dsp:nvSpPr>
        <dsp:cNvPr id="0" name=""/>
        <dsp:cNvSpPr/>
      </dsp:nvSpPr>
      <dsp:spPr>
        <a:xfrm>
          <a:off x="4754342" y="1478963"/>
          <a:ext cx="1243344" cy="1025499"/>
        </a:xfrm>
        <a:prstGeom prst="roundRect">
          <a:avLst>
            <a:gd name="adj" fmla="val 10000"/>
          </a:avLst>
        </a:prstGeom>
        <a:solidFill>
          <a:prstClr val="white">
            <a:alpha val="90000"/>
            <a:hueOff val="0"/>
            <a:satOff val="0"/>
            <a:lumOff val="0"/>
            <a:alphaOff val="0"/>
          </a:prstClr>
        </a:solidFill>
        <a:ln w="12700" cap="flat" cmpd="sng" algn="ctr">
          <a:solidFill>
            <a:srgbClr val="006747"/>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ctr" defTabSz="444500">
            <a:lnSpc>
              <a:spcPct val="90000"/>
            </a:lnSpc>
            <a:spcBef>
              <a:spcPct val="0"/>
            </a:spcBef>
            <a:spcAft>
              <a:spcPct val="15000"/>
            </a:spcAft>
            <a:buNone/>
          </a:pPr>
          <a:endParaRPr lang="en-US" sz="1000" b="0" kern="1200" dirty="0">
            <a:solidFill>
              <a:srgbClr val="006747"/>
            </a:solidFill>
            <a:latin typeface="Arial" panose="020B0604020202020204"/>
            <a:ea typeface="+mn-ea"/>
            <a:cs typeface="+mn-cs"/>
          </a:endParaRPr>
        </a:p>
        <a:p>
          <a:pPr marL="57150" lvl="1" indent="-57150" algn="ctr" defTabSz="444500">
            <a:lnSpc>
              <a:spcPct val="90000"/>
            </a:lnSpc>
            <a:spcBef>
              <a:spcPct val="0"/>
            </a:spcBef>
            <a:spcAft>
              <a:spcPct val="15000"/>
            </a:spcAft>
            <a:buNone/>
          </a:pPr>
          <a:r>
            <a:rPr lang="en-US" sz="1000" b="0" kern="1200" dirty="0">
              <a:solidFill>
                <a:srgbClr val="006747"/>
              </a:solidFill>
              <a:latin typeface="Arial" panose="020B0604020202020204"/>
              <a:ea typeface="+mn-ea"/>
              <a:cs typeface="+mn-cs"/>
            </a:rPr>
            <a:t>Operating Budget Submitted to the Board of Governors</a:t>
          </a:r>
        </a:p>
      </dsp:txBody>
      <dsp:txXfrm>
        <a:off x="4777942" y="1722313"/>
        <a:ext cx="1196144" cy="758549"/>
      </dsp:txXfrm>
    </dsp:sp>
    <dsp:sp modelId="{54E27C46-70AF-43EA-A8AC-11A8C5D09930}">
      <dsp:nvSpPr>
        <dsp:cNvPr id="0" name=""/>
        <dsp:cNvSpPr/>
      </dsp:nvSpPr>
      <dsp:spPr>
        <a:xfrm>
          <a:off x="5443652" y="850452"/>
          <a:ext cx="1525040" cy="1525040"/>
        </a:xfrm>
        <a:prstGeom prst="circularArrow">
          <a:avLst>
            <a:gd name="adj1" fmla="val 2793"/>
            <a:gd name="adj2" fmla="val 340827"/>
            <a:gd name="adj3" fmla="val 19483662"/>
            <a:gd name="adj4" fmla="val 12575511"/>
            <a:gd name="adj5" fmla="val 3259"/>
          </a:avLst>
        </a:prstGeom>
        <a:solidFill>
          <a:srgbClr val="006747"/>
        </a:solidFill>
        <a:ln>
          <a:noFill/>
        </a:ln>
        <a:effectLst/>
      </dsp:spPr>
      <dsp:style>
        <a:lnRef idx="0">
          <a:scrgbClr r="0" g="0" b="0"/>
        </a:lnRef>
        <a:fillRef idx="1">
          <a:scrgbClr r="0" g="0" b="0"/>
        </a:fillRef>
        <a:effectRef idx="0">
          <a:scrgbClr r="0" g="0" b="0"/>
        </a:effectRef>
        <a:fontRef idx="minor">
          <a:schemeClr val="lt1"/>
        </a:fontRef>
      </dsp:style>
    </dsp:sp>
    <dsp:sp modelId="{2E660B21-90FB-4C81-B0AC-970E60432195}">
      <dsp:nvSpPr>
        <dsp:cNvPr id="0" name=""/>
        <dsp:cNvSpPr/>
      </dsp:nvSpPr>
      <dsp:spPr>
        <a:xfrm>
          <a:off x="5030641" y="1259214"/>
          <a:ext cx="1105194" cy="439499"/>
        </a:xfrm>
        <a:prstGeom prst="roundRect">
          <a:avLst>
            <a:gd name="adj" fmla="val 10000"/>
          </a:avLst>
        </a:prstGeom>
        <a:solidFill>
          <a:srgbClr val="CFC493"/>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rgbClr val="006747"/>
              </a:solidFill>
              <a:latin typeface="Arial" panose="020B0604020202020204"/>
              <a:ea typeface="+mn-ea"/>
              <a:cs typeface="+mn-cs"/>
            </a:rPr>
            <a:t>August 18, 2023</a:t>
          </a:r>
        </a:p>
      </dsp:txBody>
      <dsp:txXfrm>
        <a:off x="5043513" y="1272086"/>
        <a:ext cx="1079450" cy="413755"/>
      </dsp:txXfrm>
    </dsp:sp>
    <dsp:sp modelId="{85E5653E-E0A7-4529-9560-83B568E3F175}">
      <dsp:nvSpPr>
        <dsp:cNvPr id="0" name=""/>
        <dsp:cNvSpPr/>
      </dsp:nvSpPr>
      <dsp:spPr>
        <a:xfrm>
          <a:off x="6338676" y="1478963"/>
          <a:ext cx="1243344" cy="1025499"/>
        </a:xfrm>
        <a:prstGeom prst="roundRect">
          <a:avLst>
            <a:gd name="adj" fmla="val 10000"/>
          </a:avLst>
        </a:prstGeom>
        <a:solidFill>
          <a:prstClr val="white">
            <a:alpha val="90000"/>
            <a:hueOff val="0"/>
            <a:satOff val="0"/>
            <a:lumOff val="0"/>
            <a:alphaOff val="0"/>
          </a:prstClr>
        </a:solidFill>
        <a:ln w="12700" cap="flat" cmpd="sng" algn="ctr">
          <a:solidFill>
            <a:srgbClr val="006747"/>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ctr" defTabSz="444500">
            <a:lnSpc>
              <a:spcPct val="90000"/>
            </a:lnSpc>
            <a:spcBef>
              <a:spcPct val="0"/>
            </a:spcBef>
            <a:spcAft>
              <a:spcPct val="15000"/>
            </a:spcAft>
            <a:buNone/>
          </a:pPr>
          <a:endParaRPr lang="en-US" sz="1000" b="0" kern="1200" dirty="0">
            <a:solidFill>
              <a:srgbClr val="006747"/>
            </a:solidFill>
            <a:latin typeface="Arial" panose="020B0604020202020204"/>
            <a:ea typeface="+mn-ea"/>
            <a:cs typeface="+mn-cs"/>
          </a:endParaRPr>
        </a:p>
        <a:p>
          <a:pPr marL="57150" lvl="1" indent="-57150" algn="ctr" defTabSz="444500">
            <a:lnSpc>
              <a:spcPct val="90000"/>
            </a:lnSpc>
            <a:spcBef>
              <a:spcPct val="0"/>
            </a:spcBef>
            <a:spcAft>
              <a:spcPct val="15000"/>
            </a:spcAft>
            <a:buNone/>
          </a:pPr>
          <a:r>
            <a:rPr lang="en-US" sz="1000" b="0" kern="1200" dirty="0">
              <a:solidFill>
                <a:srgbClr val="006747"/>
              </a:solidFill>
              <a:latin typeface="Arial" panose="020B0604020202020204"/>
              <a:ea typeface="+mn-ea"/>
              <a:cs typeface="+mn-cs"/>
            </a:rPr>
            <a:t>CF and FCO Plans submitted to the Board of Governors</a:t>
          </a:r>
        </a:p>
      </dsp:txBody>
      <dsp:txXfrm>
        <a:off x="6362276" y="1502563"/>
        <a:ext cx="1196144" cy="758549"/>
      </dsp:txXfrm>
    </dsp:sp>
    <dsp:sp modelId="{09257705-15E6-4A4B-A871-AAB7689E655C}">
      <dsp:nvSpPr>
        <dsp:cNvPr id="0" name=""/>
        <dsp:cNvSpPr/>
      </dsp:nvSpPr>
      <dsp:spPr>
        <a:xfrm>
          <a:off x="6614975" y="2284713"/>
          <a:ext cx="1105194" cy="439499"/>
        </a:xfrm>
        <a:prstGeom prst="roundRect">
          <a:avLst>
            <a:gd name="adj" fmla="val 10000"/>
          </a:avLst>
        </a:prstGeom>
        <a:solidFill>
          <a:srgbClr val="CFC493"/>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rgbClr val="006747"/>
              </a:solidFill>
              <a:latin typeface="Arial" panose="020B0604020202020204"/>
              <a:ea typeface="+mn-ea"/>
              <a:cs typeface="+mn-cs"/>
            </a:rPr>
            <a:t>October 2, 2023</a:t>
          </a:r>
        </a:p>
      </dsp:txBody>
      <dsp:txXfrm>
        <a:off x="6627847" y="2297585"/>
        <a:ext cx="1079450" cy="41375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6434"/>
          </a:xfrm>
          <a:prstGeom prst="rect">
            <a:avLst/>
          </a:prstGeom>
        </p:spPr>
        <p:txBody>
          <a:bodyPr vert="horz" lIns="93174" tIns="46587" rIns="93174" bIns="46587"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4"/>
          </a:xfrm>
          <a:prstGeom prst="rect">
            <a:avLst/>
          </a:prstGeom>
        </p:spPr>
        <p:txBody>
          <a:bodyPr vert="horz" lIns="93174" tIns="46587" rIns="93174" bIns="46587" rtlCol="0"/>
          <a:lstStyle>
            <a:lvl1pPr algn="r">
              <a:defRPr sz="1200"/>
            </a:lvl1pPr>
          </a:lstStyle>
          <a:p>
            <a:fld id="{D3DE2978-088A-434A-A621-B216DEF2F824}" type="datetimeFigureOut">
              <a:rPr lang="en-US" smtClean="0"/>
              <a:t>6/8/2023</a:t>
            </a:fld>
            <a:endParaRPr lang="en-US" dirty="0"/>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3174" tIns="46587" rIns="93174" bIns="46587" rtlCol="0" anchor="ctr"/>
          <a:lstStyle/>
          <a:p>
            <a:endParaRPr lang="en-US" dirty="0"/>
          </a:p>
        </p:txBody>
      </p:sp>
      <p:sp>
        <p:nvSpPr>
          <p:cNvPr id="5" name="Notes Placeholder 4"/>
          <p:cNvSpPr>
            <a:spLocks noGrp="1"/>
          </p:cNvSpPr>
          <p:nvPr>
            <p:ph type="body" sz="quarter" idx="3"/>
          </p:nvPr>
        </p:nvSpPr>
        <p:spPr>
          <a:xfrm>
            <a:off x="701040" y="4473893"/>
            <a:ext cx="5608320" cy="3660457"/>
          </a:xfrm>
          <a:prstGeom prst="rect">
            <a:avLst/>
          </a:prstGeom>
        </p:spPr>
        <p:txBody>
          <a:bodyPr vert="horz" lIns="93174" tIns="46587" rIns="93174" bIns="465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7"/>
            <a:ext cx="3037840" cy="466433"/>
          </a:xfrm>
          <a:prstGeom prst="rect">
            <a:avLst/>
          </a:prstGeom>
        </p:spPr>
        <p:txBody>
          <a:bodyPr vert="horz" lIns="93174" tIns="46587" rIns="93174" bIns="4658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6433"/>
          </a:xfrm>
          <a:prstGeom prst="rect">
            <a:avLst/>
          </a:prstGeom>
        </p:spPr>
        <p:txBody>
          <a:bodyPr vert="horz" lIns="93174" tIns="46587" rIns="93174" bIns="46587" rtlCol="0" anchor="b"/>
          <a:lstStyle>
            <a:lvl1pPr algn="r">
              <a:defRPr sz="1200"/>
            </a:lvl1pPr>
          </a:lstStyle>
          <a:p>
            <a:fld id="{775DA1D3-0659-4F6A-90D7-E3D24F2700AE}" type="slidenum">
              <a:rPr lang="en-US" smtClean="0"/>
              <a:t>‹#›</a:t>
            </a:fld>
            <a:endParaRPr lang="en-US" dirty="0"/>
          </a:p>
        </p:txBody>
      </p:sp>
    </p:spTree>
    <p:extLst>
      <p:ext uri="{BB962C8B-B14F-4D97-AF65-F5344CB8AC3E}">
        <p14:creationId xmlns:p14="http://schemas.microsoft.com/office/powerpoint/2010/main" val="4202542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503E69-4CFB-2A45-B97E-146D65ED0F1E}" type="slidenum">
              <a:rPr lang="en-US" smtClean="0"/>
              <a:t>1</a:t>
            </a:fld>
            <a:endParaRPr lang="en-US" dirty="0"/>
          </a:p>
        </p:txBody>
      </p:sp>
    </p:spTree>
    <p:extLst>
      <p:ext uri="{BB962C8B-B14F-4D97-AF65-F5344CB8AC3E}">
        <p14:creationId xmlns:p14="http://schemas.microsoft.com/office/powerpoint/2010/main" val="1281654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5DA1D3-0659-4F6A-90D7-E3D24F2700AE}" type="slidenum">
              <a:rPr lang="en-US" smtClean="0"/>
              <a:t>11</a:t>
            </a:fld>
            <a:endParaRPr lang="en-US" dirty="0"/>
          </a:p>
        </p:txBody>
      </p:sp>
    </p:spTree>
    <p:extLst>
      <p:ext uri="{BB962C8B-B14F-4D97-AF65-F5344CB8AC3E}">
        <p14:creationId xmlns:p14="http://schemas.microsoft.com/office/powerpoint/2010/main" val="31711809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5DA1D3-0659-4F6A-90D7-E3D24F2700AE}" type="slidenum">
              <a:rPr lang="en-US" smtClean="0"/>
              <a:t>12</a:t>
            </a:fld>
            <a:endParaRPr lang="en-US" dirty="0"/>
          </a:p>
        </p:txBody>
      </p:sp>
    </p:spTree>
    <p:extLst>
      <p:ext uri="{BB962C8B-B14F-4D97-AF65-F5344CB8AC3E}">
        <p14:creationId xmlns:p14="http://schemas.microsoft.com/office/powerpoint/2010/main" val="7352650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5DA1D3-0659-4F6A-90D7-E3D24F2700AE}" type="slidenum">
              <a:rPr lang="en-US" smtClean="0"/>
              <a:t>13</a:t>
            </a:fld>
            <a:endParaRPr lang="en-US" dirty="0"/>
          </a:p>
        </p:txBody>
      </p:sp>
    </p:spTree>
    <p:extLst>
      <p:ext uri="{BB962C8B-B14F-4D97-AF65-F5344CB8AC3E}">
        <p14:creationId xmlns:p14="http://schemas.microsoft.com/office/powerpoint/2010/main" val="2555049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5DA1D3-0659-4F6A-90D7-E3D24F2700AE}" type="slidenum">
              <a:rPr lang="en-US" smtClean="0"/>
              <a:t>14</a:t>
            </a:fld>
            <a:endParaRPr lang="en-US" dirty="0"/>
          </a:p>
        </p:txBody>
      </p:sp>
    </p:spTree>
    <p:extLst>
      <p:ext uri="{BB962C8B-B14F-4D97-AF65-F5344CB8AC3E}">
        <p14:creationId xmlns:p14="http://schemas.microsoft.com/office/powerpoint/2010/main" val="2850984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503E69-4CFB-2A45-B97E-146D65ED0F1E}" type="slidenum">
              <a:rPr lang="en-US" smtClean="0"/>
              <a:t>15</a:t>
            </a:fld>
            <a:endParaRPr lang="en-US" dirty="0"/>
          </a:p>
        </p:txBody>
      </p:sp>
    </p:spTree>
    <p:extLst>
      <p:ext uri="{BB962C8B-B14F-4D97-AF65-F5344CB8AC3E}">
        <p14:creationId xmlns:p14="http://schemas.microsoft.com/office/powerpoint/2010/main" val="1531452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5DA1D3-0659-4F6A-90D7-E3D24F2700AE}" type="slidenum">
              <a:rPr lang="en-US" smtClean="0"/>
              <a:t>17</a:t>
            </a:fld>
            <a:endParaRPr lang="en-US" dirty="0"/>
          </a:p>
        </p:txBody>
      </p:sp>
    </p:spTree>
    <p:extLst>
      <p:ext uri="{BB962C8B-B14F-4D97-AF65-F5344CB8AC3E}">
        <p14:creationId xmlns:p14="http://schemas.microsoft.com/office/powerpoint/2010/main" val="7038426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5DA1D3-0659-4F6A-90D7-E3D24F2700AE}" type="slidenum">
              <a:rPr lang="en-US" smtClean="0"/>
              <a:t>18</a:t>
            </a:fld>
            <a:endParaRPr lang="en-US" dirty="0"/>
          </a:p>
        </p:txBody>
      </p:sp>
    </p:spTree>
    <p:extLst>
      <p:ext uri="{BB962C8B-B14F-4D97-AF65-F5344CB8AC3E}">
        <p14:creationId xmlns:p14="http://schemas.microsoft.com/office/powerpoint/2010/main" val="31575323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5DA1D3-0659-4F6A-90D7-E3D24F2700AE}" type="slidenum">
              <a:rPr lang="en-US" smtClean="0"/>
              <a:t>19</a:t>
            </a:fld>
            <a:endParaRPr lang="en-US" dirty="0"/>
          </a:p>
        </p:txBody>
      </p:sp>
    </p:spTree>
    <p:extLst>
      <p:ext uri="{BB962C8B-B14F-4D97-AF65-F5344CB8AC3E}">
        <p14:creationId xmlns:p14="http://schemas.microsoft.com/office/powerpoint/2010/main" val="10576105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503E69-4CFB-2A45-B97E-146D65ED0F1E}" type="slidenum">
              <a:rPr lang="en-US" smtClean="0"/>
              <a:t>26</a:t>
            </a:fld>
            <a:endParaRPr lang="en-US" dirty="0"/>
          </a:p>
        </p:txBody>
      </p:sp>
    </p:spTree>
    <p:extLst>
      <p:ext uri="{BB962C8B-B14F-4D97-AF65-F5344CB8AC3E}">
        <p14:creationId xmlns:p14="http://schemas.microsoft.com/office/powerpoint/2010/main" val="12011436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503E69-4CFB-2A45-B97E-146D65ED0F1E}" type="slidenum">
              <a:rPr lang="en-US" smtClean="0"/>
              <a:t>30</a:t>
            </a:fld>
            <a:endParaRPr lang="en-US" dirty="0"/>
          </a:p>
        </p:txBody>
      </p:sp>
    </p:spTree>
    <p:extLst>
      <p:ext uri="{BB962C8B-B14F-4D97-AF65-F5344CB8AC3E}">
        <p14:creationId xmlns:p14="http://schemas.microsoft.com/office/powerpoint/2010/main" val="1226462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5DA1D3-0659-4F6A-90D7-E3D24F2700AE}" type="slidenum">
              <a:rPr lang="en-US" smtClean="0"/>
              <a:t>2</a:t>
            </a:fld>
            <a:endParaRPr lang="en-US" dirty="0"/>
          </a:p>
        </p:txBody>
      </p:sp>
    </p:spTree>
    <p:extLst>
      <p:ext uri="{BB962C8B-B14F-4D97-AF65-F5344CB8AC3E}">
        <p14:creationId xmlns:p14="http://schemas.microsoft.com/office/powerpoint/2010/main" val="31414363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9D2D6B-82B9-4D7B-835A-2137BD1F9423}" type="slidenum">
              <a:rPr lang="en-US" smtClean="0"/>
              <a:t>31</a:t>
            </a:fld>
            <a:endParaRPr lang="en-US"/>
          </a:p>
        </p:txBody>
      </p:sp>
    </p:spTree>
    <p:extLst>
      <p:ext uri="{BB962C8B-B14F-4D97-AF65-F5344CB8AC3E}">
        <p14:creationId xmlns:p14="http://schemas.microsoft.com/office/powerpoint/2010/main" val="37635030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9D2D6B-82B9-4D7B-835A-2137BD1F9423}" type="slidenum">
              <a:rPr lang="en-US" smtClean="0"/>
              <a:t>32</a:t>
            </a:fld>
            <a:endParaRPr lang="en-US"/>
          </a:p>
        </p:txBody>
      </p:sp>
    </p:spTree>
    <p:extLst>
      <p:ext uri="{BB962C8B-B14F-4D97-AF65-F5344CB8AC3E}">
        <p14:creationId xmlns:p14="http://schemas.microsoft.com/office/powerpoint/2010/main" val="36162699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to do a breakdown; get together with ORI to breakdown between grants and F&amp;A funds</a:t>
            </a:r>
          </a:p>
        </p:txBody>
      </p:sp>
      <p:sp>
        <p:nvSpPr>
          <p:cNvPr id="4" name="Slide Number Placeholder 3"/>
          <p:cNvSpPr>
            <a:spLocks noGrp="1"/>
          </p:cNvSpPr>
          <p:nvPr>
            <p:ph type="sldNum" sz="quarter" idx="10"/>
          </p:nvPr>
        </p:nvSpPr>
        <p:spPr/>
        <p:txBody>
          <a:bodyPr/>
          <a:lstStyle/>
          <a:p>
            <a:fld id="{549D2D6B-82B9-4D7B-835A-2137BD1F9423}" type="slidenum">
              <a:rPr lang="en-US" smtClean="0"/>
              <a:t>33</a:t>
            </a:fld>
            <a:endParaRPr lang="en-US"/>
          </a:p>
        </p:txBody>
      </p:sp>
    </p:spTree>
    <p:extLst>
      <p:ext uri="{BB962C8B-B14F-4D97-AF65-F5344CB8AC3E}">
        <p14:creationId xmlns:p14="http://schemas.microsoft.com/office/powerpoint/2010/main" val="5758102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9D2D6B-82B9-4D7B-835A-2137BD1F9423}" type="slidenum">
              <a:rPr lang="en-US" smtClean="0"/>
              <a:t>34</a:t>
            </a:fld>
            <a:endParaRPr lang="en-US"/>
          </a:p>
        </p:txBody>
      </p:sp>
    </p:spTree>
    <p:extLst>
      <p:ext uri="{BB962C8B-B14F-4D97-AF65-F5344CB8AC3E}">
        <p14:creationId xmlns:p14="http://schemas.microsoft.com/office/powerpoint/2010/main" val="32572753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9D2D6B-82B9-4D7B-835A-2137BD1F9423}" type="slidenum">
              <a:rPr lang="en-US" smtClean="0"/>
              <a:t>35</a:t>
            </a:fld>
            <a:endParaRPr lang="en-US"/>
          </a:p>
        </p:txBody>
      </p:sp>
    </p:spTree>
    <p:extLst>
      <p:ext uri="{BB962C8B-B14F-4D97-AF65-F5344CB8AC3E}">
        <p14:creationId xmlns:p14="http://schemas.microsoft.com/office/powerpoint/2010/main" val="6324590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9D2D6B-82B9-4D7B-835A-2137BD1F9423}" type="slidenum">
              <a:rPr lang="en-US" smtClean="0"/>
              <a:t>36</a:t>
            </a:fld>
            <a:endParaRPr lang="en-US"/>
          </a:p>
        </p:txBody>
      </p:sp>
    </p:spTree>
    <p:extLst>
      <p:ext uri="{BB962C8B-B14F-4D97-AF65-F5344CB8AC3E}">
        <p14:creationId xmlns:p14="http://schemas.microsoft.com/office/powerpoint/2010/main" val="10331179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9D2D6B-82B9-4D7B-835A-2137BD1F9423}" type="slidenum">
              <a:rPr lang="en-US" smtClean="0"/>
              <a:t>37</a:t>
            </a:fld>
            <a:endParaRPr lang="en-US"/>
          </a:p>
        </p:txBody>
      </p:sp>
    </p:spTree>
    <p:extLst>
      <p:ext uri="{BB962C8B-B14F-4D97-AF65-F5344CB8AC3E}">
        <p14:creationId xmlns:p14="http://schemas.microsoft.com/office/powerpoint/2010/main" val="25082210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9D2D6B-82B9-4D7B-835A-2137BD1F9423}" type="slidenum">
              <a:rPr lang="en-US" smtClean="0"/>
              <a:t>38</a:t>
            </a:fld>
            <a:endParaRPr lang="en-US"/>
          </a:p>
        </p:txBody>
      </p:sp>
    </p:spTree>
    <p:extLst>
      <p:ext uri="{BB962C8B-B14F-4D97-AF65-F5344CB8AC3E}">
        <p14:creationId xmlns:p14="http://schemas.microsoft.com/office/powerpoint/2010/main" val="15303092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9D2D6B-82B9-4D7B-835A-2137BD1F9423}" type="slidenum">
              <a:rPr lang="en-US" smtClean="0"/>
              <a:t>39</a:t>
            </a:fld>
            <a:endParaRPr lang="en-US"/>
          </a:p>
        </p:txBody>
      </p:sp>
    </p:spTree>
    <p:extLst>
      <p:ext uri="{BB962C8B-B14F-4D97-AF65-F5344CB8AC3E}">
        <p14:creationId xmlns:p14="http://schemas.microsoft.com/office/powerpoint/2010/main" val="233123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5DA1D3-0659-4F6A-90D7-E3D24F2700AE}" type="slidenum">
              <a:rPr lang="en-US" smtClean="0"/>
              <a:t>3</a:t>
            </a:fld>
            <a:endParaRPr lang="en-US" dirty="0"/>
          </a:p>
        </p:txBody>
      </p:sp>
    </p:spTree>
    <p:extLst>
      <p:ext uri="{BB962C8B-B14F-4D97-AF65-F5344CB8AC3E}">
        <p14:creationId xmlns:p14="http://schemas.microsoft.com/office/powerpoint/2010/main" val="4099336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5DA1D3-0659-4F6A-90D7-E3D24F2700AE}" type="slidenum">
              <a:rPr lang="en-US" smtClean="0"/>
              <a:t>4</a:t>
            </a:fld>
            <a:endParaRPr lang="en-US" dirty="0"/>
          </a:p>
        </p:txBody>
      </p:sp>
    </p:spTree>
    <p:extLst>
      <p:ext uri="{BB962C8B-B14F-4D97-AF65-F5344CB8AC3E}">
        <p14:creationId xmlns:p14="http://schemas.microsoft.com/office/powerpoint/2010/main" val="1920255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503E69-4CFB-2A45-B97E-146D65ED0F1E}" type="slidenum">
              <a:rPr lang="en-US" smtClean="0"/>
              <a:t>5</a:t>
            </a:fld>
            <a:endParaRPr lang="en-US" dirty="0"/>
          </a:p>
        </p:txBody>
      </p:sp>
    </p:spTree>
    <p:extLst>
      <p:ext uri="{BB962C8B-B14F-4D97-AF65-F5344CB8AC3E}">
        <p14:creationId xmlns:p14="http://schemas.microsoft.com/office/powerpoint/2010/main" val="665994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5DA1D3-0659-4F6A-90D7-E3D24F2700AE}" type="slidenum">
              <a:rPr lang="en-US" smtClean="0"/>
              <a:t>7</a:t>
            </a:fld>
            <a:endParaRPr lang="en-US" dirty="0"/>
          </a:p>
        </p:txBody>
      </p:sp>
    </p:spTree>
    <p:extLst>
      <p:ext uri="{BB962C8B-B14F-4D97-AF65-F5344CB8AC3E}">
        <p14:creationId xmlns:p14="http://schemas.microsoft.com/office/powerpoint/2010/main" val="1586908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503E69-4CFB-2A45-B97E-146D65ED0F1E}" type="slidenum">
              <a:rPr lang="en-US" smtClean="0"/>
              <a:t>8</a:t>
            </a:fld>
            <a:endParaRPr lang="en-US" dirty="0"/>
          </a:p>
        </p:txBody>
      </p:sp>
    </p:spTree>
    <p:extLst>
      <p:ext uri="{BB962C8B-B14F-4D97-AF65-F5344CB8AC3E}">
        <p14:creationId xmlns:p14="http://schemas.microsoft.com/office/powerpoint/2010/main" val="1811755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5DA1D3-0659-4F6A-90D7-E3D24F2700AE}" type="slidenum">
              <a:rPr lang="en-US" smtClean="0"/>
              <a:t>9</a:t>
            </a:fld>
            <a:endParaRPr lang="en-US" dirty="0"/>
          </a:p>
        </p:txBody>
      </p:sp>
    </p:spTree>
    <p:extLst>
      <p:ext uri="{BB962C8B-B14F-4D97-AF65-F5344CB8AC3E}">
        <p14:creationId xmlns:p14="http://schemas.microsoft.com/office/powerpoint/2010/main" val="8959842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5DA1D3-0659-4F6A-90D7-E3D24F2700AE}" type="slidenum">
              <a:rPr lang="en-US" smtClean="0"/>
              <a:t>10</a:t>
            </a:fld>
            <a:endParaRPr lang="en-US" dirty="0"/>
          </a:p>
        </p:txBody>
      </p:sp>
    </p:spTree>
    <p:extLst>
      <p:ext uri="{BB962C8B-B14F-4D97-AF65-F5344CB8AC3E}">
        <p14:creationId xmlns:p14="http://schemas.microsoft.com/office/powerpoint/2010/main" val="24996662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006747"/>
        </a:solidFill>
        <a:effectLst/>
      </p:bgPr>
    </p:bg>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8D488C8C-1B01-554E-ACC6-8C39DB14C6A2}"/>
              </a:ext>
            </a:extLst>
          </p:cNvPr>
          <p:cNvSpPr>
            <a:spLocks noGrp="1"/>
          </p:cNvSpPr>
          <p:nvPr>
            <p:ph type="body" idx="11" hasCustomPrompt="1"/>
          </p:nvPr>
        </p:nvSpPr>
        <p:spPr>
          <a:xfrm>
            <a:off x="322924" y="4342256"/>
            <a:ext cx="5276398" cy="297332"/>
          </a:xfrm>
          <a:prstGeom prst="rect">
            <a:avLst/>
          </a:prstGeom>
        </p:spPr>
        <p:txBody>
          <a:bodyPr>
            <a:normAutofit/>
          </a:bodyPr>
          <a:lstStyle>
            <a:lvl1pPr marL="0" indent="0">
              <a:buNone/>
              <a:defRPr sz="1400" b="0">
                <a:solidFill>
                  <a:schemeClr val="bg1"/>
                </a:solidFill>
                <a:effectLst/>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Presenter Name | Date</a:t>
            </a:r>
          </a:p>
        </p:txBody>
      </p:sp>
      <p:pic>
        <p:nvPicPr>
          <p:cNvPr id="3" name="Picture 2" descr="A picture containing drawing&#10;&#10;Description automatically generated">
            <a:extLst>
              <a:ext uri="{FF2B5EF4-FFF2-40B4-BE49-F238E27FC236}">
                <a16:creationId xmlns:a16="http://schemas.microsoft.com/office/drawing/2014/main" id="{E51B5141-3799-6746-95F3-BC4F608E9447}"/>
              </a:ext>
            </a:extLst>
          </p:cNvPr>
          <p:cNvPicPr>
            <a:picLocks noChangeAspect="1"/>
          </p:cNvPicPr>
          <p:nvPr userDrawn="1"/>
        </p:nvPicPr>
        <p:blipFill>
          <a:blip r:embed="rId2"/>
          <a:stretch>
            <a:fillRect/>
          </a:stretch>
        </p:blipFill>
        <p:spPr>
          <a:xfrm>
            <a:off x="6174169" y="4128652"/>
            <a:ext cx="2775865" cy="665290"/>
          </a:xfrm>
          <a:prstGeom prst="rect">
            <a:avLst/>
          </a:prstGeom>
        </p:spPr>
      </p:pic>
      <p:sp>
        <p:nvSpPr>
          <p:cNvPr id="4" name="Content Placeholder 3">
            <a:extLst>
              <a:ext uri="{FF2B5EF4-FFF2-40B4-BE49-F238E27FC236}">
                <a16:creationId xmlns:a16="http://schemas.microsoft.com/office/drawing/2014/main" id="{621B00D7-7F18-8B44-93CA-4BE3FD5C593A}"/>
              </a:ext>
            </a:extLst>
          </p:cNvPr>
          <p:cNvSpPr>
            <a:spLocks noGrp="1"/>
          </p:cNvSpPr>
          <p:nvPr>
            <p:ph sz="quarter" idx="12" hasCustomPrompt="1"/>
          </p:nvPr>
        </p:nvSpPr>
        <p:spPr>
          <a:xfrm>
            <a:off x="315304" y="579120"/>
            <a:ext cx="8534400" cy="1405385"/>
          </a:xfrm>
          <a:prstGeom prst="rect">
            <a:avLst/>
          </a:prstGeom>
        </p:spPr>
        <p:txBody>
          <a:bodyPr anchor="b"/>
          <a:lstStyle>
            <a:lvl1pPr marL="0" indent="0">
              <a:buNone/>
              <a:defRPr lang="en-US" sz="4500" b="1" kern="1200" dirty="0">
                <a:solidFill>
                  <a:schemeClr val="bg1"/>
                </a:solidFill>
                <a:latin typeface="Arial" panose="020B0604020202020204" pitchFamily="34" charset="0"/>
                <a:ea typeface="+mj-ea"/>
                <a:cs typeface="Arial" panose="020B0604020202020204" pitchFamily="34" charset="0"/>
              </a:defRPr>
            </a:lvl1pPr>
          </a:lstStyle>
          <a:p>
            <a:pPr lvl="0"/>
            <a:r>
              <a:rPr lang="en-US" dirty="0"/>
              <a:t>Title Goes Here </a:t>
            </a:r>
          </a:p>
        </p:txBody>
      </p:sp>
      <p:sp>
        <p:nvSpPr>
          <p:cNvPr id="6" name="Content Placeholder 5">
            <a:extLst>
              <a:ext uri="{FF2B5EF4-FFF2-40B4-BE49-F238E27FC236}">
                <a16:creationId xmlns:a16="http://schemas.microsoft.com/office/drawing/2014/main" id="{FC4F79BE-1D37-9B40-93A7-3417989BA3C4}"/>
              </a:ext>
            </a:extLst>
          </p:cNvPr>
          <p:cNvSpPr>
            <a:spLocks noGrp="1"/>
          </p:cNvSpPr>
          <p:nvPr>
            <p:ph sz="quarter" idx="13" hasCustomPrompt="1"/>
          </p:nvPr>
        </p:nvSpPr>
        <p:spPr>
          <a:xfrm>
            <a:off x="312420" y="2008000"/>
            <a:ext cx="8534400" cy="358775"/>
          </a:xfrm>
          <a:prstGeom prst="rect">
            <a:avLst/>
          </a:prstGeom>
        </p:spPr>
        <p:txBody>
          <a:bodyPr/>
          <a:lstStyle>
            <a:lvl1pPr marL="0" indent="0">
              <a:buNone/>
              <a:defRPr lang="en-US" sz="1600" b="1" kern="1200" spc="100" baseline="0" dirty="0">
                <a:solidFill>
                  <a:schemeClr val="bg1"/>
                </a:solidFill>
                <a:latin typeface="Arial" panose="020B0604020202020204" pitchFamily="34" charset="0"/>
                <a:ea typeface="+mn-ea"/>
                <a:cs typeface="Arial" panose="020B0604020202020204" pitchFamily="34" charset="0"/>
              </a:defRPr>
            </a:lvl1pPr>
          </a:lstStyle>
          <a:p>
            <a:pPr lvl="0"/>
            <a:r>
              <a:rPr lang="en-US" dirty="0"/>
              <a:t>SUBTITLE GOES HERE</a:t>
            </a:r>
          </a:p>
        </p:txBody>
      </p:sp>
    </p:spTree>
    <p:extLst>
      <p:ext uri="{BB962C8B-B14F-4D97-AF65-F5344CB8AC3E}">
        <p14:creationId xmlns:p14="http://schemas.microsoft.com/office/powerpoint/2010/main" val="3196963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343"/>
            <a:ext cx="7772400" cy="1102995"/>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2588640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93840" y="960936"/>
            <a:ext cx="5795192" cy="857250"/>
          </a:xfrm>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a:xfrm>
            <a:off x="1593840" y="1955347"/>
            <a:ext cx="5795192" cy="23206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22975490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1_Picture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55999" y="3600451"/>
            <a:ext cx="6802540" cy="42576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155999" y="713751"/>
            <a:ext cx="6802540" cy="2832406"/>
          </a:xfrm>
        </p:spPr>
        <p:txBody>
          <a:bodyPr/>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1155999" y="4026219"/>
            <a:ext cx="6802540" cy="602933"/>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1289897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06808"/>
            <a:ext cx="8246610" cy="857250"/>
          </a:xfrm>
        </p:spPr>
        <p:txBody>
          <a:bodyPr/>
          <a:lstStyle>
            <a:lvl1pPr>
              <a:defRPr/>
            </a:lvl1pPr>
          </a:lstStyle>
          <a:p>
            <a:r>
              <a:rPr lang="en-US" dirty="0"/>
              <a:t>Click to edit title style</a:t>
            </a:r>
          </a:p>
        </p:txBody>
      </p:sp>
      <p:sp>
        <p:nvSpPr>
          <p:cNvPr id="3" name="Text Placeholder 2"/>
          <p:cNvSpPr>
            <a:spLocks noGrp="1"/>
          </p:cNvSpPr>
          <p:nvPr>
            <p:ph type="body" idx="1"/>
          </p:nvPr>
        </p:nvSpPr>
        <p:spPr>
          <a:xfrm>
            <a:off x="457200" y="1391413"/>
            <a:ext cx="4040188" cy="480060"/>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953122"/>
            <a:ext cx="4040188" cy="2690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391413"/>
            <a:ext cx="4041775" cy="480060"/>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1953122"/>
            <a:ext cx="4041775" cy="2690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20107425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24200" y="3600451"/>
            <a:ext cx="5562600" cy="42576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3124200" y="460058"/>
            <a:ext cx="5562600" cy="3086100"/>
          </a:xfrm>
        </p:spPr>
        <p:txBody>
          <a:bodyPr/>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3124200" y="4026219"/>
            <a:ext cx="5562600" cy="602933"/>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469171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4142626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91608" y="960938"/>
            <a:ext cx="5795192" cy="1962898"/>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743734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4699"/>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273"/>
            <a:ext cx="7772400" cy="112442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8"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2"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22103534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343"/>
            <a:ext cx="7772400" cy="1102995"/>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1689570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93840" y="960936"/>
            <a:ext cx="5795192" cy="857250"/>
          </a:xfrm>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a:xfrm>
            <a:off x="1593840" y="1955347"/>
            <a:ext cx="5795192" cy="23206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3597900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uts 1 line">
    <p:bg>
      <p:bgPr>
        <a:blipFill dpi="0" rotWithShape="1">
          <a:blip r:embed="rId2" cstate="print">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052936" y="4857750"/>
            <a:ext cx="786264" cy="273844"/>
          </a:xfrm>
          <a:prstGeom prst="rect">
            <a:avLst/>
          </a:prstGeom>
        </p:spPr>
        <p:txBody>
          <a:bodyPr/>
          <a:lstStyle>
            <a:lvl1pPr algn="r">
              <a:defRPr>
                <a:solidFill>
                  <a:srgbClr val="466069"/>
                </a:solidFill>
              </a:defRPr>
            </a:lvl1pPr>
          </a:lstStyle>
          <a:p>
            <a:fld id="{0F5EC011-0DA0-DB45-996E-85C7F379AB45}" type="slidenum">
              <a:rPr lang="en-US" smtClean="0"/>
              <a:pPr/>
              <a:t>‹#›</a:t>
            </a:fld>
            <a:endParaRPr lang="en-US" dirty="0"/>
          </a:p>
        </p:txBody>
      </p:sp>
      <p:sp>
        <p:nvSpPr>
          <p:cNvPr id="8" name="Content Placeholder 7">
            <a:extLst>
              <a:ext uri="{FF2B5EF4-FFF2-40B4-BE49-F238E27FC236}">
                <a16:creationId xmlns:a16="http://schemas.microsoft.com/office/drawing/2014/main" id="{564BA887-6465-C844-A8C7-96EB2938E9F1}"/>
              </a:ext>
            </a:extLst>
          </p:cNvPr>
          <p:cNvSpPr>
            <a:spLocks noGrp="1"/>
          </p:cNvSpPr>
          <p:nvPr>
            <p:ph sz="quarter" idx="14"/>
          </p:nvPr>
        </p:nvSpPr>
        <p:spPr>
          <a:xfrm>
            <a:off x="304800" y="1162050"/>
            <a:ext cx="8534400" cy="3695700"/>
          </a:xfrm>
          <a:prstGeom prst="rect">
            <a:avLst/>
          </a:prstGeom>
        </p:spPr>
        <p:txBody>
          <a:bodyPr/>
          <a:lstStyle>
            <a:lvl1pPr marL="0" indent="0">
              <a:buNone/>
              <a:defRPr>
                <a:solidFill>
                  <a:srgbClr val="466069"/>
                </a:solidFill>
              </a:defRPr>
            </a:lvl1pPr>
            <a:lvl2pPr marL="342900" indent="0">
              <a:buNone/>
              <a:defRPr>
                <a:solidFill>
                  <a:srgbClr val="466069"/>
                </a:solidFill>
              </a:defRPr>
            </a:lvl2pPr>
            <a:lvl3pPr marL="685800" indent="0">
              <a:buNone/>
              <a:defRPr>
                <a:solidFill>
                  <a:srgbClr val="466069"/>
                </a:solidFill>
              </a:defRPr>
            </a:lvl3pPr>
            <a:lvl4pPr marL="1028700" indent="0">
              <a:buNone/>
              <a:defRPr>
                <a:solidFill>
                  <a:srgbClr val="466069"/>
                </a:solidFill>
              </a:defRPr>
            </a:lvl4pPr>
            <a:lvl5pPr marL="1371600" indent="0">
              <a:buNone/>
              <a:defRPr>
                <a:solidFill>
                  <a:srgbClr val="46606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9">
            <a:extLst>
              <a:ext uri="{FF2B5EF4-FFF2-40B4-BE49-F238E27FC236}">
                <a16:creationId xmlns:a16="http://schemas.microsoft.com/office/drawing/2014/main" id="{959CB893-D0BC-6345-8588-C91468041D12}"/>
              </a:ext>
            </a:extLst>
          </p:cNvPr>
          <p:cNvSpPr>
            <a:spLocks noGrp="1"/>
          </p:cNvSpPr>
          <p:nvPr>
            <p:ph sz="quarter" idx="15"/>
          </p:nvPr>
        </p:nvSpPr>
        <p:spPr>
          <a:xfrm>
            <a:off x="304800" y="485546"/>
            <a:ext cx="8534400" cy="676503"/>
          </a:xfrm>
          <a:prstGeom prst="rect">
            <a:avLst/>
          </a:prstGeom>
        </p:spPr>
        <p:txBody>
          <a:bodyPr anchor="ctr"/>
          <a:lstStyle>
            <a:lvl1pPr marL="0" indent="0">
              <a:buNone/>
              <a:defRPr lang="en-US" sz="3000" b="1" kern="1200" dirty="0" smtClean="0">
                <a:solidFill>
                  <a:srgbClr val="006747"/>
                </a:solidFill>
                <a:latin typeface="Arial" panose="020B0604020202020204" pitchFamily="34" charset="0"/>
                <a:ea typeface="+mj-ea"/>
                <a:cs typeface="Arial" panose="020B0604020202020204" pitchFamily="34" charset="0"/>
              </a:defRPr>
            </a:lvl1pPr>
            <a:lvl2pPr marL="342900" indent="0">
              <a:buNone/>
              <a:defRPr lang="en-US" sz="3000" b="1" kern="1200" dirty="0" smtClean="0">
                <a:solidFill>
                  <a:srgbClr val="006747"/>
                </a:solidFill>
                <a:latin typeface="Arial" panose="020B0604020202020204" pitchFamily="34" charset="0"/>
                <a:ea typeface="+mj-ea"/>
                <a:cs typeface="Arial" panose="020B0604020202020204" pitchFamily="34" charset="0"/>
              </a:defRPr>
            </a:lvl2pPr>
            <a:lvl3pPr>
              <a:defRPr lang="en-US" sz="3000" b="1" kern="1200" dirty="0" smtClean="0">
                <a:solidFill>
                  <a:srgbClr val="006747"/>
                </a:solidFill>
                <a:latin typeface="Arial" panose="020B0604020202020204" pitchFamily="34" charset="0"/>
                <a:ea typeface="+mj-ea"/>
                <a:cs typeface="Arial" panose="020B0604020202020204" pitchFamily="34" charset="0"/>
              </a:defRPr>
            </a:lvl3pPr>
            <a:lvl4pPr>
              <a:defRPr lang="en-US" sz="3000" b="1" kern="1200" dirty="0" smtClean="0">
                <a:solidFill>
                  <a:srgbClr val="006747"/>
                </a:solidFill>
                <a:latin typeface="Arial" panose="020B0604020202020204" pitchFamily="34" charset="0"/>
                <a:ea typeface="+mj-ea"/>
                <a:cs typeface="Arial" panose="020B0604020202020204" pitchFamily="34" charset="0"/>
              </a:defRPr>
            </a:lvl4pPr>
            <a:lvl5pPr>
              <a:defRPr lang="en-US" sz="3000" b="1" kern="1200" dirty="0" smtClean="0">
                <a:solidFill>
                  <a:srgbClr val="006747"/>
                </a:solidFill>
                <a:latin typeface="Arial" panose="020B0604020202020204" pitchFamily="34" charset="0"/>
                <a:ea typeface="+mj-ea"/>
                <a:cs typeface="Arial" panose="020B0604020202020204" pitchFamily="34" charset="0"/>
              </a:defRPr>
            </a:lvl5pPr>
          </a:lstStyle>
          <a:p>
            <a:pPr lvl="0"/>
            <a:r>
              <a:rPr lang="en-US"/>
              <a:t>Click to edit Master text styles</a:t>
            </a:r>
          </a:p>
        </p:txBody>
      </p:sp>
    </p:spTree>
    <p:extLst>
      <p:ext uri="{BB962C8B-B14F-4D97-AF65-F5344CB8AC3E}">
        <p14:creationId xmlns:p14="http://schemas.microsoft.com/office/powerpoint/2010/main" val="504156487"/>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guide id="3" orient="horz" pos="732"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1_Picture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55999" y="3600451"/>
            <a:ext cx="6802540" cy="42576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155999" y="713751"/>
            <a:ext cx="6802540" cy="2832406"/>
          </a:xfrm>
        </p:spPr>
        <p:txBody>
          <a:bodyPr/>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1155999" y="4026219"/>
            <a:ext cx="6802540" cy="602933"/>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28225114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06808"/>
            <a:ext cx="8246610" cy="857250"/>
          </a:xfrm>
        </p:spPr>
        <p:txBody>
          <a:bodyPr/>
          <a:lstStyle>
            <a:lvl1pPr>
              <a:defRPr/>
            </a:lvl1pPr>
          </a:lstStyle>
          <a:p>
            <a:r>
              <a:rPr lang="en-US" dirty="0"/>
              <a:t>Click to edit title style</a:t>
            </a:r>
          </a:p>
        </p:txBody>
      </p:sp>
      <p:sp>
        <p:nvSpPr>
          <p:cNvPr id="3" name="Text Placeholder 2"/>
          <p:cNvSpPr>
            <a:spLocks noGrp="1"/>
          </p:cNvSpPr>
          <p:nvPr>
            <p:ph type="body" idx="1"/>
          </p:nvPr>
        </p:nvSpPr>
        <p:spPr>
          <a:xfrm>
            <a:off x="457200" y="1391413"/>
            <a:ext cx="4040188" cy="480060"/>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953122"/>
            <a:ext cx="4040188" cy="2690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391413"/>
            <a:ext cx="4041775" cy="480060"/>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1953122"/>
            <a:ext cx="4041775" cy="2690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39589800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24200" y="3600451"/>
            <a:ext cx="5562600" cy="42576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3124200" y="460058"/>
            <a:ext cx="5562600" cy="3086100"/>
          </a:xfrm>
        </p:spPr>
        <p:txBody>
          <a:bodyPr/>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3124200" y="4026219"/>
            <a:ext cx="5562600" cy="602933"/>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37596807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36288513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Guts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F0B74-4A3A-444E-B522-BED236832E77}"/>
              </a:ext>
            </a:extLst>
          </p:cNvPr>
          <p:cNvSpPr>
            <a:spLocks noGrp="1"/>
          </p:cNvSpPr>
          <p:nvPr>
            <p:ph type="title"/>
          </p:nvPr>
        </p:nvSpPr>
        <p:spPr>
          <a:xfrm>
            <a:off x="342900" y="314326"/>
            <a:ext cx="8429625" cy="581025"/>
          </a:xfrm>
          <a:prstGeom prst="rect">
            <a:avLst/>
          </a:prstGeom>
        </p:spPr>
        <p:txBody>
          <a:bodyPr anchor="ctr"/>
          <a:lstStyle>
            <a:lvl1pPr algn="l">
              <a:defRPr sz="3150" b="1">
                <a:solidFill>
                  <a:srgbClr val="009374"/>
                </a:solidFill>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3B8F4286-22A4-4346-AA70-B13992F1FDA9}"/>
              </a:ext>
            </a:extLst>
          </p:cNvPr>
          <p:cNvSpPr>
            <a:spLocks noGrp="1"/>
          </p:cNvSpPr>
          <p:nvPr>
            <p:ph idx="1"/>
          </p:nvPr>
        </p:nvSpPr>
        <p:spPr>
          <a:xfrm>
            <a:off x="342900" y="971551"/>
            <a:ext cx="8429625" cy="3343275"/>
          </a:xfrm>
          <a:prstGeom prst="rect">
            <a:avLst/>
          </a:prstGeom>
        </p:spPr>
        <p:txBody>
          <a:bodyPr/>
          <a:lstStyle>
            <a:lvl1pPr marL="0" indent="0">
              <a:buNone/>
              <a:defRPr sz="1800">
                <a:solidFill>
                  <a:schemeClr val="tx1">
                    <a:lumMod val="65000"/>
                    <a:lumOff val="35000"/>
                  </a:schemeClr>
                </a:solidFill>
              </a:defRPr>
            </a:lvl1pPr>
            <a:lvl2pPr>
              <a:defRPr sz="1800">
                <a:solidFill>
                  <a:schemeClr val="tx1">
                    <a:lumMod val="65000"/>
                    <a:lumOff val="35000"/>
                  </a:schemeClr>
                </a:solidFill>
              </a:defRPr>
            </a:lvl2pPr>
            <a:lvl3pPr>
              <a:defRPr sz="1800">
                <a:solidFill>
                  <a:schemeClr val="tx1">
                    <a:lumMod val="65000"/>
                    <a:lumOff val="35000"/>
                  </a:schemeClr>
                </a:solidFill>
              </a:defRPr>
            </a:lvl3pPr>
            <a:lvl4pPr>
              <a:defRPr sz="1800">
                <a:solidFill>
                  <a:schemeClr val="tx1">
                    <a:lumMod val="65000"/>
                    <a:lumOff val="35000"/>
                  </a:schemeClr>
                </a:solidFill>
              </a:defRPr>
            </a:lvl4pPr>
            <a:lvl5pPr>
              <a:defRPr sz="1800">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FF35052C-2FDB-2C43-A7FC-50D84170DB77}"/>
              </a:ext>
            </a:extLst>
          </p:cNvPr>
          <p:cNvSpPr>
            <a:spLocks noGrp="1"/>
          </p:cNvSpPr>
          <p:nvPr>
            <p:ph type="sldNum" sz="quarter" idx="12"/>
          </p:nvPr>
        </p:nvSpPr>
        <p:spPr/>
        <p:txBody>
          <a:bodyPr/>
          <a:lstStyle/>
          <a:p>
            <a:fld id="{C6429477-D61A-7D49-A13C-58DC364142A2}" type="slidenum">
              <a:rPr lang="en-US" smtClean="0"/>
              <a:t>‹#›</a:t>
            </a:fld>
            <a:endParaRPr lang="en-US" dirty="0"/>
          </a:p>
        </p:txBody>
      </p:sp>
    </p:spTree>
    <p:extLst>
      <p:ext uri="{BB962C8B-B14F-4D97-AF65-F5344CB8AC3E}">
        <p14:creationId xmlns:p14="http://schemas.microsoft.com/office/powerpoint/2010/main" val="1569367834"/>
      </p:ext>
    </p:extLst>
  </p:cSld>
  <p:clrMapOvr>
    <a:masterClrMapping/>
  </p:clrMapOvr>
  <p:extLst>
    <p:ext uri="{DCECCB84-F9BA-43D5-87BE-67443E8EF086}">
      <p15:sldGuideLst xmlns:p15="http://schemas.microsoft.com/office/powerpoint/2012/main">
        <p15:guide id="1" orient="horz" pos="816">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Guts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F0B74-4A3A-444E-B522-BED236832E77}"/>
              </a:ext>
            </a:extLst>
          </p:cNvPr>
          <p:cNvSpPr>
            <a:spLocks noGrp="1"/>
          </p:cNvSpPr>
          <p:nvPr>
            <p:ph type="title" hasCustomPrompt="1"/>
          </p:nvPr>
        </p:nvSpPr>
        <p:spPr>
          <a:xfrm>
            <a:off x="342900" y="314326"/>
            <a:ext cx="8429625" cy="940934"/>
          </a:xfrm>
          <a:prstGeom prst="rect">
            <a:avLst/>
          </a:prstGeom>
        </p:spPr>
        <p:txBody>
          <a:bodyPr anchor="ctr"/>
          <a:lstStyle>
            <a:lvl1pPr algn="l">
              <a:defRPr sz="3150" b="1">
                <a:solidFill>
                  <a:srgbClr val="009374"/>
                </a:solidFill>
                <a:latin typeface="+mn-lt"/>
              </a:defRPr>
            </a:lvl1pPr>
          </a:lstStyle>
          <a:p>
            <a:r>
              <a:rPr lang="en-US" dirty="0"/>
              <a:t>Click to edit Master title style Click to edit Master title style</a:t>
            </a:r>
          </a:p>
        </p:txBody>
      </p:sp>
      <p:sp>
        <p:nvSpPr>
          <p:cNvPr id="3" name="Content Placeholder 2">
            <a:extLst>
              <a:ext uri="{FF2B5EF4-FFF2-40B4-BE49-F238E27FC236}">
                <a16:creationId xmlns:a16="http://schemas.microsoft.com/office/drawing/2014/main" id="{3B8F4286-22A4-4346-AA70-B13992F1FDA9}"/>
              </a:ext>
            </a:extLst>
          </p:cNvPr>
          <p:cNvSpPr>
            <a:spLocks noGrp="1"/>
          </p:cNvSpPr>
          <p:nvPr>
            <p:ph idx="1"/>
          </p:nvPr>
        </p:nvSpPr>
        <p:spPr>
          <a:xfrm>
            <a:off x="342900" y="1314450"/>
            <a:ext cx="8429625" cy="3000376"/>
          </a:xfrm>
          <a:prstGeom prst="rect">
            <a:avLst/>
          </a:prstGeom>
        </p:spPr>
        <p:txBody>
          <a:bodyPr/>
          <a:lstStyle>
            <a:lvl1pPr marL="0" indent="0">
              <a:buNone/>
              <a:defRPr sz="1800">
                <a:solidFill>
                  <a:schemeClr val="tx1">
                    <a:lumMod val="65000"/>
                    <a:lumOff val="35000"/>
                  </a:schemeClr>
                </a:solidFill>
              </a:defRPr>
            </a:lvl1pPr>
            <a:lvl2pPr>
              <a:defRPr sz="1800">
                <a:solidFill>
                  <a:schemeClr val="tx1">
                    <a:lumMod val="65000"/>
                    <a:lumOff val="35000"/>
                  </a:schemeClr>
                </a:solidFill>
              </a:defRPr>
            </a:lvl2pPr>
            <a:lvl3pPr>
              <a:defRPr sz="1800">
                <a:solidFill>
                  <a:schemeClr val="tx1">
                    <a:lumMod val="65000"/>
                    <a:lumOff val="35000"/>
                  </a:schemeClr>
                </a:solidFill>
              </a:defRPr>
            </a:lvl3pPr>
            <a:lvl4pPr>
              <a:defRPr sz="1800">
                <a:solidFill>
                  <a:schemeClr val="tx1">
                    <a:lumMod val="65000"/>
                    <a:lumOff val="35000"/>
                  </a:schemeClr>
                </a:solidFill>
              </a:defRPr>
            </a:lvl4pPr>
            <a:lvl5pPr>
              <a:defRPr sz="1800">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FF35052C-2FDB-2C43-A7FC-50D84170DB77}"/>
              </a:ext>
            </a:extLst>
          </p:cNvPr>
          <p:cNvSpPr>
            <a:spLocks noGrp="1"/>
          </p:cNvSpPr>
          <p:nvPr>
            <p:ph type="sldNum" sz="quarter" idx="12"/>
          </p:nvPr>
        </p:nvSpPr>
        <p:spPr/>
        <p:txBody>
          <a:bodyPr/>
          <a:lstStyle/>
          <a:p>
            <a:fld id="{C6429477-D61A-7D49-A13C-58DC364142A2}" type="slidenum">
              <a:rPr lang="en-US" smtClean="0"/>
              <a:t>‹#›</a:t>
            </a:fld>
            <a:endParaRPr lang="en-US" dirty="0"/>
          </a:p>
        </p:txBody>
      </p:sp>
    </p:spTree>
    <p:extLst>
      <p:ext uri="{BB962C8B-B14F-4D97-AF65-F5344CB8AC3E}">
        <p14:creationId xmlns:p14="http://schemas.microsoft.com/office/powerpoint/2010/main" val="1653804720"/>
      </p:ext>
    </p:extLst>
  </p:cSld>
  <p:clrMapOvr>
    <a:masterClrMapping/>
  </p:clrMapOvr>
  <p:extLst>
    <p:ext uri="{DCECCB84-F9BA-43D5-87BE-67443E8EF086}">
      <p15:sldGuideLst xmlns:p15="http://schemas.microsoft.com/office/powerpoint/2012/main">
        <p15:guide id="1" orient="horz" pos="1104">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dirty="0"/>
          </a:p>
        </p:txBody>
      </p:sp>
      <p:sp>
        <p:nvSpPr>
          <p:cNvPr id="5" name="Slide Number Placeholder 4"/>
          <p:cNvSpPr>
            <a:spLocks noGrp="1"/>
          </p:cNvSpPr>
          <p:nvPr>
            <p:ph type="sldNum" sz="quarter" idx="12"/>
          </p:nvPr>
        </p:nvSpPr>
        <p:spPr/>
        <p:txBody>
          <a:bodyPr/>
          <a:lstStyle/>
          <a:p>
            <a:fld id="{6CB0C53F-47E9-4440-9F43-74B4944F7955}" type="slidenum">
              <a:rPr lang="en-US" smtClean="0"/>
              <a:t>‹#›</a:t>
            </a:fld>
            <a:endParaRPr lang="en-US" dirty="0"/>
          </a:p>
        </p:txBody>
      </p:sp>
    </p:spTree>
    <p:extLst>
      <p:ext uri="{BB962C8B-B14F-4D97-AF65-F5344CB8AC3E}">
        <p14:creationId xmlns:p14="http://schemas.microsoft.com/office/powerpoint/2010/main" val="37539709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91608" y="960939"/>
            <a:ext cx="5795192" cy="1962898"/>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34096441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4699"/>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273"/>
            <a:ext cx="7772400" cy="1124427"/>
          </a:xfrm>
        </p:spPr>
        <p:txBody>
          <a:bodyPr anchor="b"/>
          <a:lstStyle>
            <a:lvl1pPr marL="0" indent="0">
              <a:buNone/>
              <a:defRPr sz="2000">
                <a:solidFill>
                  <a:schemeClr val="tx1">
                    <a:tint val="75000"/>
                  </a:schemeClr>
                </a:solidFill>
              </a:defRPr>
            </a:lvl1pPr>
            <a:lvl2pPr marL="457178" indent="0">
              <a:buNone/>
              <a:defRPr sz="1800">
                <a:solidFill>
                  <a:schemeClr val="tx1">
                    <a:tint val="75000"/>
                  </a:schemeClr>
                </a:solidFill>
              </a:defRPr>
            </a:lvl2pPr>
            <a:lvl3pPr marL="914355" indent="0">
              <a:buNone/>
              <a:defRPr sz="1600">
                <a:solidFill>
                  <a:schemeClr val="tx1">
                    <a:tint val="75000"/>
                  </a:schemeClr>
                </a:solidFill>
              </a:defRPr>
            </a:lvl3pPr>
            <a:lvl4pPr marL="1371532" indent="0">
              <a:buNone/>
              <a:defRPr sz="1400">
                <a:solidFill>
                  <a:schemeClr val="tx1">
                    <a:tint val="75000"/>
                  </a:schemeClr>
                </a:solidFill>
              </a:defRPr>
            </a:lvl4pPr>
            <a:lvl5pPr marL="1828709" indent="0">
              <a:buNone/>
              <a:defRPr sz="1400">
                <a:solidFill>
                  <a:schemeClr val="tx1">
                    <a:tint val="75000"/>
                  </a:schemeClr>
                </a:solidFill>
              </a:defRPr>
            </a:lvl5pPr>
            <a:lvl6pPr marL="2285886" indent="0">
              <a:buNone/>
              <a:defRPr sz="1400">
                <a:solidFill>
                  <a:schemeClr val="tx1">
                    <a:tint val="75000"/>
                  </a:schemeClr>
                </a:solidFill>
              </a:defRPr>
            </a:lvl6pPr>
            <a:lvl7pPr marL="2743064" indent="0">
              <a:buNone/>
              <a:defRPr sz="1400">
                <a:solidFill>
                  <a:schemeClr val="tx1">
                    <a:tint val="75000"/>
                  </a:schemeClr>
                </a:solidFill>
              </a:defRPr>
            </a:lvl7pPr>
            <a:lvl8pPr marL="3200240" indent="0">
              <a:buNone/>
              <a:defRPr sz="1400">
                <a:solidFill>
                  <a:schemeClr val="tx1">
                    <a:tint val="75000"/>
                  </a:schemeClr>
                </a:solidFill>
              </a:defRPr>
            </a:lvl8pPr>
            <a:lvl9pPr marL="365741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2960905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343"/>
            <a:ext cx="7772400" cy="1102995"/>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178" indent="0" algn="ctr">
              <a:buNone/>
              <a:defRPr>
                <a:solidFill>
                  <a:schemeClr val="tx1">
                    <a:tint val="75000"/>
                  </a:schemeClr>
                </a:solidFill>
              </a:defRPr>
            </a:lvl2pPr>
            <a:lvl3pPr marL="914355"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4"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2483298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Guts 2 line">
    <p:bg>
      <p:bgPr>
        <a:blipFill dpi="0" rotWithShape="1">
          <a:blip r:embed="rId2" cstate="print">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0" y="478971"/>
            <a:ext cx="8534400" cy="979170"/>
          </a:xfrm>
          <a:prstGeom prst="rect">
            <a:avLst/>
          </a:prstGeom>
        </p:spPr>
        <p:txBody>
          <a:bodyPr anchor="ctr"/>
          <a:lstStyle>
            <a:lvl1pPr>
              <a:defRPr>
                <a:solidFill>
                  <a:srgbClr val="006747"/>
                </a:solidFill>
              </a:defRPr>
            </a:lvl1pPr>
          </a:lstStyle>
          <a:p>
            <a:r>
              <a:rPr lang="en-US" dirty="0"/>
              <a:t>2 line Header Goes Here 2 line Header Goes Here 2 line Header Goes Here </a:t>
            </a:r>
          </a:p>
        </p:txBody>
      </p:sp>
      <p:sp>
        <p:nvSpPr>
          <p:cNvPr id="3" name="Content Placeholder 2"/>
          <p:cNvSpPr>
            <a:spLocks noGrp="1"/>
          </p:cNvSpPr>
          <p:nvPr>
            <p:ph idx="1"/>
          </p:nvPr>
        </p:nvSpPr>
        <p:spPr>
          <a:xfrm>
            <a:off x="318654" y="1486193"/>
            <a:ext cx="8520546" cy="3302977"/>
          </a:xfrm>
          <a:prstGeom prst="rect">
            <a:avLst/>
          </a:prstGeom>
        </p:spPr>
        <p:txBody>
          <a:bodyPr/>
          <a:lstStyle>
            <a:lvl1pPr marL="0" indent="0">
              <a:buNone/>
              <a:defRPr>
                <a:solidFill>
                  <a:srgbClr val="466069"/>
                </a:solidFill>
              </a:defRPr>
            </a:lvl1pPr>
            <a:lvl2pPr marL="342900" indent="0">
              <a:buNone/>
              <a:defRPr>
                <a:solidFill>
                  <a:srgbClr val="466069"/>
                </a:solidFill>
              </a:defRPr>
            </a:lvl2pPr>
            <a:lvl3pPr marL="685800" indent="0">
              <a:buNone/>
              <a:defRPr>
                <a:solidFill>
                  <a:srgbClr val="466069"/>
                </a:solidFill>
              </a:defRPr>
            </a:lvl3pPr>
            <a:lvl4pPr marL="1028700" indent="0">
              <a:buNone/>
              <a:defRPr>
                <a:solidFill>
                  <a:srgbClr val="466069"/>
                </a:solidFill>
              </a:defRPr>
            </a:lvl4pPr>
            <a:lvl5pPr marL="1371600" indent="0">
              <a:buNone/>
              <a:defRPr>
                <a:solidFill>
                  <a:srgbClr val="46606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8052936" y="4857750"/>
            <a:ext cx="786264" cy="273844"/>
          </a:xfrm>
          <a:prstGeom prst="rect">
            <a:avLst/>
          </a:prstGeom>
        </p:spPr>
        <p:txBody>
          <a:bodyPr/>
          <a:lstStyle>
            <a:lvl1pPr algn="r">
              <a:defRPr>
                <a:solidFill>
                  <a:srgbClr val="466069"/>
                </a:solidFill>
              </a:defRPr>
            </a:lvl1pPr>
          </a:lstStyle>
          <a:p>
            <a:fld id="{0F5EC011-0DA0-DB45-996E-85C7F379AB45}" type="slidenum">
              <a:rPr lang="en-US" smtClean="0"/>
              <a:pPr/>
              <a:t>‹#›</a:t>
            </a:fld>
            <a:endParaRPr lang="en-US" dirty="0"/>
          </a:p>
        </p:txBody>
      </p:sp>
    </p:spTree>
    <p:extLst>
      <p:ext uri="{BB962C8B-B14F-4D97-AF65-F5344CB8AC3E}">
        <p14:creationId xmlns:p14="http://schemas.microsoft.com/office/powerpoint/2010/main" val="27819995"/>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guide id="3" orient="horz" pos="924"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93841" y="960936"/>
            <a:ext cx="5795192" cy="857250"/>
          </a:xfrm>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a:xfrm>
            <a:off x="1593841" y="1955348"/>
            <a:ext cx="5795192" cy="23206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6099534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1_Picture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55999" y="3600451"/>
            <a:ext cx="6802540" cy="42576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155999" y="713751"/>
            <a:ext cx="6802540" cy="2832406"/>
          </a:xfrm>
        </p:spPr>
        <p:txBody>
          <a:bodyPr/>
          <a:lstStyle>
            <a:lvl1pPr marL="0" indent="0">
              <a:buNone/>
              <a:defRPr sz="3200"/>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endParaRPr lang="en-US" dirty="0"/>
          </a:p>
        </p:txBody>
      </p:sp>
      <p:sp>
        <p:nvSpPr>
          <p:cNvPr id="4" name="Text Placeholder 3"/>
          <p:cNvSpPr>
            <a:spLocks noGrp="1"/>
          </p:cNvSpPr>
          <p:nvPr>
            <p:ph type="body" sz="half" idx="2"/>
          </p:nvPr>
        </p:nvSpPr>
        <p:spPr>
          <a:xfrm>
            <a:off x="1155999" y="4026220"/>
            <a:ext cx="6802540" cy="602933"/>
          </a:xfrm>
        </p:spPr>
        <p:txBody>
          <a:bodyPr/>
          <a:lstStyle>
            <a:lvl1pPr marL="0" indent="0">
              <a:buNone/>
              <a:defRPr sz="1400"/>
            </a:lvl1pPr>
            <a:lvl2pPr marL="457178" indent="0">
              <a:buNone/>
              <a:defRPr sz="1200"/>
            </a:lvl2pPr>
            <a:lvl3pPr marL="914355" indent="0">
              <a:buNone/>
              <a:defRPr sz="1000"/>
            </a:lvl3pPr>
            <a:lvl4pPr marL="1371532" indent="0">
              <a:buNone/>
              <a:defRPr sz="900"/>
            </a:lvl4pPr>
            <a:lvl5pPr marL="1828709" indent="0">
              <a:buNone/>
              <a:defRPr sz="900"/>
            </a:lvl5pPr>
            <a:lvl6pPr marL="2285886" indent="0">
              <a:buNone/>
              <a:defRPr sz="900"/>
            </a:lvl6pPr>
            <a:lvl7pPr marL="2743064" indent="0">
              <a:buNone/>
              <a:defRPr sz="900"/>
            </a:lvl7pPr>
            <a:lvl8pPr marL="3200240" indent="0">
              <a:buNone/>
              <a:defRPr sz="900"/>
            </a:lvl8pPr>
            <a:lvl9pPr marL="3657418"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25667158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06808"/>
            <a:ext cx="8246610" cy="857250"/>
          </a:xfrm>
        </p:spPr>
        <p:txBody>
          <a:bodyPr/>
          <a:lstStyle>
            <a:lvl1pPr>
              <a:defRPr/>
            </a:lvl1pPr>
          </a:lstStyle>
          <a:p>
            <a:r>
              <a:rPr lang="en-US" dirty="0"/>
              <a:t>Click to edit title style</a:t>
            </a:r>
          </a:p>
        </p:txBody>
      </p:sp>
      <p:sp>
        <p:nvSpPr>
          <p:cNvPr id="3" name="Text Placeholder 2"/>
          <p:cNvSpPr>
            <a:spLocks noGrp="1"/>
          </p:cNvSpPr>
          <p:nvPr>
            <p:ph type="body" idx="1"/>
          </p:nvPr>
        </p:nvSpPr>
        <p:spPr>
          <a:xfrm>
            <a:off x="457200" y="1391413"/>
            <a:ext cx="4040188" cy="480060"/>
          </a:xfrm>
        </p:spPr>
        <p:txBody>
          <a:bodyPr anchor="b"/>
          <a:lstStyle>
            <a:lvl1pPr marL="0" indent="0">
              <a:buNone/>
              <a:defRPr sz="2400" b="1"/>
            </a:lvl1pPr>
            <a:lvl2pPr marL="457178" indent="0">
              <a:buNone/>
              <a:defRPr sz="2000" b="1"/>
            </a:lvl2pPr>
            <a:lvl3pPr marL="914355" indent="0">
              <a:buNone/>
              <a:defRPr sz="1800" b="1"/>
            </a:lvl3pPr>
            <a:lvl4pPr marL="1371532" indent="0">
              <a:buNone/>
              <a:defRPr sz="1600" b="1"/>
            </a:lvl4pPr>
            <a:lvl5pPr marL="1828709" indent="0">
              <a:buNone/>
              <a:defRPr sz="1600" b="1"/>
            </a:lvl5pPr>
            <a:lvl6pPr marL="2285886" indent="0">
              <a:buNone/>
              <a:defRPr sz="1600" b="1"/>
            </a:lvl6pPr>
            <a:lvl7pPr marL="2743064"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953122"/>
            <a:ext cx="4040188" cy="2690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391413"/>
            <a:ext cx="4041775" cy="480060"/>
          </a:xfrm>
        </p:spPr>
        <p:txBody>
          <a:bodyPr anchor="b"/>
          <a:lstStyle>
            <a:lvl1pPr marL="0" indent="0">
              <a:buNone/>
              <a:defRPr sz="2400" b="1"/>
            </a:lvl1pPr>
            <a:lvl2pPr marL="457178" indent="0">
              <a:buNone/>
              <a:defRPr sz="2000" b="1"/>
            </a:lvl2pPr>
            <a:lvl3pPr marL="914355" indent="0">
              <a:buNone/>
              <a:defRPr sz="1800" b="1"/>
            </a:lvl3pPr>
            <a:lvl4pPr marL="1371532" indent="0">
              <a:buNone/>
              <a:defRPr sz="1600" b="1"/>
            </a:lvl4pPr>
            <a:lvl5pPr marL="1828709" indent="0">
              <a:buNone/>
              <a:defRPr sz="1600" b="1"/>
            </a:lvl5pPr>
            <a:lvl6pPr marL="2285886" indent="0">
              <a:buNone/>
              <a:defRPr sz="1600" b="1"/>
            </a:lvl6pPr>
            <a:lvl7pPr marL="2743064"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1953122"/>
            <a:ext cx="4041775" cy="2690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12880585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24200" y="3600451"/>
            <a:ext cx="5562600" cy="42576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3124200" y="460058"/>
            <a:ext cx="5562600" cy="3086100"/>
          </a:xfrm>
        </p:spPr>
        <p:txBody>
          <a:bodyPr/>
          <a:lstStyle>
            <a:lvl1pPr marL="0" indent="0">
              <a:buNone/>
              <a:defRPr sz="3200"/>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endParaRPr lang="en-US" dirty="0"/>
          </a:p>
        </p:txBody>
      </p:sp>
      <p:sp>
        <p:nvSpPr>
          <p:cNvPr id="4" name="Text Placeholder 3"/>
          <p:cNvSpPr>
            <a:spLocks noGrp="1"/>
          </p:cNvSpPr>
          <p:nvPr>
            <p:ph type="body" sz="half" idx="2"/>
          </p:nvPr>
        </p:nvSpPr>
        <p:spPr>
          <a:xfrm>
            <a:off x="3124200" y="4026220"/>
            <a:ext cx="5562600" cy="602933"/>
          </a:xfrm>
        </p:spPr>
        <p:txBody>
          <a:bodyPr/>
          <a:lstStyle>
            <a:lvl1pPr marL="0" indent="0">
              <a:buNone/>
              <a:defRPr sz="1400"/>
            </a:lvl1pPr>
            <a:lvl2pPr marL="457178" indent="0">
              <a:buNone/>
              <a:defRPr sz="1200"/>
            </a:lvl2pPr>
            <a:lvl3pPr marL="914355" indent="0">
              <a:buNone/>
              <a:defRPr sz="1000"/>
            </a:lvl3pPr>
            <a:lvl4pPr marL="1371532" indent="0">
              <a:buNone/>
              <a:defRPr sz="900"/>
            </a:lvl4pPr>
            <a:lvl5pPr marL="1828709" indent="0">
              <a:buNone/>
              <a:defRPr sz="900"/>
            </a:lvl5pPr>
            <a:lvl6pPr marL="2285886" indent="0">
              <a:buNone/>
              <a:defRPr sz="900"/>
            </a:lvl6pPr>
            <a:lvl7pPr marL="2743064" indent="0">
              <a:buNone/>
              <a:defRPr sz="900"/>
            </a:lvl7pPr>
            <a:lvl8pPr marL="3200240" indent="0">
              <a:buNone/>
              <a:defRPr sz="900"/>
            </a:lvl8pPr>
            <a:lvl9pPr marL="3657418"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198236271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1449052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006747"/>
        </a:solidFill>
        <a:effectLst/>
      </p:bgPr>
    </p:bg>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8D488C8C-1B01-554E-ACC6-8C39DB14C6A2}"/>
              </a:ext>
            </a:extLst>
          </p:cNvPr>
          <p:cNvSpPr>
            <a:spLocks noGrp="1"/>
          </p:cNvSpPr>
          <p:nvPr>
            <p:ph type="body" idx="11" hasCustomPrompt="1"/>
          </p:nvPr>
        </p:nvSpPr>
        <p:spPr>
          <a:xfrm>
            <a:off x="322924" y="4342256"/>
            <a:ext cx="5276398" cy="297332"/>
          </a:xfrm>
          <a:prstGeom prst="rect">
            <a:avLst/>
          </a:prstGeom>
        </p:spPr>
        <p:txBody>
          <a:bodyPr>
            <a:normAutofit/>
          </a:bodyPr>
          <a:lstStyle>
            <a:lvl1pPr marL="0" indent="0">
              <a:buNone/>
              <a:defRPr sz="1400" b="0">
                <a:solidFill>
                  <a:schemeClr val="bg1"/>
                </a:solidFill>
                <a:effectLst/>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Presenter Name | Date</a:t>
            </a:r>
          </a:p>
        </p:txBody>
      </p:sp>
      <p:pic>
        <p:nvPicPr>
          <p:cNvPr id="3" name="Picture 2" descr="A picture containing drawing&#10;&#10;Description automatically generated">
            <a:extLst>
              <a:ext uri="{FF2B5EF4-FFF2-40B4-BE49-F238E27FC236}">
                <a16:creationId xmlns:a16="http://schemas.microsoft.com/office/drawing/2014/main" id="{E51B5141-3799-6746-95F3-BC4F608E9447}"/>
              </a:ext>
            </a:extLst>
          </p:cNvPr>
          <p:cNvPicPr>
            <a:picLocks noChangeAspect="1"/>
          </p:cNvPicPr>
          <p:nvPr userDrawn="1"/>
        </p:nvPicPr>
        <p:blipFill>
          <a:blip r:embed="rId2"/>
          <a:stretch>
            <a:fillRect/>
          </a:stretch>
        </p:blipFill>
        <p:spPr>
          <a:xfrm>
            <a:off x="6174169" y="4128652"/>
            <a:ext cx="2775865" cy="665290"/>
          </a:xfrm>
          <a:prstGeom prst="rect">
            <a:avLst/>
          </a:prstGeom>
        </p:spPr>
      </p:pic>
      <p:sp>
        <p:nvSpPr>
          <p:cNvPr id="4" name="Content Placeholder 3">
            <a:extLst>
              <a:ext uri="{FF2B5EF4-FFF2-40B4-BE49-F238E27FC236}">
                <a16:creationId xmlns:a16="http://schemas.microsoft.com/office/drawing/2014/main" id="{621B00D7-7F18-8B44-93CA-4BE3FD5C593A}"/>
              </a:ext>
            </a:extLst>
          </p:cNvPr>
          <p:cNvSpPr>
            <a:spLocks noGrp="1"/>
          </p:cNvSpPr>
          <p:nvPr>
            <p:ph sz="quarter" idx="12" hasCustomPrompt="1"/>
          </p:nvPr>
        </p:nvSpPr>
        <p:spPr>
          <a:xfrm>
            <a:off x="315304" y="579120"/>
            <a:ext cx="8534400" cy="1405385"/>
          </a:xfrm>
          <a:prstGeom prst="rect">
            <a:avLst/>
          </a:prstGeom>
        </p:spPr>
        <p:txBody>
          <a:bodyPr anchor="b"/>
          <a:lstStyle>
            <a:lvl1pPr marL="0" indent="0">
              <a:buNone/>
              <a:defRPr lang="en-US" sz="4500" b="1" kern="1200" dirty="0">
                <a:solidFill>
                  <a:schemeClr val="bg1"/>
                </a:solidFill>
                <a:latin typeface="Arial" panose="020B0604020202020204" pitchFamily="34" charset="0"/>
                <a:ea typeface="+mj-ea"/>
                <a:cs typeface="Arial" panose="020B0604020202020204" pitchFamily="34" charset="0"/>
              </a:defRPr>
            </a:lvl1pPr>
          </a:lstStyle>
          <a:p>
            <a:pPr lvl="0"/>
            <a:r>
              <a:rPr lang="en-US" dirty="0"/>
              <a:t>Title Goes Here </a:t>
            </a:r>
          </a:p>
        </p:txBody>
      </p:sp>
      <p:sp>
        <p:nvSpPr>
          <p:cNvPr id="6" name="Content Placeholder 5">
            <a:extLst>
              <a:ext uri="{FF2B5EF4-FFF2-40B4-BE49-F238E27FC236}">
                <a16:creationId xmlns:a16="http://schemas.microsoft.com/office/drawing/2014/main" id="{FC4F79BE-1D37-9B40-93A7-3417989BA3C4}"/>
              </a:ext>
            </a:extLst>
          </p:cNvPr>
          <p:cNvSpPr>
            <a:spLocks noGrp="1"/>
          </p:cNvSpPr>
          <p:nvPr>
            <p:ph sz="quarter" idx="13" hasCustomPrompt="1"/>
          </p:nvPr>
        </p:nvSpPr>
        <p:spPr>
          <a:xfrm>
            <a:off x="312420" y="2008000"/>
            <a:ext cx="8534400" cy="358775"/>
          </a:xfrm>
          <a:prstGeom prst="rect">
            <a:avLst/>
          </a:prstGeom>
        </p:spPr>
        <p:txBody>
          <a:bodyPr/>
          <a:lstStyle>
            <a:lvl1pPr marL="0" indent="0">
              <a:buNone/>
              <a:defRPr lang="en-US" sz="1600" b="1" kern="1200" spc="100" baseline="0" dirty="0">
                <a:solidFill>
                  <a:schemeClr val="bg1"/>
                </a:solidFill>
                <a:latin typeface="Arial" panose="020B0604020202020204" pitchFamily="34" charset="0"/>
                <a:ea typeface="+mn-ea"/>
                <a:cs typeface="Arial" panose="020B0604020202020204" pitchFamily="34" charset="0"/>
              </a:defRPr>
            </a:lvl1pPr>
          </a:lstStyle>
          <a:p>
            <a:pPr lvl="0"/>
            <a:r>
              <a:rPr lang="en-US" dirty="0"/>
              <a:t>SUBTITLE GOES HERE</a:t>
            </a:r>
          </a:p>
        </p:txBody>
      </p:sp>
    </p:spTree>
    <p:extLst>
      <p:ext uri="{BB962C8B-B14F-4D97-AF65-F5344CB8AC3E}">
        <p14:creationId xmlns:p14="http://schemas.microsoft.com/office/powerpoint/2010/main" val="342822189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Guts 1 line">
    <p:bg>
      <p:bgPr>
        <a:blipFill dpi="0" rotWithShape="1">
          <a:blip r:embed="rId2" cstate="print">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052936" y="4857750"/>
            <a:ext cx="786264" cy="273844"/>
          </a:xfrm>
          <a:prstGeom prst="rect">
            <a:avLst/>
          </a:prstGeom>
        </p:spPr>
        <p:txBody>
          <a:bodyPr/>
          <a:lstStyle>
            <a:lvl1pPr algn="r">
              <a:defRPr>
                <a:solidFill>
                  <a:srgbClr val="466069"/>
                </a:solidFill>
              </a:defRPr>
            </a:lvl1pPr>
          </a:lstStyle>
          <a:p>
            <a:fld id="{0F5EC011-0DA0-DB45-996E-85C7F379AB45}" type="slidenum">
              <a:rPr lang="en-US" smtClean="0"/>
              <a:pPr/>
              <a:t>‹#›</a:t>
            </a:fld>
            <a:endParaRPr lang="en-US" dirty="0"/>
          </a:p>
        </p:txBody>
      </p:sp>
      <p:sp>
        <p:nvSpPr>
          <p:cNvPr id="8" name="Content Placeholder 7">
            <a:extLst>
              <a:ext uri="{FF2B5EF4-FFF2-40B4-BE49-F238E27FC236}">
                <a16:creationId xmlns:a16="http://schemas.microsoft.com/office/drawing/2014/main" id="{564BA887-6465-C844-A8C7-96EB2938E9F1}"/>
              </a:ext>
            </a:extLst>
          </p:cNvPr>
          <p:cNvSpPr>
            <a:spLocks noGrp="1"/>
          </p:cNvSpPr>
          <p:nvPr>
            <p:ph sz="quarter" idx="14"/>
          </p:nvPr>
        </p:nvSpPr>
        <p:spPr>
          <a:xfrm>
            <a:off x="304800" y="1162050"/>
            <a:ext cx="8534400" cy="3695700"/>
          </a:xfrm>
          <a:prstGeom prst="rect">
            <a:avLst/>
          </a:prstGeom>
        </p:spPr>
        <p:txBody>
          <a:bodyPr/>
          <a:lstStyle>
            <a:lvl1pPr marL="0" indent="0">
              <a:buNone/>
              <a:defRPr>
                <a:solidFill>
                  <a:srgbClr val="466069"/>
                </a:solidFill>
              </a:defRPr>
            </a:lvl1pPr>
            <a:lvl2pPr marL="342900" indent="0">
              <a:buNone/>
              <a:defRPr>
                <a:solidFill>
                  <a:srgbClr val="466069"/>
                </a:solidFill>
              </a:defRPr>
            </a:lvl2pPr>
            <a:lvl3pPr marL="685800" indent="0">
              <a:buNone/>
              <a:defRPr>
                <a:solidFill>
                  <a:srgbClr val="466069"/>
                </a:solidFill>
              </a:defRPr>
            </a:lvl3pPr>
            <a:lvl4pPr marL="1028700" indent="0">
              <a:buNone/>
              <a:defRPr>
                <a:solidFill>
                  <a:srgbClr val="466069"/>
                </a:solidFill>
              </a:defRPr>
            </a:lvl4pPr>
            <a:lvl5pPr marL="1371600" indent="0">
              <a:buNone/>
              <a:defRPr>
                <a:solidFill>
                  <a:srgbClr val="46606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9">
            <a:extLst>
              <a:ext uri="{FF2B5EF4-FFF2-40B4-BE49-F238E27FC236}">
                <a16:creationId xmlns:a16="http://schemas.microsoft.com/office/drawing/2014/main" id="{959CB893-D0BC-6345-8588-C91468041D12}"/>
              </a:ext>
            </a:extLst>
          </p:cNvPr>
          <p:cNvSpPr>
            <a:spLocks noGrp="1"/>
          </p:cNvSpPr>
          <p:nvPr>
            <p:ph sz="quarter" idx="15"/>
          </p:nvPr>
        </p:nvSpPr>
        <p:spPr>
          <a:xfrm>
            <a:off x="304800" y="485546"/>
            <a:ext cx="8534400" cy="676503"/>
          </a:xfrm>
          <a:prstGeom prst="rect">
            <a:avLst/>
          </a:prstGeom>
        </p:spPr>
        <p:txBody>
          <a:bodyPr anchor="ctr"/>
          <a:lstStyle>
            <a:lvl1pPr marL="0" indent="0">
              <a:buNone/>
              <a:defRPr lang="en-US" sz="3000" b="1" kern="1200" dirty="0" smtClean="0">
                <a:solidFill>
                  <a:srgbClr val="006747"/>
                </a:solidFill>
                <a:latin typeface="Arial" panose="020B0604020202020204" pitchFamily="34" charset="0"/>
                <a:ea typeface="+mj-ea"/>
                <a:cs typeface="Arial" panose="020B0604020202020204" pitchFamily="34" charset="0"/>
              </a:defRPr>
            </a:lvl1pPr>
            <a:lvl2pPr marL="342900" indent="0">
              <a:buNone/>
              <a:defRPr lang="en-US" sz="3000" b="1" kern="1200" dirty="0" smtClean="0">
                <a:solidFill>
                  <a:srgbClr val="006747"/>
                </a:solidFill>
                <a:latin typeface="Arial" panose="020B0604020202020204" pitchFamily="34" charset="0"/>
                <a:ea typeface="+mj-ea"/>
                <a:cs typeface="Arial" panose="020B0604020202020204" pitchFamily="34" charset="0"/>
              </a:defRPr>
            </a:lvl2pPr>
            <a:lvl3pPr>
              <a:defRPr lang="en-US" sz="3000" b="1" kern="1200" dirty="0" smtClean="0">
                <a:solidFill>
                  <a:srgbClr val="006747"/>
                </a:solidFill>
                <a:latin typeface="Arial" panose="020B0604020202020204" pitchFamily="34" charset="0"/>
                <a:ea typeface="+mj-ea"/>
                <a:cs typeface="Arial" panose="020B0604020202020204" pitchFamily="34" charset="0"/>
              </a:defRPr>
            </a:lvl3pPr>
            <a:lvl4pPr>
              <a:defRPr lang="en-US" sz="3000" b="1" kern="1200" dirty="0" smtClean="0">
                <a:solidFill>
                  <a:srgbClr val="006747"/>
                </a:solidFill>
                <a:latin typeface="Arial" panose="020B0604020202020204" pitchFamily="34" charset="0"/>
                <a:ea typeface="+mj-ea"/>
                <a:cs typeface="Arial" panose="020B0604020202020204" pitchFamily="34" charset="0"/>
              </a:defRPr>
            </a:lvl4pPr>
            <a:lvl5pPr>
              <a:defRPr lang="en-US" sz="3000" b="1" kern="1200" dirty="0" smtClean="0">
                <a:solidFill>
                  <a:srgbClr val="006747"/>
                </a:solidFill>
                <a:latin typeface="Arial" panose="020B0604020202020204" pitchFamily="34" charset="0"/>
                <a:ea typeface="+mj-ea"/>
                <a:cs typeface="Arial" panose="020B0604020202020204" pitchFamily="34" charset="0"/>
              </a:defRPr>
            </a:lvl5pPr>
          </a:lstStyle>
          <a:p>
            <a:pPr lvl="0"/>
            <a:r>
              <a:rPr lang="en-US"/>
              <a:t>Click to edit Master text styles</a:t>
            </a:r>
          </a:p>
        </p:txBody>
      </p:sp>
    </p:spTree>
    <p:extLst>
      <p:ext uri="{BB962C8B-B14F-4D97-AF65-F5344CB8AC3E}">
        <p14:creationId xmlns:p14="http://schemas.microsoft.com/office/powerpoint/2010/main" val="64230556"/>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guide id="3" orient="horz" pos="732">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Guts 2 line">
    <p:bg>
      <p:bgPr>
        <a:blipFill dpi="0" rotWithShape="1">
          <a:blip r:embed="rId2" cstate="print">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0" y="478971"/>
            <a:ext cx="8534400" cy="979170"/>
          </a:xfrm>
          <a:prstGeom prst="rect">
            <a:avLst/>
          </a:prstGeom>
        </p:spPr>
        <p:txBody>
          <a:bodyPr anchor="ctr"/>
          <a:lstStyle>
            <a:lvl1pPr>
              <a:defRPr>
                <a:solidFill>
                  <a:srgbClr val="006747"/>
                </a:solidFill>
              </a:defRPr>
            </a:lvl1pPr>
          </a:lstStyle>
          <a:p>
            <a:r>
              <a:rPr lang="en-US" dirty="0"/>
              <a:t>2 line Header Goes Here 2 line Header Goes Here 2 line Header Goes Here </a:t>
            </a:r>
          </a:p>
        </p:txBody>
      </p:sp>
      <p:sp>
        <p:nvSpPr>
          <p:cNvPr id="3" name="Content Placeholder 2"/>
          <p:cNvSpPr>
            <a:spLocks noGrp="1"/>
          </p:cNvSpPr>
          <p:nvPr>
            <p:ph idx="1"/>
          </p:nvPr>
        </p:nvSpPr>
        <p:spPr>
          <a:xfrm>
            <a:off x="318654" y="1486193"/>
            <a:ext cx="8520546" cy="3302977"/>
          </a:xfrm>
          <a:prstGeom prst="rect">
            <a:avLst/>
          </a:prstGeom>
        </p:spPr>
        <p:txBody>
          <a:bodyPr/>
          <a:lstStyle>
            <a:lvl1pPr marL="0" indent="0">
              <a:buNone/>
              <a:defRPr>
                <a:solidFill>
                  <a:srgbClr val="466069"/>
                </a:solidFill>
              </a:defRPr>
            </a:lvl1pPr>
            <a:lvl2pPr marL="342900" indent="0">
              <a:buNone/>
              <a:defRPr>
                <a:solidFill>
                  <a:srgbClr val="466069"/>
                </a:solidFill>
              </a:defRPr>
            </a:lvl2pPr>
            <a:lvl3pPr marL="685800" indent="0">
              <a:buNone/>
              <a:defRPr>
                <a:solidFill>
                  <a:srgbClr val="466069"/>
                </a:solidFill>
              </a:defRPr>
            </a:lvl3pPr>
            <a:lvl4pPr marL="1028700" indent="0">
              <a:buNone/>
              <a:defRPr>
                <a:solidFill>
                  <a:srgbClr val="466069"/>
                </a:solidFill>
              </a:defRPr>
            </a:lvl4pPr>
            <a:lvl5pPr marL="1371600" indent="0">
              <a:buNone/>
              <a:defRPr>
                <a:solidFill>
                  <a:srgbClr val="46606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8052936" y="4857750"/>
            <a:ext cx="786264" cy="273844"/>
          </a:xfrm>
          <a:prstGeom prst="rect">
            <a:avLst/>
          </a:prstGeom>
        </p:spPr>
        <p:txBody>
          <a:bodyPr/>
          <a:lstStyle>
            <a:lvl1pPr algn="r">
              <a:defRPr>
                <a:solidFill>
                  <a:srgbClr val="466069"/>
                </a:solidFill>
              </a:defRPr>
            </a:lvl1pPr>
          </a:lstStyle>
          <a:p>
            <a:fld id="{0F5EC011-0DA0-DB45-996E-85C7F379AB45}" type="slidenum">
              <a:rPr lang="en-US" smtClean="0"/>
              <a:pPr/>
              <a:t>‹#›</a:t>
            </a:fld>
            <a:endParaRPr lang="en-US" dirty="0"/>
          </a:p>
        </p:txBody>
      </p:sp>
    </p:spTree>
    <p:extLst>
      <p:ext uri="{BB962C8B-B14F-4D97-AF65-F5344CB8AC3E}">
        <p14:creationId xmlns:p14="http://schemas.microsoft.com/office/powerpoint/2010/main" val="2143946969"/>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guide id="3" orient="horz" pos="924">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ection Green">
    <p:bg>
      <p:bgPr>
        <a:solidFill>
          <a:srgbClr val="006747"/>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1617C4B-3662-E347-AFC1-A3D3D0AC39CA}"/>
              </a:ext>
            </a:extLst>
          </p:cNvPr>
          <p:cNvSpPr>
            <a:spLocks noGrp="1"/>
          </p:cNvSpPr>
          <p:nvPr>
            <p:ph sz="quarter" idx="10" hasCustomPrompt="1"/>
          </p:nvPr>
        </p:nvSpPr>
        <p:spPr>
          <a:xfrm>
            <a:off x="304800" y="1952171"/>
            <a:ext cx="8534400" cy="1136350"/>
          </a:xfrm>
          <a:prstGeom prst="rect">
            <a:avLst/>
          </a:prstGeom>
        </p:spPr>
        <p:txBody>
          <a:bodyPr anchor="ctr"/>
          <a:lstStyle>
            <a:lvl1pPr marL="0" indent="0" algn="ctr">
              <a:buNone/>
              <a:defRPr lang="en-US" sz="3000" b="1" kern="1200" dirty="0" smtClean="0">
                <a:solidFill>
                  <a:schemeClr val="bg1"/>
                </a:solidFill>
                <a:latin typeface="Arial" panose="020B0604020202020204" pitchFamily="34" charset="0"/>
                <a:ea typeface="+mj-ea"/>
                <a:cs typeface="Arial" panose="020B0604020202020204" pitchFamily="34" charset="0"/>
              </a:defRPr>
            </a:lvl1pPr>
            <a:lvl2pPr marL="342900" indent="0">
              <a:buNone/>
              <a:defRPr lang="en-US" sz="3000" b="1" kern="1200" dirty="0" smtClean="0">
                <a:solidFill>
                  <a:schemeClr val="bg1"/>
                </a:solidFill>
                <a:latin typeface="Arial" panose="020B0604020202020204" pitchFamily="34" charset="0"/>
                <a:ea typeface="+mj-ea"/>
                <a:cs typeface="Arial" panose="020B0604020202020204" pitchFamily="34" charset="0"/>
              </a:defRPr>
            </a:lvl2pPr>
            <a:lvl3pPr marL="685800" indent="0">
              <a:buNone/>
              <a:defRPr lang="en-US" sz="3000" b="1" kern="1200" dirty="0" smtClean="0">
                <a:solidFill>
                  <a:schemeClr val="bg1"/>
                </a:solidFill>
                <a:latin typeface="Arial" panose="020B0604020202020204" pitchFamily="34" charset="0"/>
                <a:ea typeface="+mj-ea"/>
                <a:cs typeface="Arial" panose="020B0604020202020204" pitchFamily="34" charset="0"/>
              </a:defRPr>
            </a:lvl3pPr>
            <a:lvl4pPr marL="1028700" indent="0">
              <a:buNone/>
              <a:defRPr lang="en-US" sz="3000" b="1" kern="1200" dirty="0" smtClean="0">
                <a:solidFill>
                  <a:schemeClr val="bg1"/>
                </a:solidFill>
                <a:latin typeface="Arial" panose="020B0604020202020204" pitchFamily="34" charset="0"/>
                <a:ea typeface="+mj-ea"/>
                <a:cs typeface="Arial" panose="020B0604020202020204" pitchFamily="34" charset="0"/>
              </a:defRPr>
            </a:lvl4pPr>
            <a:lvl5pPr marL="1371600" indent="0">
              <a:buNone/>
              <a:defRPr lang="en-US" sz="3000" b="1" kern="1200" dirty="0">
                <a:solidFill>
                  <a:schemeClr val="bg1"/>
                </a:solidFill>
                <a:latin typeface="Arial" panose="020B0604020202020204" pitchFamily="34" charset="0"/>
                <a:ea typeface="+mj-ea"/>
                <a:cs typeface="Arial" panose="020B0604020202020204" pitchFamily="34" charset="0"/>
              </a:defRPr>
            </a:lvl5pPr>
          </a:lstStyle>
          <a:p>
            <a:pPr lvl="0"/>
            <a:r>
              <a:rPr lang="en-US" dirty="0"/>
              <a:t>Simple Break Section</a:t>
            </a:r>
          </a:p>
        </p:txBody>
      </p:sp>
    </p:spTree>
    <p:extLst>
      <p:ext uri="{BB962C8B-B14F-4D97-AF65-F5344CB8AC3E}">
        <p14:creationId xmlns:p14="http://schemas.microsoft.com/office/powerpoint/2010/main" val="4153905680"/>
      </p:ext>
    </p:extLst>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006747"/>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5E646DF-68FB-6948-B5D6-A906C056EF9B}"/>
              </a:ext>
            </a:extLst>
          </p:cNvPr>
          <p:cNvPicPr>
            <a:picLocks noChangeAspect="1"/>
          </p:cNvPicPr>
          <p:nvPr userDrawn="1"/>
        </p:nvPicPr>
        <p:blipFill>
          <a:blip r:embed="rId2"/>
          <a:srcRect/>
          <a:stretch/>
        </p:blipFill>
        <p:spPr>
          <a:xfrm>
            <a:off x="3289794" y="1844011"/>
            <a:ext cx="2564411" cy="1455477"/>
          </a:xfrm>
          <a:prstGeom prst="rect">
            <a:avLst/>
          </a:prstGeom>
        </p:spPr>
      </p:pic>
    </p:spTree>
    <p:extLst>
      <p:ext uri="{BB962C8B-B14F-4D97-AF65-F5344CB8AC3E}">
        <p14:creationId xmlns:p14="http://schemas.microsoft.com/office/powerpoint/2010/main" val="1037608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Green">
    <p:bg>
      <p:bgPr>
        <a:solidFill>
          <a:srgbClr val="006747"/>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1617C4B-3662-E347-AFC1-A3D3D0AC39CA}"/>
              </a:ext>
            </a:extLst>
          </p:cNvPr>
          <p:cNvSpPr>
            <a:spLocks noGrp="1"/>
          </p:cNvSpPr>
          <p:nvPr>
            <p:ph sz="quarter" idx="10" hasCustomPrompt="1"/>
          </p:nvPr>
        </p:nvSpPr>
        <p:spPr>
          <a:xfrm>
            <a:off x="304800" y="1952171"/>
            <a:ext cx="8534400" cy="1136350"/>
          </a:xfrm>
          <a:prstGeom prst="rect">
            <a:avLst/>
          </a:prstGeom>
        </p:spPr>
        <p:txBody>
          <a:bodyPr anchor="ctr"/>
          <a:lstStyle>
            <a:lvl1pPr marL="0" indent="0" algn="ctr">
              <a:buNone/>
              <a:defRPr lang="en-US" sz="3000" b="1" kern="1200" dirty="0" smtClean="0">
                <a:solidFill>
                  <a:schemeClr val="bg1"/>
                </a:solidFill>
                <a:latin typeface="Arial" panose="020B0604020202020204" pitchFamily="34" charset="0"/>
                <a:ea typeface="+mj-ea"/>
                <a:cs typeface="Arial" panose="020B0604020202020204" pitchFamily="34" charset="0"/>
              </a:defRPr>
            </a:lvl1pPr>
            <a:lvl2pPr marL="342900" indent="0">
              <a:buNone/>
              <a:defRPr lang="en-US" sz="3000" b="1" kern="1200" dirty="0" smtClean="0">
                <a:solidFill>
                  <a:schemeClr val="bg1"/>
                </a:solidFill>
                <a:latin typeface="Arial" panose="020B0604020202020204" pitchFamily="34" charset="0"/>
                <a:ea typeface="+mj-ea"/>
                <a:cs typeface="Arial" panose="020B0604020202020204" pitchFamily="34" charset="0"/>
              </a:defRPr>
            </a:lvl2pPr>
            <a:lvl3pPr marL="685800" indent="0">
              <a:buNone/>
              <a:defRPr lang="en-US" sz="3000" b="1" kern="1200" dirty="0" smtClean="0">
                <a:solidFill>
                  <a:schemeClr val="bg1"/>
                </a:solidFill>
                <a:latin typeface="Arial" panose="020B0604020202020204" pitchFamily="34" charset="0"/>
                <a:ea typeface="+mj-ea"/>
                <a:cs typeface="Arial" panose="020B0604020202020204" pitchFamily="34" charset="0"/>
              </a:defRPr>
            </a:lvl3pPr>
            <a:lvl4pPr marL="1028700" indent="0">
              <a:buNone/>
              <a:defRPr lang="en-US" sz="3000" b="1" kern="1200" dirty="0" smtClean="0">
                <a:solidFill>
                  <a:schemeClr val="bg1"/>
                </a:solidFill>
                <a:latin typeface="Arial" panose="020B0604020202020204" pitchFamily="34" charset="0"/>
                <a:ea typeface="+mj-ea"/>
                <a:cs typeface="Arial" panose="020B0604020202020204" pitchFamily="34" charset="0"/>
              </a:defRPr>
            </a:lvl4pPr>
            <a:lvl5pPr marL="1371600" indent="0">
              <a:buNone/>
              <a:defRPr lang="en-US" sz="3000" b="1" kern="1200" dirty="0">
                <a:solidFill>
                  <a:schemeClr val="bg1"/>
                </a:solidFill>
                <a:latin typeface="Arial" panose="020B0604020202020204" pitchFamily="34" charset="0"/>
                <a:ea typeface="+mj-ea"/>
                <a:cs typeface="Arial" panose="020B0604020202020204" pitchFamily="34" charset="0"/>
              </a:defRPr>
            </a:lvl5pPr>
          </a:lstStyle>
          <a:p>
            <a:pPr lvl="0"/>
            <a:r>
              <a:rPr lang="en-US" dirty="0"/>
              <a:t>Simple Break Section</a:t>
            </a:r>
          </a:p>
        </p:txBody>
      </p:sp>
    </p:spTree>
    <p:extLst>
      <p:ext uri="{BB962C8B-B14F-4D97-AF65-F5344CB8AC3E}">
        <p14:creationId xmlns:p14="http://schemas.microsoft.com/office/powerpoint/2010/main" val="1663764291"/>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006747"/>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5E646DF-68FB-6948-B5D6-A906C056EF9B}"/>
              </a:ext>
            </a:extLst>
          </p:cNvPr>
          <p:cNvPicPr>
            <a:picLocks noChangeAspect="1"/>
          </p:cNvPicPr>
          <p:nvPr userDrawn="1"/>
        </p:nvPicPr>
        <p:blipFill>
          <a:blip r:embed="rId2"/>
          <a:srcRect/>
          <a:stretch/>
        </p:blipFill>
        <p:spPr>
          <a:xfrm>
            <a:off x="3289794" y="1844011"/>
            <a:ext cx="2564411" cy="1455477"/>
          </a:xfrm>
          <a:prstGeom prst="rect">
            <a:avLst/>
          </a:prstGeom>
        </p:spPr>
      </p:pic>
    </p:spTree>
    <p:extLst>
      <p:ext uri="{BB962C8B-B14F-4D97-AF65-F5344CB8AC3E}">
        <p14:creationId xmlns:p14="http://schemas.microsoft.com/office/powerpoint/2010/main" val="2887109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bg>
      <p:bgPr>
        <a:solidFill>
          <a:srgbClr val="006747"/>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9662436F-7E1C-4543-917F-2DB7AF9C0AEB}"/>
              </a:ext>
            </a:extLst>
          </p:cNvPr>
          <p:cNvSpPr>
            <a:spLocks noGrp="1"/>
          </p:cNvSpPr>
          <p:nvPr>
            <p:ph type="title" hasCustomPrompt="1"/>
          </p:nvPr>
        </p:nvSpPr>
        <p:spPr>
          <a:xfrm>
            <a:off x="322924" y="470008"/>
            <a:ext cx="7886700" cy="1512038"/>
          </a:xfrm>
          <a:prstGeom prst="rect">
            <a:avLst/>
          </a:prstGeom>
        </p:spPr>
        <p:txBody>
          <a:bodyPr anchor="b"/>
          <a:lstStyle>
            <a:lvl1pPr>
              <a:defRPr sz="3375">
                <a:solidFill>
                  <a:schemeClr val="bg1"/>
                </a:solidFill>
              </a:defRPr>
            </a:lvl1pPr>
          </a:lstStyle>
          <a:p>
            <a:r>
              <a:rPr lang="en-US" dirty="0"/>
              <a:t>Title Goes Here</a:t>
            </a:r>
          </a:p>
        </p:txBody>
      </p:sp>
      <p:sp>
        <p:nvSpPr>
          <p:cNvPr id="8" name="Text Placeholder 2">
            <a:extLst>
              <a:ext uri="{FF2B5EF4-FFF2-40B4-BE49-F238E27FC236}">
                <a16:creationId xmlns:a16="http://schemas.microsoft.com/office/drawing/2014/main" id="{8707FAF2-9310-E64A-BF65-F16E6CD04232}"/>
              </a:ext>
            </a:extLst>
          </p:cNvPr>
          <p:cNvSpPr>
            <a:spLocks noGrp="1"/>
          </p:cNvSpPr>
          <p:nvPr>
            <p:ph type="body" idx="1" hasCustomPrompt="1"/>
          </p:nvPr>
        </p:nvSpPr>
        <p:spPr>
          <a:xfrm>
            <a:off x="322924" y="2002285"/>
            <a:ext cx="7886700" cy="297332"/>
          </a:xfrm>
          <a:prstGeom prst="rect">
            <a:avLst/>
          </a:prstGeom>
        </p:spPr>
        <p:txBody>
          <a:bodyPr>
            <a:normAutofit/>
          </a:bodyPr>
          <a:lstStyle>
            <a:lvl1pPr marL="0" indent="0">
              <a:buNone/>
              <a:defRPr sz="1200" b="1" spc="75" baseline="0">
                <a:solidFill>
                  <a:schemeClr val="bg1"/>
                </a:solidFill>
              </a:defRPr>
            </a:lvl1pPr>
            <a:lvl2pPr marL="257168" indent="0">
              <a:buNone/>
              <a:defRPr sz="1125">
                <a:solidFill>
                  <a:schemeClr val="tx1">
                    <a:tint val="75000"/>
                  </a:schemeClr>
                </a:solidFill>
              </a:defRPr>
            </a:lvl2pPr>
            <a:lvl3pPr marL="514337" indent="0">
              <a:buNone/>
              <a:defRPr sz="1013">
                <a:solidFill>
                  <a:schemeClr val="tx1">
                    <a:tint val="75000"/>
                  </a:schemeClr>
                </a:solidFill>
              </a:defRPr>
            </a:lvl3pPr>
            <a:lvl4pPr marL="771506" indent="0">
              <a:buNone/>
              <a:defRPr sz="900">
                <a:solidFill>
                  <a:schemeClr val="tx1">
                    <a:tint val="75000"/>
                  </a:schemeClr>
                </a:solidFill>
              </a:defRPr>
            </a:lvl4pPr>
            <a:lvl5pPr marL="1028675" indent="0">
              <a:buNone/>
              <a:defRPr sz="900">
                <a:solidFill>
                  <a:schemeClr val="tx1">
                    <a:tint val="75000"/>
                  </a:schemeClr>
                </a:solidFill>
              </a:defRPr>
            </a:lvl5pPr>
            <a:lvl6pPr marL="1285843" indent="0">
              <a:buNone/>
              <a:defRPr sz="900">
                <a:solidFill>
                  <a:schemeClr val="tx1">
                    <a:tint val="75000"/>
                  </a:schemeClr>
                </a:solidFill>
              </a:defRPr>
            </a:lvl6pPr>
            <a:lvl7pPr marL="1543012" indent="0">
              <a:buNone/>
              <a:defRPr sz="900">
                <a:solidFill>
                  <a:schemeClr val="tx1">
                    <a:tint val="75000"/>
                  </a:schemeClr>
                </a:solidFill>
              </a:defRPr>
            </a:lvl7pPr>
            <a:lvl8pPr marL="1800180" indent="0">
              <a:buNone/>
              <a:defRPr sz="900">
                <a:solidFill>
                  <a:schemeClr val="tx1">
                    <a:tint val="75000"/>
                  </a:schemeClr>
                </a:solidFill>
              </a:defRPr>
            </a:lvl8pPr>
            <a:lvl9pPr marL="2057348" indent="0">
              <a:buNone/>
              <a:defRPr sz="900">
                <a:solidFill>
                  <a:schemeClr val="tx1">
                    <a:tint val="75000"/>
                  </a:schemeClr>
                </a:solidFill>
              </a:defRPr>
            </a:lvl9pPr>
          </a:lstStyle>
          <a:p>
            <a:pPr lvl="0"/>
            <a:r>
              <a:rPr lang="en-US" dirty="0"/>
              <a:t>SUBTITLE GOES HERE</a:t>
            </a:r>
          </a:p>
        </p:txBody>
      </p:sp>
      <p:sp>
        <p:nvSpPr>
          <p:cNvPr id="9" name="Text Placeholder 2">
            <a:extLst>
              <a:ext uri="{FF2B5EF4-FFF2-40B4-BE49-F238E27FC236}">
                <a16:creationId xmlns:a16="http://schemas.microsoft.com/office/drawing/2014/main" id="{8D488C8C-1B01-554E-ACC6-8C39DB14C6A2}"/>
              </a:ext>
            </a:extLst>
          </p:cNvPr>
          <p:cNvSpPr>
            <a:spLocks noGrp="1"/>
          </p:cNvSpPr>
          <p:nvPr>
            <p:ph type="body" idx="11" hasCustomPrompt="1"/>
          </p:nvPr>
        </p:nvSpPr>
        <p:spPr>
          <a:xfrm>
            <a:off x="322925" y="4342258"/>
            <a:ext cx="5276398" cy="297332"/>
          </a:xfrm>
          <a:prstGeom prst="rect">
            <a:avLst/>
          </a:prstGeom>
        </p:spPr>
        <p:txBody>
          <a:bodyPr>
            <a:normAutofit/>
          </a:bodyPr>
          <a:lstStyle>
            <a:lvl1pPr marL="0" indent="0">
              <a:buNone/>
              <a:defRPr sz="1050" b="0">
                <a:solidFill>
                  <a:schemeClr val="bg1"/>
                </a:solidFill>
                <a:effectLst/>
              </a:defRPr>
            </a:lvl1pPr>
            <a:lvl2pPr marL="257168" indent="0">
              <a:buNone/>
              <a:defRPr sz="1125">
                <a:solidFill>
                  <a:schemeClr val="tx1">
                    <a:tint val="75000"/>
                  </a:schemeClr>
                </a:solidFill>
              </a:defRPr>
            </a:lvl2pPr>
            <a:lvl3pPr marL="514337" indent="0">
              <a:buNone/>
              <a:defRPr sz="1013">
                <a:solidFill>
                  <a:schemeClr val="tx1">
                    <a:tint val="75000"/>
                  </a:schemeClr>
                </a:solidFill>
              </a:defRPr>
            </a:lvl3pPr>
            <a:lvl4pPr marL="771506" indent="0">
              <a:buNone/>
              <a:defRPr sz="900">
                <a:solidFill>
                  <a:schemeClr val="tx1">
                    <a:tint val="75000"/>
                  </a:schemeClr>
                </a:solidFill>
              </a:defRPr>
            </a:lvl4pPr>
            <a:lvl5pPr marL="1028675" indent="0">
              <a:buNone/>
              <a:defRPr sz="900">
                <a:solidFill>
                  <a:schemeClr val="tx1">
                    <a:tint val="75000"/>
                  </a:schemeClr>
                </a:solidFill>
              </a:defRPr>
            </a:lvl5pPr>
            <a:lvl6pPr marL="1285843" indent="0">
              <a:buNone/>
              <a:defRPr sz="900">
                <a:solidFill>
                  <a:schemeClr val="tx1">
                    <a:tint val="75000"/>
                  </a:schemeClr>
                </a:solidFill>
              </a:defRPr>
            </a:lvl6pPr>
            <a:lvl7pPr marL="1543012" indent="0">
              <a:buNone/>
              <a:defRPr sz="900">
                <a:solidFill>
                  <a:schemeClr val="tx1">
                    <a:tint val="75000"/>
                  </a:schemeClr>
                </a:solidFill>
              </a:defRPr>
            </a:lvl7pPr>
            <a:lvl8pPr marL="1800180" indent="0">
              <a:buNone/>
              <a:defRPr sz="900">
                <a:solidFill>
                  <a:schemeClr val="tx1">
                    <a:tint val="75000"/>
                  </a:schemeClr>
                </a:solidFill>
              </a:defRPr>
            </a:lvl8pPr>
            <a:lvl9pPr marL="2057348" indent="0">
              <a:buNone/>
              <a:defRPr sz="900">
                <a:solidFill>
                  <a:schemeClr val="tx1">
                    <a:tint val="75000"/>
                  </a:schemeClr>
                </a:solidFill>
              </a:defRPr>
            </a:lvl9pPr>
          </a:lstStyle>
          <a:p>
            <a:pPr lvl="0"/>
            <a:r>
              <a:rPr lang="en-US" dirty="0"/>
              <a:t>Presenter Name | Date</a:t>
            </a:r>
          </a:p>
        </p:txBody>
      </p:sp>
      <p:pic>
        <p:nvPicPr>
          <p:cNvPr id="3" name="Picture 2" descr="A picture containing drawing&#10;&#10;Description automatically generated">
            <a:extLst>
              <a:ext uri="{FF2B5EF4-FFF2-40B4-BE49-F238E27FC236}">
                <a16:creationId xmlns:a16="http://schemas.microsoft.com/office/drawing/2014/main" id="{E51B5141-3799-6746-95F3-BC4F608E9447}"/>
              </a:ext>
            </a:extLst>
          </p:cNvPr>
          <p:cNvPicPr>
            <a:picLocks noChangeAspect="1"/>
          </p:cNvPicPr>
          <p:nvPr userDrawn="1"/>
        </p:nvPicPr>
        <p:blipFill>
          <a:blip r:embed="rId2"/>
          <a:stretch>
            <a:fillRect/>
          </a:stretch>
        </p:blipFill>
        <p:spPr>
          <a:xfrm>
            <a:off x="6174172" y="4128654"/>
            <a:ext cx="2775865" cy="665290"/>
          </a:xfrm>
          <a:prstGeom prst="rect">
            <a:avLst/>
          </a:prstGeom>
        </p:spPr>
      </p:pic>
    </p:spTree>
    <p:extLst>
      <p:ext uri="{BB962C8B-B14F-4D97-AF65-F5344CB8AC3E}">
        <p14:creationId xmlns:p14="http://schemas.microsoft.com/office/powerpoint/2010/main" val="1893529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2B6D4-944E-034C-8440-3D73EA0A7F84}"/>
              </a:ext>
            </a:extLst>
          </p:cNvPr>
          <p:cNvSpPr>
            <a:spLocks noGrp="1"/>
          </p:cNvSpPr>
          <p:nvPr>
            <p:ph type="title"/>
          </p:nvPr>
        </p:nvSpPr>
        <p:spPr>
          <a:xfrm>
            <a:off x="457200" y="409075"/>
            <a:ext cx="8229600" cy="656672"/>
          </a:xfrm>
        </p:spPr>
        <p:txBody>
          <a:bodyPr/>
          <a:lstStyle>
            <a:lvl1pPr>
              <a:defRPr b="0" i="0">
                <a:latin typeface="Montserrat" pitchFamily="2" charset="77"/>
              </a:defRPr>
            </a:lvl1pPr>
          </a:lstStyle>
          <a:p>
            <a:r>
              <a:rPr lang="en-US"/>
              <a:t>Click to edit Master title style</a:t>
            </a:r>
          </a:p>
        </p:txBody>
      </p:sp>
      <p:sp>
        <p:nvSpPr>
          <p:cNvPr id="5" name="Subtitle">
            <a:extLst>
              <a:ext uri="{FF2B5EF4-FFF2-40B4-BE49-F238E27FC236}">
                <a16:creationId xmlns:a16="http://schemas.microsoft.com/office/drawing/2014/main" id="{725B6C17-23FC-404A-9860-42D139F32D92}"/>
              </a:ext>
            </a:extLst>
          </p:cNvPr>
          <p:cNvSpPr>
            <a:spLocks noGrp="1"/>
          </p:cNvSpPr>
          <p:nvPr>
            <p:ph type="subTitle" sz="quarter" idx="15" hasCustomPrompt="1"/>
          </p:nvPr>
        </p:nvSpPr>
        <p:spPr>
          <a:xfrm>
            <a:off x="457200" y="1065750"/>
            <a:ext cx="8229600" cy="439200"/>
          </a:xfrm>
        </p:spPr>
        <p:txBody>
          <a:bodyPr/>
          <a:lstStyle>
            <a:lvl1pPr>
              <a:defRPr b="0" i="0" baseline="0">
                <a:solidFill>
                  <a:schemeClr val="tx1"/>
                </a:solidFill>
                <a:latin typeface="Montserrat" pitchFamily="2" charset="77"/>
              </a:defRPr>
            </a:lvl1pPr>
            <a:lvl2pPr>
              <a:defRPr baseline="0"/>
            </a:lvl2pPr>
            <a:lvl3pPr>
              <a:defRPr baseline="0"/>
            </a:lvl3pPr>
            <a:lvl4pPr>
              <a:defRPr baseline="0"/>
            </a:lvl4pPr>
            <a:lvl5pPr>
              <a:defRPr baseline="0"/>
            </a:lvl5pPr>
          </a:lstStyle>
          <a:p>
            <a:pPr lvl="0"/>
            <a:r>
              <a:rPr lang="en-US" err="1"/>
              <a:t>Subheader</a:t>
            </a:r>
            <a:r>
              <a:rPr lang="en-US"/>
              <a:t> Text</a:t>
            </a:r>
          </a:p>
        </p:txBody>
      </p:sp>
      <p:sp>
        <p:nvSpPr>
          <p:cNvPr id="7" name="Text Placeholder 6">
            <a:extLst>
              <a:ext uri="{FF2B5EF4-FFF2-40B4-BE49-F238E27FC236}">
                <a16:creationId xmlns:a16="http://schemas.microsoft.com/office/drawing/2014/main" id="{718AE334-3A26-989B-4D77-A8A4EA6E5F74}"/>
              </a:ext>
            </a:extLst>
          </p:cNvPr>
          <p:cNvSpPr>
            <a:spLocks noGrp="1"/>
          </p:cNvSpPr>
          <p:nvPr>
            <p:ph type="body" sz="quarter" idx="16"/>
          </p:nvPr>
        </p:nvSpPr>
        <p:spPr>
          <a:xfrm>
            <a:off x="457200" y="4403972"/>
            <a:ext cx="8229600" cy="411480"/>
          </a:xfrm>
          <a:ln>
            <a:solidFill>
              <a:schemeClr val="tx1"/>
            </a:solidFill>
          </a:ln>
        </p:spPr>
        <p:txBody>
          <a:bodyPr>
            <a:noAutofit/>
          </a:bodyPr>
          <a:lstStyle>
            <a:lvl1pPr algn="ctr">
              <a:defRPr sz="1200" b="1">
                <a:solidFill>
                  <a:schemeClr val="tx1"/>
                </a:solidFill>
              </a:defRPr>
            </a:lvl1pPr>
            <a:lvl2pPr algn="ctr">
              <a:defRPr sz="1200" b="1"/>
            </a:lvl2pPr>
            <a:lvl3pPr algn="ctr">
              <a:defRPr sz="1200" b="1"/>
            </a:lvl3pPr>
            <a:lvl4pPr algn="ctr">
              <a:defRPr sz="1200" b="1"/>
            </a:lvl4pPr>
            <a:lvl5pPr algn="ctr">
              <a:defRPr sz="12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09995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91608" y="960938"/>
            <a:ext cx="5795192" cy="1962898"/>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2680324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4699"/>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273"/>
            <a:ext cx="7772400" cy="112442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8"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2"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4BA88E-85C4-4147-8634-58EDDAC101E2}" type="slidenum">
              <a:rPr lang="en-US" smtClean="0"/>
              <a:t>‹#›</a:t>
            </a:fld>
            <a:endParaRPr lang="en-US" dirty="0"/>
          </a:p>
        </p:txBody>
      </p:sp>
    </p:spTree>
    <p:extLst>
      <p:ext uri="{BB962C8B-B14F-4D97-AF65-F5344CB8AC3E}">
        <p14:creationId xmlns:p14="http://schemas.microsoft.com/office/powerpoint/2010/main" val="4221902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4.jpeg"/><Relationship Id="rId4" Type="http://schemas.openxmlformats.org/officeDocument/2006/relationships/slideLayout" Target="../slideLayouts/slideLayout11.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image" Target="../media/image4.jpeg"/><Relationship Id="rId4" Type="http://schemas.openxmlformats.org/officeDocument/2006/relationships/slideLayout" Target="../slideLayouts/slideLayout19.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5" Type="http://schemas.openxmlformats.org/officeDocument/2006/relationships/image" Target="../media/image9.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5" Type="http://schemas.openxmlformats.org/officeDocument/2006/relationships/slideLayout" Target="../slideLayouts/slideLayout31.xml"/><Relationship Id="rId10" Type="http://schemas.openxmlformats.org/officeDocument/2006/relationships/image" Target="../media/image4.jpeg"/><Relationship Id="rId4" Type="http://schemas.openxmlformats.org/officeDocument/2006/relationships/slideLayout" Target="../slideLayouts/slideLayout30.xml"/><Relationship Id="rId9"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theme" Target="../theme/theme6.xml"/><Relationship Id="rId5" Type="http://schemas.openxmlformats.org/officeDocument/2006/relationships/slideLayout" Target="../slideLayouts/slideLayout39.xml"/><Relationship Id="rId4"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8561185"/>
      </p:ext>
    </p:extLst>
  </p:cSld>
  <p:clrMap bg1="lt1" tx1="dk1" bg2="lt2" tx2="dk2" accent1="accent1" accent2="accent2" accent3="accent3" accent4="accent4" accent5="accent5" accent6="accent6" hlink="hlink" folHlink="folHlink"/>
  <p:sldLayoutIdLst>
    <p:sldLayoutId id="2147483661" r:id="rId1"/>
    <p:sldLayoutId id="2147483677" r:id="rId2"/>
    <p:sldLayoutId id="2147483678" r:id="rId3"/>
    <p:sldLayoutId id="2147483666" r:id="rId4"/>
    <p:sldLayoutId id="2147483674" r:id="rId5"/>
    <p:sldLayoutId id="2147483752" r:id="rId6"/>
    <p:sldLayoutId id="2147483753" r:id="rId7"/>
  </p:sldLayoutIdLst>
  <p:hf hdr="0" ftr="0" dt="0"/>
  <p:txStyles>
    <p:titleStyle>
      <a:lvl1pPr algn="l" defTabSz="685800" rtl="0" eaLnBrk="1" latinLnBrk="0" hangingPunct="1">
        <a:lnSpc>
          <a:spcPct val="90000"/>
        </a:lnSpc>
        <a:spcBef>
          <a:spcPct val="0"/>
        </a:spcBef>
        <a:buNone/>
        <a:defRPr sz="3000" b="1"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92" userDrawn="1">
          <p15:clr>
            <a:srgbClr val="F26B43"/>
          </p15:clr>
        </p15:guide>
        <p15:guide id="3" pos="5568" userDrawn="1">
          <p15:clr>
            <a:srgbClr val="F26B43"/>
          </p15:clr>
        </p15:guide>
        <p15:guide id="4" orient="horz" pos="30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91608" y="960936"/>
            <a:ext cx="5795192" cy="857250"/>
          </a:xfrm>
          <a:prstGeom prst="rect">
            <a:avLst/>
          </a:prstGeom>
        </p:spPr>
        <p:txBody>
          <a:bodyPr vert="horz" lIns="91440" tIns="45720" rIns="91440" bIns="45720" rtlCol="0" anchor="ctr">
            <a:normAutofit/>
          </a:bodyPr>
          <a:lstStyle/>
          <a:p>
            <a:r>
              <a:rPr lang="en-US" dirty="0"/>
              <a:t>COVER TITLE</a:t>
            </a:r>
          </a:p>
        </p:txBody>
      </p:sp>
      <p:sp>
        <p:nvSpPr>
          <p:cNvPr id="3" name="Text Placeholder 2"/>
          <p:cNvSpPr>
            <a:spLocks noGrp="1"/>
          </p:cNvSpPr>
          <p:nvPr>
            <p:ph type="body" idx="1"/>
          </p:nvPr>
        </p:nvSpPr>
        <p:spPr>
          <a:xfrm>
            <a:off x="2891608" y="1955347"/>
            <a:ext cx="5795192" cy="2320699"/>
          </a:xfrm>
          <a:prstGeom prst="rect">
            <a:avLst/>
          </a:prstGeom>
        </p:spPr>
        <p:txBody>
          <a:bodyPr vert="horz" lIns="91440" tIns="45720" rIns="91440" bIns="45720" rtlCol="0">
            <a:normAutofit/>
          </a:bodyPr>
          <a:lstStyle/>
          <a:p>
            <a:pPr lvl="0"/>
            <a:r>
              <a:rPr lang="en-US" dirty="0"/>
              <a:t>Cover Title </a:t>
            </a:r>
            <a:r>
              <a:rPr lang="en-US" dirty="0" err="1"/>
              <a:t>Subheadline</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740"/>
            <a:ext cx="2133600" cy="272891"/>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4767740"/>
            <a:ext cx="2895600" cy="27289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740"/>
            <a:ext cx="2133600" cy="272891"/>
          </a:xfrm>
          <a:prstGeom prst="rect">
            <a:avLst/>
          </a:prstGeom>
        </p:spPr>
        <p:txBody>
          <a:bodyPr vert="horz" lIns="91440" tIns="45720" rIns="91440" bIns="45720" rtlCol="0" anchor="ctr"/>
          <a:lstStyle>
            <a:lvl1pPr algn="r">
              <a:defRPr sz="1200">
                <a:solidFill>
                  <a:schemeClr val="tx1">
                    <a:tint val="75000"/>
                  </a:schemeClr>
                </a:solidFill>
              </a:defRPr>
            </a:lvl1pPr>
          </a:lstStyle>
          <a:p>
            <a:fld id="{164BA88E-85C4-4147-8634-58EDDAC101E2}" type="slidenum">
              <a:rPr lang="en-US" smtClean="0"/>
              <a:t>‹#›</a:t>
            </a:fld>
            <a:endParaRPr lang="en-US" dirty="0"/>
          </a:p>
        </p:txBody>
      </p:sp>
    </p:spTree>
    <p:extLst>
      <p:ext uri="{BB962C8B-B14F-4D97-AF65-F5344CB8AC3E}">
        <p14:creationId xmlns:p14="http://schemas.microsoft.com/office/powerpoint/2010/main" val="1830328284"/>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Lst>
  <p:hf hdr="0" ftr="0" dt="0"/>
  <p:txStyles>
    <p:titleStyle>
      <a:lvl1pPr algn="ctr" defTabSz="457189" rtl="0" eaLnBrk="1" latinLnBrk="0" hangingPunct="1">
        <a:spcBef>
          <a:spcPct val="0"/>
        </a:spcBef>
        <a:buNone/>
        <a:defRPr sz="4400" kern="1200">
          <a:solidFill>
            <a:schemeClr val="tx1"/>
          </a:solidFill>
          <a:latin typeface="+mj-lt"/>
          <a:ea typeface="+mj-ea"/>
          <a:cs typeface="+mj-cs"/>
        </a:defRPr>
      </a:lvl1pPr>
    </p:titleStyle>
    <p:bodyStyle>
      <a:lvl1pPr marL="342892" indent="-342892" algn="l" defTabSz="457189" rtl="0" eaLnBrk="1" latinLnBrk="0" hangingPunct="1">
        <a:spcBef>
          <a:spcPct val="20000"/>
        </a:spcBef>
        <a:buFont typeface="Arial"/>
        <a:buChar char="•"/>
        <a:defRPr sz="3200" kern="1200" baseline="0">
          <a:solidFill>
            <a:schemeClr val="tx1"/>
          </a:solidFill>
          <a:latin typeface="+mn-lt"/>
          <a:ea typeface="+mn-ea"/>
          <a:cs typeface="+mn-cs"/>
        </a:defRPr>
      </a:lvl1pPr>
      <a:lvl2pPr marL="742931" indent="-285743" algn="l" defTabSz="457189" rtl="0" eaLnBrk="1" latinLnBrk="0" hangingPunct="1">
        <a:spcBef>
          <a:spcPct val="20000"/>
        </a:spcBef>
        <a:buFont typeface="Arial"/>
        <a:buChar char="–"/>
        <a:defRPr sz="2800" kern="1200">
          <a:solidFill>
            <a:schemeClr val="tx1"/>
          </a:solidFill>
          <a:latin typeface="+mn-lt"/>
          <a:ea typeface="+mn-ea"/>
          <a:cs typeface="+mn-cs"/>
        </a:defRPr>
      </a:lvl2pPr>
      <a:lvl3pPr marL="1142972" indent="-228594" algn="l" defTabSz="457189" rtl="0" eaLnBrk="1" latinLnBrk="0" hangingPunct="1">
        <a:spcBef>
          <a:spcPct val="20000"/>
        </a:spcBef>
        <a:buFont typeface="Arial"/>
        <a:buChar char="•"/>
        <a:defRPr sz="2400" kern="1200">
          <a:solidFill>
            <a:schemeClr val="tx1"/>
          </a:solidFill>
          <a:latin typeface="+mn-lt"/>
          <a:ea typeface="+mn-ea"/>
          <a:cs typeface="+mn-cs"/>
        </a:defRPr>
      </a:lvl3pPr>
      <a:lvl4pPr marL="1600160" indent="-228594" algn="l" defTabSz="457189" rtl="0" eaLnBrk="1" latinLnBrk="0" hangingPunct="1">
        <a:spcBef>
          <a:spcPct val="20000"/>
        </a:spcBef>
        <a:buFont typeface="Arial"/>
        <a:buChar char="–"/>
        <a:defRPr sz="2000" kern="1200">
          <a:solidFill>
            <a:schemeClr val="tx1"/>
          </a:solidFill>
          <a:latin typeface="+mn-lt"/>
          <a:ea typeface="+mn-ea"/>
          <a:cs typeface="+mn-cs"/>
        </a:defRPr>
      </a:lvl4pPr>
      <a:lvl5pPr marL="2057348" indent="-228594" algn="l" defTabSz="457189" rtl="0" eaLnBrk="1" latinLnBrk="0" hangingPunct="1">
        <a:spcBef>
          <a:spcPct val="20000"/>
        </a:spcBef>
        <a:buFont typeface="Arial"/>
        <a:buChar char="»"/>
        <a:defRPr sz="2000" kern="1200">
          <a:solidFill>
            <a:schemeClr val="tx1"/>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91608" y="960936"/>
            <a:ext cx="5795192" cy="857250"/>
          </a:xfrm>
          <a:prstGeom prst="rect">
            <a:avLst/>
          </a:prstGeom>
        </p:spPr>
        <p:txBody>
          <a:bodyPr vert="horz" lIns="91440" tIns="45720" rIns="91440" bIns="45720" rtlCol="0" anchor="ctr">
            <a:normAutofit/>
          </a:bodyPr>
          <a:lstStyle/>
          <a:p>
            <a:r>
              <a:rPr lang="en-US" dirty="0"/>
              <a:t>COVER TITLE</a:t>
            </a:r>
          </a:p>
        </p:txBody>
      </p:sp>
      <p:sp>
        <p:nvSpPr>
          <p:cNvPr id="3" name="Text Placeholder 2"/>
          <p:cNvSpPr>
            <a:spLocks noGrp="1"/>
          </p:cNvSpPr>
          <p:nvPr>
            <p:ph type="body" idx="1"/>
          </p:nvPr>
        </p:nvSpPr>
        <p:spPr>
          <a:xfrm>
            <a:off x="2891608" y="1955347"/>
            <a:ext cx="5795192" cy="2320699"/>
          </a:xfrm>
          <a:prstGeom prst="rect">
            <a:avLst/>
          </a:prstGeom>
        </p:spPr>
        <p:txBody>
          <a:bodyPr vert="horz" lIns="91440" tIns="45720" rIns="91440" bIns="45720" rtlCol="0">
            <a:normAutofit/>
          </a:bodyPr>
          <a:lstStyle/>
          <a:p>
            <a:pPr lvl="0"/>
            <a:r>
              <a:rPr lang="en-US" dirty="0"/>
              <a:t>Cover Title </a:t>
            </a:r>
            <a:r>
              <a:rPr lang="en-US" dirty="0" err="1"/>
              <a:t>Subheadline</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740"/>
            <a:ext cx="2133600" cy="272891"/>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4767740"/>
            <a:ext cx="2895600" cy="27289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740"/>
            <a:ext cx="2133600" cy="272891"/>
          </a:xfrm>
          <a:prstGeom prst="rect">
            <a:avLst/>
          </a:prstGeom>
        </p:spPr>
        <p:txBody>
          <a:bodyPr vert="horz" lIns="91440" tIns="45720" rIns="91440" bIns="45720" rtlCol="0" anchor="ctr"/>
          <a:lstStyle>
            <a:lvl1pPr algn="r">
              <a:defRPr sz="1200">
                <a:solidFill>
                  <a:schemeClr val="tx1">
                    <a:tint val="75000"/>
                  </a:schemeClr>
                </a:solidFill>
              </a:defRPr>
            </a:lvl1pPr>
          </a:lstStyle>
          <a:p>
            <a:fld id="{164BA88E-85C4-4147-8634-58EDDAC101E2}" type="slidenum">
              <a:rPr lang="en-US" smtClean="0"/>
              <a:t>‹#›</a:t>
            </a:fld>
            <a:endParaRPr lang="en-US" dirty="0"/>
          </a:p>
        </p:txBody>
      </p:sp>
    </p:spTree>
    <p:extLst>
      <p:ext uri="{BB962C8B-B14F-4D97-AF65-F5344CB8AC3E}">
        <p14:creationId xmlns:p14="http://schemas.microsoft.com/office/powerpoint/2010/main" val="2357639464"/>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Lst>
  <p:hf hdr="0" ftr="0" dt="0"/>
  <p:txStyles>
    <p:titleStyle>
      <a:lvl1pPr algn="ctr" defTabSz="457189" rtl="0" eaLnBrk="1" latinLnBrk="0" hangingPunct="1">
        <a:spcBef>
          <a:spcPct val="0"/>
        </a:spcBef>
        <a:buNone/>
        <a:defRPr sz="4400" kern="1200">
          <a:solidFill>
            <a:schemeClr val="tx1"/>
          </a:solidFill>
          <a:latin typeface="+mj-lt"/>
          <a:ea typeface="+mj-ea"/>
          <a:cs typeface="+mj-cs"/>
        </a:defRPr>
      </a:lvl1pPr>
    </p:titleStyle>
    <p:bodyStyle>
      <a:lvl1pPr marL="342892" indent="-342892" algn="l" defTabSz="457189" rtl="0" eaLnBrk="1" latinLnBrk="0" hangingPunct="1">
        <a:spcBef>
          <a:spcPct val="20000"/>
        </a:spcBef>
        <a:buFont typeface="Arial"/>
        <a:buChar char="•"/>
        <a:defRPr sz="3200" kern="1200" baseline="0">
          <a:solidFill>
            <a:schemeClr val="tx1"/>
          </a:solidFill>
          <a:latin typeface="+mn-lt"/>
          <a:ea typeface="+mn-ea"/>
          <a:cs typeface="+mn-cs"/>
        </a:defRPr>
      </a:lvl1pPr>
      <a:lvl2pPr marL="742931" indent="-285743" algn="l" defTabSz="457189" rtl="0" eaLnBrk="1" latinLnBrk="0" hangingPunct="1">
        <a:spcBef>
          <a:spcPct val="20000"/>
        </a:spcBef>
        <a:buFont typeface="Arial"/>
        <a:buChar char="–"/>
        <a:defRPr sz="2800" kern="1200">
          <a:solidFill>
            <a:schemeClr val="tx1"/>
          </a:solidFill>
          <a:latin typeface="+mn-lt"/>
          <a:ea typeface="+mn-ea"/>
          <a:cs typeface="+mn-cs"/>
        </a:defRPr>
      </a:lvl2pPr>
      <a:lvl3pPr marL="1142972" indent="-228594" algn="l" defTabSz="457189" rtl="0" eaLnBrk="1" latinLnBrk="0" hangingPunct="1">
        <a:spcBef>
          <a:spcPct val="20000"/>
        </a:spcBef>
        <a:buFont typeface="Arial"/>
        <a:buChar char="•"/>
        <a:defRPr sz="2400" kern="1200">
          <a:solidFill>
            <a:schemeClr val="tx1"/>
          </a:solidFill>
          <a:latin typeface="+mn-lt"/>
          <a:ea typeface="+mn-ea"/>
          <a:cs typeface="+mn-cs"/>
        </a:defRPr>
      </a:lvl3pPr>
      <a:lvl4pPr marL="1600160" indent="-228594" algn="l" defTabSz="457189" rtl="0" eaLnBrk="1" latinLnBrk="0" hangingPunct="1">
        <a:spcBef>
          <a:spcPct val="20000"/>
        </a:spcBef>
        <a:buFont typeface="Arial"/>
        <a:buChar char="–"/>
        <a:defRPr sz="2000" kern="1200">
          <a:solidFill>
            <a:schemeClr val="tx1"/>
          </a:solidFill>
          <a:latin typeface="+mn-lt"/>
          <a:ea typeface="+mn-ea"/>
          <a:cs typeface="+mn-cs"/>
        </a:defRPr>
      </a:lvl4pPr>
      <a:lvl5pPr marL="2057348" indent="-228594" algn="l" defTabSz="457189" rtl="0" eaLnBrk="1" latinLnBrk="0" hangingPunct="1">
        <a:spcBef>
          <a:spcPct val="20000"/>
        </a:spcBef>
        <a:buFont typeface="Arial"/>
        <a:buChar char="»"/>
        <a:defRPr sz="2000" kern="1200">
          <a:solidFill>
            <a:schemeClr val="tx1"/>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441D4B8-75E9-6044-BD5F-43F9FC38CB21}"/>
              </a:ext>
            </a:extLst>
          </p:cNvPr>
          <p:cNvPicPr>
            <a:picLocks noChangeAspect="1"/>
          </p:cNvPicPr>
          <p:nvPr userDrawn="1"/>
        </p:nvPicPr>
        <p:blipFill>
          <a:blip r:embed="rId5"/>
          <a:stretch>
            <a:fillRect/>
          </a:stretch>
        </p:blipFill>
        <p:spPr>
          <a:xfrm>
            <a:off x="0" y="0"/>
            <a:ext cx="9144000" cy="5143500"/>
          </a:xfrm>
          <a:prstGeom prst="rect">
            <a:avLst/>
          </a:prstGeom>
        </p:spPr>
      </p:pic>
      <p:sp>
        <p:nvSpPr>
          <p:cNvPr id="6" name="Slide Number Placeholder 5">
            <a:extLst>
              <a:ext uri="{FF2B5EF4-FFF2-40B4-BE49-F238E27FC236}">
                <a16:creationId xmlns:a16="http://schemas.microsoft.com/office/drawing/2014/main" id="{5B867F22-C21C-2E40-93A9-5137A33B05E3}"/>
              </a:ext>
            </a:extLst>
          </p:cNvPr>
          <p:cNvSpPr>
            <a:spLocks noGrp="1"/>
          </p:cNvSpPr>
          <p:nvPr>
            <p:ph type="sldNum" sz="quarter" idx="4"/>
          </p:nvPr>
        </p:nvSpPr>
        <p:spPr>
          <a:xfrm>
            <a:off x="8366760" y="4737759"/>
            <a:ext cx="405765" cy="202065"/>
          </a:xfrm>
          <a:prstGeom prst="rect">
            <a:avLst/>
          </a:prstGeom>
          <a:solidFill>
            <a:schemeClr val="bg1"/>
          </a:solidFill>
        </p:spPr>
        <p:txBody>
          <a:bodyPr vert="horz" lIns="91440" tIns="45720" rIns="91440" bIns="45720" rtlCol="0" anchor="ctr"/>
          <a:lstStyle>
            <a:lvl1pPr algn="ctr">
              <a:defRPr sz="900" b="1">
                <a:solidFill>
                  <a:srgbClr val="007851"/>
                </a:solidFill>
              </a:defRPr>
            </a:lvl1pPr>
          </a:lstStyle>
          <a:p>
            <a:fld id="{C6429477-D61A-7D49-A13C-58DC364142A2}" type="slidenum">
              <a:rPr lang="en-US" smtClean="0"/>
              <a:pPr/>
              <a:t>‹#›</a:t>
            </a:fld>
            <a:endParaRPr lang="en-US" dirty="0"/>
          </a:p>
        </p:txBody>
      </p:sp>
    </p:spTree>
    <p:extLst>
      <p:ext uri="{BB962C8B-B14F-4D97-AF65-F5344CB8AC3E}">
        <p14:creationId xmlns:p14="http://schemas.microsoft.com/office/powerpoint/2010/main" val="949991173"/>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88">
          <p15:clr>
            <a:srgbClr val="F26B43"/>
          </p15:clr>
        </p15:guide>
        <p15:guide id="3" pos="7368">
          <p15:clr>
            <a:srgbClr val="F26B43"/>
          </p15:clr>
        </p15:guide>
        <p15:guide id="4" orient="horz" pos="3624">
          <p15:clr>
            <a:srgbClr val="F26B43"/>
          </p15:clr>
        </p15:guide>
        <p15:guide id="5" orient="horz" pos="3792">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91608" y="960936"/>
            <a:ext cx="5795192" cy="857250"/>
          </a:xfrm>
          <a:prstGeom prst="rect">
            <a:avLst/>
          </a:prstGeom>
        </p:spPr>
        <p:txBody>
          <a:bodyPr vert="horz" lIns="91440" tIns="45720" rIns="91440" bIns="45720" rtlCol="0" anchor="ctr">
            <a:normAutofit/>
          </a:bodyPr>
          <a:lstStyle/>
          <a:p>
            <a:r>
              <a:rPr lang="en-US" dirty="0"/>
              <a:t>COVER TITLE</a:t>
            </a:r>
          </a:p>
        </p:txBody>
      </p:sp>
      <p:sp>
        <p:nvSpPr>
          <p:cNvPr id="3" name="Text Placeholder 2"/>
          <p:cNvSpPr>
            <a:spLocks noGrp="1"/>
          </p:cNvSpPr>
          <p:nvPr>
            <p:ph type="body" idx="1"/>
          </p:nvPr>
        </p:nvSpPr>
        <p:spPr>
          <a:xfrm>
            <a:off x="2891608" y="1955348"/>
            <a:ext cx="5795192" cy="2320699"/>
          </a:xfrm>
          <a:prstGeom prst="rect">
            <a:avLst/>
          </a:prstGeom>
        </p:spPr>
        <p:txBody>
          <a:bodyPr vert="horz" lIns="91440" tIns="45720" rIns="91440" bIns="45720" rtlCol="0">
            <a:normAutofit/>
          </a:bodyPr>
          <a:lstStyle/>
          <a:p>
            <a:pPr lvl="0"/>
            <a:r>
              <a:rPr lang="en-US" dirty="0"/>
              <a:t>Cover Title </a:t>
            </a:r>
            <a:r>
              <a:rPr lang="en-US" dirty="0" err="1"/>
              <a:t>Subheadline</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741"/>
            <a:ext cx="2133600" cy="272891"/>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4767741"/>
            <a:ext cx="2895600" cy="27289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741"/>
            <a:ext cx="2133600" cy="272891"/>
          </a:xfrm>
          <a:prstGeom prst="rect">
            <a:avLst/>
          </a:prstGeom>
        </p:spPr>
        <p:txBody>
          <a:bodyPr vert="horz" lIns="91440" tIns="45720" rIns="91440" bIns="45720" rtlCol="0" anchor="ctr"/>
          <a:lstStyle>
            <a:lvl1pPr algn="r">
              <a:defRPr sz="1200">
                <a:solidFill>
                  <a:schemeClr val="tx1">
                    <a:tint val="75000"/>
                  </a:schemeClr>
                </a:solidFill>
              </a:defRPr>
            </a:lvl1pPr>
          </a:lstStyle>
          <a:p>
            <a:fld id="{164BA88E-85C4-4147-8634-58EDDAC101E2}" type="slidenum">
              <a:rPr lang="en-US" smtClean="0"/>
              <a:t>‹#›</a:t>
            </a:fld>
            <a:endParaRPr lang="en-US" dirty="0"/>
          </a:p>
        </p:txBody>
      </p:sp>
    </p:spTree>
    <p:extLst>
      <p:ext uri="{BB962C8B-B14F-4D97-AF65-F5344CB8AC3E}">
        <p14:creationId xmlns:p14="http://schemas.microsoft.com/office/powerpoint/2010/main" val="2384058052"/>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Lst>
  <p:hf hdr="0" ftr="0" dt="0"/>
  <p:txStyles>
    <p:titleStyle>
      <a:lvl1pPr algn="ctr" defTabSz="457178" rtl="0" eaLnBrk="1" latinLnBrk="0" hangingPunct="1">
        <a:spcBef>
          <a:spcPct val="0"/>
        </a:spcBef>
        <a:buNone/>
        <a:defRPr sz="4400" kern="1200">
          <a:solidFill>
            <a:schemeClr val="tx1"/>
          </a:solidFill>
          <a:latin typeface="+mj-lt"/>
          <a:ea typeface="+mj-ea"/>
          <a:cs typeface="+mj-cs"/>
        </a:defRPr>
      </a:lvl1pPr>
    </p:titleStyle>
    <p:bodyStyle>
      <a:lvl1pPr marL="342884" indent="-342884" algn="l" defTabSz="457178" rtl="0" eaLnBrk="1" latinLnBrk="0" hangingPunct="1">
        <a:spcBef>
          <a:spcPct val="20000"/>
        </a:spcBef>
        <a:buFont typeface="Arial"/>
        <a:buChar char="•"/>
        <a:defRPr sz="3200" kern="1200" baseline="0">
          <a:solidFill>
            <a:schemeClr val="tx1"/>
          </a:solidFill>
          <a:latin typeface="+mn-lt"/>
          <a:ea typeface="+mn-ea"/>
          <a:cs typeface="+mn-cs"/>
        </a:defRPr>
      </a:lvl1pPr>
      <a:lvl2pPr marL="742913" indent="-285736" algn="l" defTabSz="457178" rtl="0" eaLnBrk="1" latinLnBrk="0" hangingPunct="1">
        <a:spcBef>
          <a:spcPct val="20000"/>
        </a:spcBef>
        <a:buFont typeface="Arial"/>
        <a:buChar char="–"/>
        <a:defRPr sz="2800" kern="1200">
          <a:solidFill>
            <a:schemeClr val="tx1"/>
          </a:solidFill>
          <a:latin typeface="+mn-lt"/>
          <a:ea typeface="+mn-ea"/>
          <a:cs typeface="+mn-cs"/>
        </a:defRPr>
      </a:lvl2pPr>
      <a:lvl3pPr marL="1142944" indent="-228588" algn="l" defTabSz="457178" rtl="0" eaLnBrk="1" latinLnBrk="0" hangingPunct="1">
        <a:spcBef>
          <a:spcPct val="20000"/>
        </a:spcBef>
        <a:buFont typeface="Arial"/>
        <a:buChar char="•"/>
        <a:defRPr sz="2400" kern="1200">
          <a:solidFill>
            <a:schemeClr val="tx1"/>
          </a:solidFill>
          <a:latin typeface="+mn-lt"/>
          <a:ea typeface="+mn-ea"/>
          <a:cs typeface="+mn-cs"/>
        </a:defRPr>
      </a:lvl3pPr>
      <a:lvl4pPr marL="1600120" indent="-228588" algn="l" defTabSz="457178" rtl="0" eaLnBrk="1" latinLnBrk="0" hangingPunct="1">
        <a:spcBef>
          <a:spcPct val="20000"/>
        </a:spcBef>
        <a:buFont typeface="Arial"/>
        <a:buChar char="–"/>
        <a:defRPr sz="2000" kern="1200">
          <a:solidFill>
            <a:schemeClr val="tx1"/>
          </a:solidFill>
          <a:latin typeface="+mn-lt"/>
          <a:ea typeface="+mn-ea"/>
          <a:cs typeface="+mn-cs"/>
        </a:defRPr>
      </a:lvl4pPr>
      <a:lvl5pPr marL="2057297" indent="-228588" algn="l" defTabSz="457178" rtl="0" eaLnBrk="1" latinLnBrk="0" hangingPunct="1">
        <a:spcBef>
          <a:spcPct val="20000"/>
        </a:spcBef>
        <a:buFont typeface="Arial"/>
        <a:buChar char="»"/>
        <a:defRPr sz="2000" kern="1200">
          <a:solidFill>
            <a:schemeClr val="tx1"/>
          </a:solidFill>
          <a:latin typeface="+mn-lt"/>
          <a:ea typeface="+mn-ea"/>
          <a:cs typeface="+mn-cs"/>
        </a:defRPr>
      </a:lvl5pPr>
      <a:lvl6pPr marL="2514474" indent="-228588"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8"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8"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8" algn="l" defTabSz="457178"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78" rtl="0" eaLnBrk="1" latinLnBrk="0" hangingPunct="1">
        <a:defRPr sz="1800" kern="1200">
          <a:solidFill>
            <a:schemeClr val="tx1"/>
          </a:solidFill>
          <a:latin typeface="+mn-lt"/>
          <a:ea typeface="+mn-ea"/>
          <a:cs typeface="+mn-cs"/>
        </a:defRPr>
      </a:lvl1pPr>
      <a:lvl2pPr marL="457178" algn="l" defTabSz="457178" rtl="0" eaLnBrk="1" latinLnBrk="0" hangingPunct="1">
        <a:defRPr sz="1800" kern="1200">
          <a:solidFill>
            <a:schemeClr val="tx1"/>
          </a:solidFill>
          <a:latin typeface="+mn-lt"/>
          <a:ea typeface="+mn-ea"/>
          <a:cs typeface="+mn-cs"/>
        </a:defRPr>
      </a:lvl2pPr>
      <a:lvl3pPr marL="914355" algn="l" defTabSz="457178" rtl="0" eaLnBrk="1" latinLnBrk="0" hangingPunct="1">
        <a:defRPr sz="1800" kern="1200">
          <a:solidFill>
            <a:schemeClr val="tx1"/>
          </a:solidFill>
          <a:latin typeface="+mn-lt"/>
          <a:ea typeface="+mn-ea"/>
          <a:cs typeface="+mn-cs"/>
        </a:defRPr>
      </a:lvl3pPr>
      <a:lvl4pPr marL="1371532" algn="l" defTabSz="457178" rtl="0" eaLnBrk="1" latinLnBrk="0" hangingPunct="1">
        <a:defRPr sz="1800" kern="1200">
          <a:solidFill>
            <a:schemeClr val="tx1"/>
          </a:solidFill>
          <a:latin typeface="+mn-lt"/>
          <a:ea typeface="+mn-ea"/>
          <a:cs typeface="+mn-cs"/>
        </a:defRPr>
      </a:lvl4pPr>
      <a:lvl5pPr marL="1828709" algn="l" defTabSz="457178" rtl="0" eaLnBrk="1" latinLnBrk="0" hangingPunct="1">
        <a:defRPr sz="1800" kern="1200">
          <a:solidFill>
            <a:schemeClr val="tx1"/>
          </a:solidFill>
          <a:latin typeface="+mn-lt"/>
          <a:ea typeface="+mn-ea"/>
          <a:cs typeface="+mn-cs"/>
        </a:defRPr>
      </a:lvl5pPr>
      <a:lvl6pPr marL="2285886" algn="l" defTabSz="457178" rtl="0" eaLnBrk="1" latinLnBrk="0" hangingPunct="1">
        <a:defRPr sz="1800" kern="1200">
          <a:solidFill>
            <a:schemeClr val="tx1"/>
          </a:solidFill>
          <a:latin typeface="+mn-lt"/>
          <a:ea typeface="+mn-ea"/>
          <a:cs typeface="+mn-cs"/>
        </a:defRPr>
      </a:lvl6pPr>
      <a:lvl7pPr marL="2743064" algn="l" defTabSz="457178" rtl="0" eaLnBrk="1" latinLnBrk="0" hangingPunct="1">
        <a:defRPr sz="1800" kern="1200">
          <a:solidFill>
            <a:schemeClr val="tx1"/>
          </a:solidFill>
          <a:latin typeface="+mn-lt"/>
          <a:ea typeface="+mn-ea"/>
          <a:cs typeface="+mn-cs"/>
        </a:defRPr>
      </a:lvl7pPr>
      <a:lvl8pPr marL="3200240" algn="l" defTabSz="457178" rtl="0" eaLnBrk="1" latinLnBrk="0" hangingPunct="1">
        <a:defRPr sz="1800" kern="1200">
          <a:solidFill>
            <a:schemeClr val="tx1"/>
          </a:solidFill>
          <a:latin typeface="+mn-lt"/>
          <a:ea typeface="+mn-ea"/>
          <a:cs typeface="+mn-cs"/>
        </a:defRPr>
      </a:lvl8pPr>
      <a:lvl9pPr marL="3657418" algn="l" defTabSz="457178"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5700292"/>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Lst>
  <p:hf hdr="0" ftr="0" dt="0"/>
  <p:txStyles>
    <p:titleStyle>
      <a:lvl1pPr algn="l" defTabSz="685800" rtl="0" eaLnBrk="1" latinLnBrk="0" hangingPunct="1">
        <a:lnSpc>
          <a:spcPct val="90000"/>
        </a:lnSpc>
        <a:spcBef>
          <a:spcPct val="0"/>
        </a:spcBef>
        <a:buNone/>
        <a:defRPr sz="3000" b="1"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92">
          <p15:clr>
            <a:srgbClr val="F26B43"/>
          </p15:clr>
        </p15:guide>
        <p15:guide id="3" pos="5568">
          <p15:clr>
            <a:srgbClr val="F26B43"/>
          </p15:clr>
        </p15:guide>
        <p15:guide id="4" orient="horz" pos="306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9.xml"/><Relationship Id="rId1" Type="http://schemas.openxmlformats.org/officeDocument/2006/relationships/slideLayout" Target="../slideLayouts/slideLayout3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36.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36.xml"/><Relationship Id="rId4" Type="http://schemas.openxmlformats.org/officeDocument/2006/relationships/image" Target="../media/image15.emf"/></Relationships>
</file>

<file path=ppt/slides/_rels/slide14.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3.xml"/><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8.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56915A3-AD07-F048-8B5A-7D44B354DF7A}"/>
              </a:ext>
            </a:extLst>
          </p:cNvPr>
          <p:cNvSpPr>
            <a:spLocks noGrp="1"/>
          </p:cNvSpPr>
          <p:nvPr>
            <p:ph type="body" idx="11"/>
          </p:nvPr>
        </p:nvSpPr>
        <p:spPr>
          <a:prstGeom prst="rect">
            <a:avLst/>
          </a:prstGeom>
        </p:spPr>
        <p:txBody>
          <a:bodyPr>
            <a:noAutofit/>
          </a:bodyPr>
          <a:lstStyle/>
          <a:p>
            <a:pPr marL="0" marR="0" lvl="0" indent="0" algn="l" defTabSz="914400" rtl="0" eaLnBrk="1" fontAlgn="auto" latinLnBrk="0" hangingPunct="1">
              <a:lnSpc>
                <a:spcPts val="1420"/>
              </a:lnSpc>
              <a:spcBef>
                <a:spcPts val="60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rgbClr val="ECEAD2"/>
                </a:solidFill>
                <a:effectLst/>
                <a:uLnTx/>
                <a:uFillTx/>
                <a:latin typeface="Arial" panose="020B0604020202020204" pitchFamily="34" charset="0"/>
                <a:ea typeface="+mn-ea"/>
                <a:cs typeface="Arial" panose="020B0604020202020204" pitchFamily="34" charset="0"/>
              </a:rPr>
              <a:t>USF Board of Trustees</a:t>
            </a:r>
          </a:p>
          <a:p>
            <a:pPr marL="0" marR="0" lvl="0" indent="0" algn="l" defTabSz="914400" rtl="0" eaLnBrk="1" fontAlgn="auto" latinLnBrk="0" hangingPunct="1">
              <a:lnSpc>
                <a:spcPts val="1420"/>
              </a:lnSpc>
              <a:spcBef>
                <a:spcPts val="600"/>
              </a:spcBef>
              <a:spcAft>
                <a:spcPts val="0"/>
              </a:spcAft>
              <a:buClrTx/>
              <a:buSzTx/>
              <a:buFont typeface="Arial" panose="020B0604020202020204" pitchFamily="34" charset="0"/>
              <a:buNone/>
              <a:tabLst/>
              <a:defRPr/>
            </a:pPr>
            <a:r>
              <a:rPr lang="en-US" sz="2000" dirty="0">
                <a:solidFill>
                  <a:srgbClr val="ECEAD2"/>
                </a:solidFill>
                <a:latin typeface="Arial" panose="020B0604020202020204" pitchFamily="34" charset="0"/>
                <a:cs typeface="Arial" panose="020B0604020202020204" pitchFamily="34" charset="0"/>
              </a:rPr>
              <a:t>June 13, 2023</a:t>
            </a:r>
            <a:endParaRPr kumimoji="0" lang="en-US" sz="2000" b="0" i="0" u="none" strike="noStrike" kern="1200" cap="none" spc="0" normalizeH="0" baseline="0" noProof="0" dirty="0">
              <a:ln>
                <a:noFill/>
              </a:ln>
              <a:solidFill>
                <a:srgbClr val="ECEAD2"/>
              </a:solidFill>
              <a:effectLst/>
              <a:uLnTx/>
              <a:uFillTx/>
              <a:latin typeface="Arial" panose="020B0604020202020204" pitchFamily="34" charset="0"/>
              <a:ea typeface="+mn-ea"/>
              <a:cs typeface="Arial" panose="020B0604020202020204" pitchFamily="34" charset="0"/>
            </a:endParaRPr>
          </a:p>
        </p:txBody>
      </p:sp>
      <p:sp>
        <p:nvSpPr>
          <p:cNvPr id="7" name="Content Placeholder 6">
            <a:extLst>
              <a:ext uri="{FF2B5EF4-FFF2-40B4-BE49-F238E27FC236}">
                <a16:creationId xmlns:a16="http://schemas.microsoft.com/office/drawing/2014/main" id="{01A6C90C-D916-E740-9EF5-C8674E0F8DE8}"/>
              </a:ext>
            </a:extLst>
          </p:cNvPr>
          <p:cNvSpPr>
            <a:spLocks noGrp="1"/>
          </p:cNvSpPr>
          <p:nvPr>
            <p:ph sz="quarter" idx="12"/>
          </p:nvPr>
        </p:nvSpPr>
        <p:spPr>
          <a:xfrm>
            <a:off x="275547" y="1090699"/>
            <a:ext cx="8711747" cy="1575059"/>
          </a:xfrm>
        </p:spPr>
        <p:txBody>
          <a:bodyPr/>
          <a:lstStyle/>
          <a:p>
            <a:r>
              <a:rPr lang="en-US" sz="4400" b="1" dirty="0">
                <a:solidFill>
                  <a:schemeClr val="bg1"/>
                </a:solidFill>
                <a:latin typeface="Arial" panose="020B0604020202020204" pitchFamily="34" charset="0"/>
                <a:cs typeface="Arial" panose="020B0604020202020204" pitchFamily="34" charset="0"/>
              </a:rPr>
              <a:t>Fiscal Year 2023-2024</a:t>
            </a:r>
            <a:br>
              <a:rPr lang="en-US" sz="4400" b="1" dirty="0">
                <a:solidFill>
                  <a:schemeClr val="bg1"/>
                </a:solidFill>
                <a:latin typeface="Arial" panose="020B0604020202020204" pitchFamily="34" charset="0"/>
                <a:cs typeface="Arial" panose="020B0604020202020204" pitchFamily="34" charset="0"/>
              </a:rPr>
            </a:br>
            <a:r>
              <a:rPr lang="en-US" sz="3600" b="0" i="1" dirty="0">
                <a:solidFill>
                  <a:schemeClr val="bg1"/>
                </a:solidFill>
              </a:rPr>
              <a:t>Operating Budget</a:t>
            </a:r>
            <a:endParaRPr lang="en-US" sz="4400" dirty="0"/>
          </a:p>
        </p:txBody>
      </p:sp>
    </p:spTree>
    <p:extLst>
      <p:ext uri="{BB962C8B-B14F-4D97-AF65-F5344CB8AC3E}">
        <p14:creationId xmlns:p14="http://schemas.microsoft.com/office/powerpoint/2010/main" val="3944012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F0B1024-BC57-CF7D-45B4-E381E75E31AA}"/>
              </a:ext>
            </a:extLst>
          </p:cNvPr>
          <p:cNvPicPr>
            <a:picLocks noChangeAspect="1"/>
          </p:cNvPicPr>
          <p:nvPr/>
        </p:nvPicPr>
        <p:blipFill>
          <a:blip r:embed="rId3"/>
          <a:stretch>
            <a:fillRect/>
          </a:stretch>
        </p:blipFill>
        <p:spPr>
          <a:xfrm>
            <a:off x="497473" y="942975"/>
            <a:ext cx="8132173" cy="3078737"/>
          </a:xfrm>
          <a:prstGeom prst="rect">
            <a:avLst/>
          </a:prstGeom>
        </p:spPr>
      </p:pic>
      <p:sp>
        <p:nvSpPr>
          <p:cNvPr id="5" name="Slide Number Placeholder 4">
            <a:extLst>
              <a:ext uri="{FF2B5EF4-FFF2-40B4-BE49-F238E27FC236}">
                <a16:creationId xmlns:a16="http://schemas.microsoft.com/office/drawing/2014/main" id="{AB3F6237-D640-BE45-826E-1546F9AF23B5}"/>
              </a:ext>
            </a:extLst>
          </p:cNvPr>
          <p:cNvSpPr>
            <a:spLocks noGrp="1"/>
          </p:cNvSpPr>
          <p:nvPr>
            <p:ph type="sldNum" sz="quarter" idx="12"/>
          </p:nvPr>
        </p:nvSpPr>
        <p:spPr/>
        <p:txBody>
          <a:bodyPr/>
          <a:lstStyle/>
          <a:p>
            <a:fld id="{0F5EC011-0DA0-DB45-996E-85C7F379AB45}" type="slidenum">
              <a:rPr lang="en-US" smtClean="0"/>
              <a:pPr/>
              <a:t>10</a:t>
            </a:fld>
            <a:endParaRPr lang="en-US" dirty="0"/>
          </a:p>
        </p:txBody>
      </p:sp>
      <p:sp>
        <p:nvSpPr>
          <p:cNvPr id="7" name="Content Placeholder 6">
            <a:extLst>
              <a:ext uri="{FF2B5EF4-FFF2-40B4-BE49-F238E27FC236}">
                <a16:creationId xmlns:a16="http://schemas.microsoft.com/office/drawing/2014/main" id="{1EE63B64-8AF4-E94F-8CDB-D6DEB04432CF}"/>
              </a:ext>
            </a:extLst>
          </p:cNvPr>
          <p:cNvSpPr>
            <a:spLocks noGrp="1"/>
          </p:cNvSpPr>
          <p:nvPr>
            <p:ph sz="quarter" idx="14"/>
          </p:nvPr>
        </p:nvSpPr>
        <p:spPr>
          <a:xfrm>
            <a:off x="304800" y="548304"/>
            <a:ext cx="8839200" cy="566014"/>
          </a:xfrm>
        </p:spPr>
        <p:txBody>
          <a:bodyPr/>
          <a:lstStyle/>
          <a:p>
            <a:r>
              <a:rPr lang="en-US" sz="2400" b="1" dirty="0">
                <a:solidFill>
                  <a:srgbClr val="006747"/>
                </a:solidFill>
              </a:rPr>
              <a:t>Funding Sources for University of South Florida</a:t>
            </a:r>
          </a:p>
        </p:txBody>
      </p:sp>
      <p:sp>
        <p:nvSpPr>
          <p:cNvPr id="3" name="TextBox 2">
            <a:extLst>
              <a:ext uri="{FF2B5EF4-FFF2-40B4-BE49-F238E27FC236}">
                <a16:creationId xmlns:a16="http://schemas.microsoft.com/office/drawing/2014/main" id="{8B751C38-4209-4011-9715-E653CB5F24FF}"/>
              </a:ext>
            </a:extLst>
          </p:cNvPr>
          <p:cNvSpPr txBox="1"/>
          <p:nvPr/>
        </p:nvSpPr>
        <p:spPr>
          <a:xfrm>
            <a:off x="584857" y="3979009"/>
            <a:ext cx="7861211" cy="830997"/>
          </a:xfrm>
          <a:prstGeom prst="rect">
            <a:avLst/>
          </a:prstGeom>
          <a:noFill/>
        </p:spPr>
        <p:txBody>
          <a:bodyPr wrap="square" rtlCol="0">
            <a:spAutoFit/>
          </a:bodyPr>
          <a:lstStyle/>
          <a:p>
            <a:r>
              <a:rPr lang="en-US" sz="1200" i="1" dirty="0"/>
              <a:t>NOTES: </a:t>
            </a:r>
          </a:p>
          <a:p>
            <a:r>
              <a:rPr lang="en-US" sz="1200" i="1" dirty="0"/>
              <a:t>Operating Budget Funding Sources exclude Transfers In category from Schedule I because DSO revenues are listed as a source</a:t>
            </a:r>
          </a:p>
          <a:p>
            <a:r>
              <a:rPr lang="en-US" sz="1200" i="1" dirty="0"/>
              <a:t>USF Financing Corp Revenues were not included as it is primarily a flow through entity</a:t>
            </a:r>
          </a:p>
        </p:txBody>
      </p:sp>
    </p:spTree>
    <p:extLst>
      <p:ext uri="{BB962C8B-B14F-4D97-AF65-F5344CB8AC3E}">
        <p14:creationId xmlns:p14="http://schemas.microsoft.com/office/powerpoint/2010/main" val="1692802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015C440-7B40-4510-A69A-EF848896F7D6}"/>
              </a:ext>
            </a:extLst>
          </p:cNvPr>
          <p:cNvSpPr>
            <a:spLocks noGrp="1"/>
          </p:cNvSpPr>
          <p:nvPr>
            <p:ph type="sldNum" sz="quarter" idx="12"/>
          </p:nvPr>
        </p:nvSpPr>
        <p:spPr/>
        <p:txBody>
          <a:bodyPr/>
          <a:lstStyle/>
          <a:p>
            <a:fld id="{0F5EC011-0DA0-DB45-996E-85C7F379AB45}" type="slidenum">
              <a:rPr lang="en-US" smtClean="0"/>
              <a:pPr/>
              <a:t>11</a:t>
            </a:fld>
            <a:endParaRPr lang="en-US" dirty="0"/>
          </a:p>
        </p:txBody>
      </p:sp>
      <p:sp>
        <p:nvSpPr>
          <p:cNvPr id="4" name="Content Placeholder 3">
            <a:extLst>
              <a:ext uri="{FF2B5EF4-FFF2-40B4-BE49-F238E27FC236}">
                <a16:creationId xmlns:a16="http://schemas.microsoft.com/office/drawing/2014/main" id="{5C56E897-6C06-4C3B-ADC1-48991B144D29}"/>
              </a:ext>
            </a:extLst>
          </p:cNvPr>
          <p:cNvSpPr>
            <a:spLocks noGrp="1"/>
          </p:cNvSpPr>
          <p:nvPr>
            <p:ph sz="quarter" idx="15"/>
          </p:nvPr>
        </p:nvSpPr>
        <p:spPr/>
        <p:txBody>
          <a:bodyPr/>
          <a:lstStyle/>
          <a:p>
            <a:r>
              <a:rPr lang="en-US" dirty="0"/>
              <a:t>FY 2023 Major Source Differences Explained</a:t>
            </a:r>
          </a:p>
        </p:txBody>
      </p:sp>
      <p:sp>
        <p:nvSpPr>
          <p:cNvPr id="3" name="TextBox 2">
            <a:extLst>
              <a:ext uri="{FF2B5EF4-FFF2-40B4-BE49-F238E27FC236}">
                <a16:creationId xmlns:a16="http://schemas.microsoft.com/office/drawing/2014/main" id="{AD7C90A3-06AE-49B7-9CAE-A9E8456B2CD1}"/>
              </a:ext>
            </a:extLst>
          </p:cNvPr>
          <p:cNvSpPr txBox="1"/>
          <p:nvPr/>
        </p:nvSpPr>
        <p:spPr>
          <a:xfrm>
            <a:off x="368530" y="1162049"/>
            <a:ext cx="8293331" cy="3416320"/>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US" sz="2400" u="sng" dirty="0">
                <a:solidFill>
                  <a:srgbClr val="006747"/>
                </a:solidFill>
              </a:rPr>
              <a:t>State Appropriations</a:t>
            </a:r>
          </a:p>
          <a:p>
            <a:pPr marL="628650" lvl="1" indent="-285750">
              <a:buFont typeface="Arial" panose="020B0604020202020204" pitchFamily="34" charset="0"/>
              <a:buChar char="•"/>
            </a:pPr>
            <a:r>
              <a:rPr lang="en-US" sz="2000" dirty="0">
                <a:solidFill>
                  <a:srgbClr val="006747"/>
                </a:solidFill>
              </a:rPr>
              <a:t>$44M – Operational Support </a:t>
            </a:r>
          </a:p>
          <a:p>
            <a:pPr marL="628650" lvl="1" indent="-285750">
              <a:buFont typeface="Arial" panose="020B0604020202020204" pitchFamily="34" charset="0"/>
              <a:buChar char="•"/>
            </a:pPr>
            <a:r>
              <a:rPr lang="en-US" sz="2000" dirty="0">
                <a:solidFill>
                  <a:srgbClr val="006747"/>
                </a:solidFill>
              </a:rPr>
              <a:t>$33.3M – Preeminence</a:t>
            </a:r>
          </a:p>
          <a:p>
            <a:pPr marL="628650" lvl="1" indent="-285750">
              <a:buFont typeface="Arial" panose="020B0604020202020204" pitchFamily="34" charset="0"/>
              <a:buChar char="•"/>
            </a:pPr>
            <a:r>
              <a:rPr lang="en-US" sz="2000" dirty="0">
                <a:solidFill>
                  <a:srgbClr val="006747"/>
                </a:solidFill>
              </a:rPr>
              <a:t>$14.2M - PBF</a:t>
            </a:r>
          </a:p>
          <a:p>
            <a:pPr marL="285750" indent="-285750">
              <a:buFont typeface="Arial" panose="020B0604020202020204" pitchFamily="34" charset="0"/>
              <a:buChar char="•"/>
            </a:pPr>
            <a:r>
              <a:rPr lang="en-US" sz="2400" u="sng" dirty="0">
                <a:solidFill>
                  <a:srgbClr val="006747"/>
                </a:solidFill>
              </a:rPr>
              <a:t>Contracts &amp; Grants</a:t>
            </a:r>
          </a:p>
          <a:p>
            <a:pPr marL="628650" lvl="1" indent="-285750">
              <a:buFont typeface="Arial" panose="020B0604020202020204" pitchFamily="34" charset="0"/>
              <a:buChar char="•"/>
            </a:pPr>
            <a:r>
              <a:rPr lang="en-US" sz="2000" dirty="0">
                <a:solidFill>
                  <a:srgbClr val="006747"/>
                </a:solidFill>
              </a:rPr>
              <a:t>COVID-19 Institutional Federal Funds fully expended in FY23</a:t>
            </a:r>
          </a:p>
          <a:p>
            <a:pPr marL="285750" indent="-285750">
              <a:buFont typeface="Arial" panose="020B0604020202020204" pitchFamily="34" charset="0"/>
              <a:buChar char="•"/>
            </a:pPr>
            <a:r>
              <a:rPr lang="en-US" sz="2400" u="sng" dirty="0">
                <a:solidFill>
                  <a:srgbClr val="006747"/>
                </a:solidFill>
              </a:rPr>
              <a:t>Auxiliaries</a:t>
            </a:r>
          </a:p>
          <a:p>
            <a:pPr marL="628650" lvl="1" indent="-285750">
              <a:buFont typeface="Arial" panose="020B0604020202020204" pitchFamily="34" charset="0"/>
              <a:buChar char="•"/>
            </a:pPr>
            <a:r>
              <a:rPr lang="en-US" sz="2000" dirty="0">
                <a:solidFill>
                  <a:srgbClr val="006747"/>
                </a:solidFill>
              </a:rPr>
              <a:t>Post COVID return to operations</a:t>
            </a:r>
          </a:p>
          <a:p>
            <a:pPr marL="285750" indent="-285750">
              <a:buFont typeface="Arial" panose="020B0604020202020204" pitchFamily="34" charset="0"/>
              <a:buChar char="•"/>
            </a:pPr>
            <a:r>
              <a:rPr lang="en-US" sz="2400" u="sng" dirty="0">
                <a:solidFill>
                  <a:srgbClr val="006747"/>
                </a:solidFill>
              </a:rPr>
              <a:t>DSO’s</a:t>
            </a:r>
            <a:r>
              <a:rPr lang="en-US" sz="2400" dirty="0">
                <a:solidFill>
                  <a:srgbClr val="006747"/>
                </a:solidFill>
              </a:rPr>
              <a:t> </a:t>
            </a:r>
          </a:p>
          <a:p>
            <a:pPr marL="628650" lvl="1" indent="-285750">
              <a:buFont typeface="Arial" panose="020B0604020202020204" pitchFamily="34" charset="0"/>
              <a:buChar char="•"/>
            </a:pPr>
            <a:r>
              <a:rPr lang="en-US" sz="2000" dirty="0">
                <a:solidFill>
                  <a:srgbClr val="006747"/>
                </a:solidFill>
              </a:rPr>
              <a:t>FY24 Plans approved in BOT Finance Committee</a:t>
            </a:r>
          </a:p>
        </p:txBody>
      </p:sp>
    </p:spTree>
    <p:extLst>
      <p:ext uri="{BB962C8B-B14F-4D97-AF65-F5344CB8AC3E}">
        <p14:creationId xmlns:p14="http://schemas.microsoft.com/office/powerpoint/2010/main" val="1093956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Chart 17">
            <a:extLst>
              <a:ext uri="{FF2B5EF4-FFF2-40B4-BE49-F238E27FC236}">
                <a16:creationId xmlns:a16="http://schemas.microsoft.com/office/drawing/2014/main" id="{A8B78ADF-068F-4A26-8F5F-BD89B92F2BAF}"/>
              </a:ext>
            </a:extLst>
          </p:cNvPr>
          <p:cNvGraphicFramePr>
            <a:graphicFrameLocks/>
          </p:cNvGraphicFramePr>
          <p:nvPr>
            <p:extLst>
              <p:ext uri="{D42A27DB-BD31-4B8C-83A1-F6EECF244321}">
                <p14:modId xmlns:p14="http://schemas.microsoft.com/office/powerpoint/2010/main" val="1294800488"/>
              </p:ext>
            </p:extLst>
          </p:nvPr>
        </p:nvGraphicFramePr>
        <p:xfrm>
          <a:off x="3937164" y="800233"/>
          <a:ext cx="5657624" cy="3848552"/>
        </p:xfrm>
        <a:graphic>
          <a:graphicData uri="http://schemas.openxmlformats.org/drawingml/2006/chart">
            <c:chart xmlns:c="http://schemas.openxmlformats.org/drawingml/2006/chart" xmlns:r="http://schemas.openxmlformats.org/officeDocument/2006/relationships" r:id="rId3"/>
          </a:graphicData>
        </a:graphic>
      </p:graphicFrame>
      <p:pic>
        <p:nvPicPr>
          <p:cNvPr id="17" name="Picture 16">
            <a:extLst>
              <a:ext uri="{FF2B5EF4-FFF2-40B4-BE49-F238E27FC236}">
                <a16:creationId xmlns:a16="http://schemas.microsoft.com/office/drawing/2014/main" id="{E990F75A-9AF3-B94F-5091-7B3D2A1F9620}"/>
              </a:ext>
            </a:extLst>
          </p:cNvPr>
          <p:cNvPicPr>
            <a:picLocks noChangeAspect="1"/>
          </p:cNvPicPr>
          <p:nvPr/>
        </p:nvPicPr>
        <p:blipFill>
          <a:blip r:embed="rId4"/>
          <a:stretch>
            <a:fillRect/>
          </a:stretch>
        </p:blipFill>
        <p:spPr>
          <a:xfrm>
            <a:off x="773101" y="1009198"/>
            <a:ext cx="3493311" cy="3688400"/>
          </a:xfrm>
          <a:prstGeom prst="rect">
            <a:avLst/>
          </a:prstGeom>
        </p:spPr>
      </p:pic>
      <p:sp>
        <p:nvSpPr>
          <p:cNvPr id="5" name="Slide Number Placeholder 4">
            <a:extLst>
              <a:ext uri="{FF2B5EF4-FFF2-40B4-BE49-F238E27FC236}">
                <a16:creationId xmlns:a16="http://schemas.microsoft.com/office/drawing/2014/main" id="{AB3F6237-D640-BE45-826E-1546F9AF23B5}"/>
              </a:ext>
            </a:extLst>
          </p:cNvPr>
          <p:cNvSpPr>
            <a:spLocks noGrp="1"/>
          </p:cNvSpPr>
          <p:nvPr>
            <p:ph type="sldNum" sz="quarter" idx="12"/>
          </p:nvPr>
        </p:nvSpPr>
        <p:spPr/>
        <p:txBody>
          <a:bodyPr/>
          <a:lstStyle/>
          <a:p>
            <a:fld id="{0F5EC011-0DA0-DB45-996E-85C7F379AB45}" type="slidenum">
              <a:rPr lang="en-US" smtClean="0"/>
              <a:pPr/>
              <a:t>12</a:t>
            </a:fld>
            <a:endParaRPr lang="en-US" dirty="0"/>
          </a:p>
        </p:txBody>
      </p:sp>
      <p:sp>
        <p:nvSpPr>
          <p:cNvPr id="7" name="Content Placeholder 6">
            <a:extLst>
              <a:ext uri="{FF2B5EF4-FFF2-40B4-BE49-F238E27FC236}">
                <a16:creationId xmlns:a16="http://schemas.microsoft.com/office/drawing/2014/main" id="{1EE63B64-8AF4-E94F-8CDB-D6DEB04432CF}"/>
              </a:ext>
            </a:extLst>
          </p:cNvPr>
          <p:cNvSpPr>
            <a:spLocks noGrp="1"/>
          </p:cNvSpPr>
          <p:nvPr>
            <p:ph sz="quarter" idx="14"/>
          </p:nvPr>
        </p:nvSpPr>
        <p:spPr>
          <a:xfrm>
            <a:off x="304800" y="548304"/>
            <a:ext cx="8839200" cy="566014"/>
          </a:xfrm>
        </p:spPr>
        <p:txBody>
          <a:bodyPr/>
          <a:lstStyle/>
          <a:p>
            <a:r>
              <a:rPr lang="en-US" sz="2400" b="1" dirty="0">
                <a:solidFill>
                  <a:srgbClr val="006747"/>
                </a:solidFill>
              </a:rPr>
              <a:t>Funding Sources for University of South Florida</a:t>
            </a:r>
          </a:p>
        </p:txBody>
      </p:sp>
      <p:sp>
        <p:nvSpPr>
          <p:cNvPr id="9" name="TextBox 8">
            <a:extLst>
              <a:ext uri="{FF2B5EF4-FFF2-40B4-BE49-F238E27FC236}">
                <a16:creationId xmlns:a16="http://schemas.microsoft.com/office/drawing/2014/main" id="{8C60FCF1-A722-AA62-5D75-F4A20CD3CD50}"/>
              </a:ext>
            </a:extLst>
          </p:cNvPr>
          <p:cNvSpPr txBox="1"/>
          <p:nvPr/>
        </p:nvSpPr>
        <p:spPr>
          <a:xfrm>
            <a:off x="502848" y="4648785"/>
            <a:ext cx="2498047" cy="276999"/>
          </a:xfrm>
          <a:prstGeom prst="rect">
            <a:avLst/>
          </a:prstGeom>
          <a:noFill/>
        </p:spPr>
        <p:txBody>
          <a:bodyPr wrap="square" rtlCol="0">
            <a:spAutoFit/>
          </a:bodyPr>
          <a:lstStyle/>
          <a:p>
            <a:r>
              <a:rPr lang="en-US" sz="1200" i="1" dirty="0"/>
              <a:t>NOTE: All amounts in thousands</a:t>
            </a:r>
          </a:p>
        </p:txBody>
      </p:sp>
      <p:sp>
        <p:nvSpPr>
          <p:cNvPr id="6" name="TextBox 5">
            <a:extLst>
              <a:ext uri="{FF2B5EF4-FFF2-40B4-BE49-F238E27FC236}">
                <a16:creationId xmlns:a16="http://schemas.microsoft.com/office/drawing/2014/main" id="{EB147235-3763-5539-E7AA-93A406F97EFE}"/>
              </a:ext>
            </a:extLst>
          </p:cNvPr>
          <p:cNvSpPr txBox="1"/>
          <p:nvPr/>
        </p:nvSpPr>
        <p:spPr>
          <a:xfrm>
            <a:off x="6327210" y="2700579"/>
            <a:ext cx="646958" cy="507831"/>
          </a:xfrm>
          <a:prstGeom prst="rect">
            <a:avLst/>
          </a:prstGeom>
          <a:solidFill>
            <a:srgbClr val="466069"/>
          </a:solidFill>
          <a:ln>
            <a:solidFill>
              <a:srgbClr val="466069"/>
            </a:solidFill>
          </a:ln>
        </p:spPr>
        <p:txBody>
          <a:bodyPr wrap="square" rtlCol="0">
            <a:spAutoFit/>
          </a:bodyPr>
          <a:lstStyle/>
          <a:p>
            <a:pPr algn="ctr"/>
            <a:r>
              <a:rPr lang="en-US" b="1" dirty="0">
                <a:solidFill>
                  <a:schemeClr val="bg1"/>
                </a:solidFill>
              </a:rPr>
              <a:t>$2.6B Total</a:t>
            </a:r>
          </a:p>
        </p:txBody>
      </p:sp>
      <p:sp>
        <p:nvSpPr>
          <p:cNvPr id="4" name="TextBox 3">
            <a:extLst>
              <a:ext uri="{FF2B5EF4-FFF2-40B4-BE49-F238E27FC236}">
                <a16:creationId xmlns:a16="http://schemas.microsoft.com/office/drawing/2014/main" id="{81476938-0F2E-971D-39F7-1BDE4A5B304F}"/>
              </a:ext>
            </a:extLst>
          </p:cNvPr>
          <p:cNvSpPr txBox="1"/>
          <p:nvPr/>
        </p:nvSpPr>
        <p:spPr>
          <a:xfrm>
            <a:off x="2197535" y="2627636"/>
            <a:ext cx="646958" cy="507831"/>
          </a:xfrm>
          <a:prstGeom prst="rect">
            <a:avLst/>
          </a:prstGeom>
          <a:solidFill>
            <a:srgbClr val="466069"/>
          </a:solidFill>
          <a:ln>
            <a:solidFill>
              <a:srgbClr val="466069"/>
            </a:solidFill>
          </a:ln>
        </p:spPr>
        <p:txBody>
          <a:bodyPr wrap="square" rtlCol="0">
            <a:spAutoFit/>
          </a:bodyPr>
          <a:lstStyle/>
          <a:p>
            <a:pPr algn="ctr"/>
            <a:r>
              <a:rPr lang="en-US" b="1" dirty="0">
                <a:solidFill>
                  <a:schemeClr val="bg1"/>
                </a:solidFill>
              </a:rPr>
              <a:t>$2.6B Total</a:t>
            </a:r>
          </a:p>
        </p:txBody>
      </p:sp>
    </p:spTree>
    <p:extLst>
      <p:ext uri="{BB962C8B-B14F-4D97-AF65-F5344CB8AC3E}">
        <p14:creationId xmlns:p14="http://schemas.microsoft.com/office/powerpoint/2010/main" val="3066752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FA0C033-8A85-33DE-4697-899D38D59B8C}"/>
              </a:ext>
            </a:extLst>
          </p:cNvPr>
          <p:cNvPicPr>
            <a:picLocks noChangeAspect="1"/>
          </p:cNvPicPr>
          <p:nvPr/>
        </p:nvPicPr>
        <p:blipFill>
          <a:blip r:embed="rId3"/>
          <a:stretch>
            <a:fillRect/>
          </a:stretch>
        </p:blipFill>
        <p:spPr>
          <a:xfrm>
            <a:off x="4143445" y="864411"/>
            <a:ext cx="5877053" cy="3438442"/>
          </a:xfrm>
          <a:prstGeom prst="rect">
            <a:avLst/>
          </a:prstGeom>
        </p:spPr>
      </p:pic>
      <p:pic>
        <p:nvPicPr>
          <p:cNvPr id="3" name="Picture 2">
            <a:extLst>
              <a:ext uri="{FF2B5EF4-FFF2-40B4-BE49-F238E27FC236}">
                <a16:creationId xmlns:a16="http://schemas.microsoft.com/office/drawing/2014/main" id="{5EC30F70-7687-9745-6555-DE2185D97553}"/>
              </a:ext>
            </a:extLst>
          </p:cNvPr>
          <p:cNvPicPr>
            <a:picLocks noChangeAspect="1"/>
          </p:cNvPicPr>
          <p:nvPr/>
        </p:nvPicPr>
        <p:blipFill>
          <a:blip r:embed="rId4"/>
          <a:stretch>
            <a:fillRect/>
          </a:stretch>
        </p:blipFill>
        <p:spPr>
          <a:xfrm>
            <a:off x="304799" y="1212032"/>
            <a:ext cx="4791075" cy="2743200"/>
          </a:xfrm>
          <a:prstGeom prst="rect">
            <a:avLst/>
          </a:prstGeom>
        </p:spPr>
      </p:pic>
      <p:sp>
        <p:nvSpPr>
          <p:cNvPr id="5" name="Slide Number Placeholder 4">
            <a:extLst>
              <a:ext uri="{FF2B5EF4-FFF2-40B4-BE49-F238E27FC236}">
                <a16:creationId xmlns:a16="http://schemas.microsoft.com/office/drawing/2014/main" id="{AB3F6237-D640-BE45-826E-1546F9AF23B5}"/>
              </a:ext>
            </a:extLst>
          </p:cNvPr>
          <p:cNvSpPr>
            <a:spLocks noGrp="1"/>
          </p:cNvSpPr>
          <p:nvPr>
            <p:ph type="sldNum" sz="quarter" idx="12"/>
          </p:nvPr>
        </p:nvSpPr>
        <p:spPr/>
        <p:txBody>
          <a:bodyPr/>
          <a:lstStyle/>
          <a:p>
            <a:fld id="{0F5EC011-0DA0-DB45-996E-85C7F379AB45}" type="slidenum">
              <a:rPr lang="en-US" smtClean="0"/>
              <a:pPr/>
              <a:t>13</a:t>
            </a:fld>
            <a:endParaRPr lang="en-US" dirty="0"/>
          </a:p>
        </p:txBody>
      </p:sp>
      <p:sp>
        <p:nvSpPr>
          <p:cNvPr id="7" name="Content Placeholder 6">
            <a:extLst>
              <a:ext uri="{FF2B5EF4-FFF2-40B4-BE49-F238E27FC236}">
                <a16:creationId xmlns:a16="http://schemas.microsoft.com/office/drawing/2014/main" id="{1EE63B64-8AF4-E94F-8CDB-D6DEB04432CF}"/>
              </a:ext>
            </a:extLst>
          </p:cNvPr>
          <p:cNvSpPr>
            <a:spLocks noGrp="1"/>
          </p:cNvSpPr>
          <p:nvPr>
            <p:ph sz="quarter" idx="14"/>
          </p:nvPr>
        </p:nvSpPr>
        <p:spPr>
          <a:xfrm>
            <a:off x="304800" y="548304"/>
            <a:ext cx="8839200" cy="566014"/>
          </a:xfrm>
        </p:spPr>
        <p:txBody>
          <a:bodyPr/>
          <a:lstStyle/>
          <a:p>
            <a:r>
              <a:rPr lang="en-US" sz="2400" b="1" dirty="0">
                <a:solidFill>
                  <a:srgbClr val="006747"/>
                </a:solidFill>
              </a:rPr>
              <a:t>Operating Budget Sources - University of South Florida</a:t>
            </a:r>
          </a:p>
        </p:txBody>
      </p:sp>
      <p:sp>
        <p:nvSpPr>
          <p:cNvPr id="2" name="TextBox 1">
            <a:extLst>
              <a:ext uri="{FF2B5EF4-FFF2-40B4-BE49-F238E27FC236}">
                <a16:creationId xmlns:a16="http://schemas.microsoft.com/office/drawing/2014/main" id="{8E1972D4-6E14-B847-729D-DA0C12E4E46C}"/>
              </a:ext>
            </a:extLst>
          </p:cNvPr>
          <p:cNvSpPr txBox="1"/>
          <p:nvPr/>
        </p:nvSpPr>
        <p:spPr>
          <a:xfrm>
            <a:off x="422787" y="4247539"/>
            <a:ext cx="8136293" cy="1015663"/>
          </a:xfrm>
          <a:prstGeom prst="rect">
            <a:avLst/>
          </a:prstGeom>
          <a:noFill/>
        </p:spPr>
        <p:txBody>
          <a:bodyPr wrap="square" rtlCol="0">
            <a:spAutoFit/>
          </a:bodyPr>
          <a:lstStyle/>
          <a:p>
            <a:r>
              <a:rPr lang="en-US" sz="1200" i="1" dirty="0"/>
              <a:t>NOTES: </a:t>
            </a:r>
          </a:p>
          <a:p>
            <a:r>
              <a:rPr lang="en-US" sz="1200" i="1" dirty="0"/>
              <a:t>All amounts in thousands</a:t>
            </a:r>
          </a:p>
          <a:p>
            <a:r>
              <a:rPr lang="en-US" sz="1200" i="1" dirty="0"/>
              <a:t>Operating Budget Funding Sources exclude Transfers In category from Schedule I because DSO revenues are listed as a source</a:t>
            </a:r>
          </a:p>
          <a:p>
            <a:endParaRPr lang="en-US" sz="1200" i="1" dirty="0"/>
          </a:p>
        </p:txBody>
      </p:sp>
    </p:spTree>
    <p:extLst>
      <p:ext uri="{BB962C8B-B14F-4D97-AF65-F5344CB8AC3E}">
        <p14:creationId xmlns:p14="http://schemas.microsoft.com/office/powerpoint/2010/main" val="863082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415B138-AEFD-FBF3-3451-3A1E94D4BC91}"/>
              </a:ext>
            </a:extLst>
          </p:cNvPr>
          <p:cNvPicPr>
            <a:picLocks noChangeAspect="1"/>
          </p:cNvPicPr>
          <p:nvPr/>
        </p:nvPicPr>
        <p:blipFill>
          <a:blip r:embed="rId3"/>
          <a:stretch>
            <a:fillRect/>
          </a:stretch>
        </p:blipFill>
        <p:spPr>
          <a:xfrm>
            <a:off x="224630" y="1381540"/>
            <a:ext cx="8694738" cy="2380420"/>
          </a:xfrm>
          <a:prstGeom prst="rect">
            <a:avLst/>
          </a:prstGeom>
        </p:spPr>
      </p:pic>
      <p:sp>
        <p:nvSpPr>
          <p:cNvPr id="5" name="Slide Number Placeholder 4">
            <a:extLst>
              <a:ext uri="{FF2B5EF4-FFF2-40B4-BE49-F238E27FC236}">
                <a16:creationId xmlns:a16="http://schemas.microsoft.com/office/drawing/2014/main" id="{AB3F6237-D640-BE45-826E-1546F9AF23B5}"/>
              </a:ext>
            </a:extLst>
          </p:cNvPr>
          <p:cNvSpPr>
            <a:spLocks noGrp="1"/>
          </p:cNvSpPr>
          <p:nvPr>
            <p:ph type="sldNum" sz="quarter" idx="12"/>
          </p:nvPr>
        </p:nvSpPr>
        <p:spPr/>
        <p:txBody>
          <a:bodyPr/>
          <a:lstStyle/>
          <a:p>
            <a:fld id="{0F5EC011-0DA0-DB45-996E-85C7F379AB45}" type="slidenum">
              <a:rPr lang="en-US" smtClean="0"/>
              <a:pPr/>
              <a:t>14</a:t>
            </a:fld>
            <a:endParaRPr lang="en-US" dirty="0"/>
          </a:p>
        </p:txBody>
      </p:sp>
      <p:sp>
        <p:nvSpPr>
          <p:cNvPr id="7" name="Content Placeholder 6">
            <a:extLst>
              <a:ext uri="{FF2B5EF4-FFF2-40B4-BE49-F238E27FC236}">
                <a16:creationId xmlns:a16="http://schemas.microsoft.com/office/drawing/2014/main" id="{1EE63B64-8AF4-E94F-8CDB-D6DEB04432CF}"/>
              </a:ext>
            </a:extLst>
          </p:cNvPr>
          <p:cNvSpPr>
            <a:spLocks noGrp="1"/>
          </p:cNvSpPr>
          <p:nvPr>
            <p:ph sz="quarter" idx="14"/>
          </p:nvPr>
        </p:nvSpPr>
        <p:spPr>
          <a:xfrm>
            <a:off x="304800" y="548304"/>
            <a:ext cx="8839200" cy="566014"/>
          </a:xfrm>
        </p:spPr>
        <p:txBody>
          <a:bodyPr/>
          <a:lstStyle/>
          <a:p>
            <a:r>
              <a:rPr lang="en-US" sz="2400" b="1" dirty="0">
                <a:solidFill>
                  <a:srgbClr val="006747"/>
                </a:solidFill>
              </a:rPr>
              <a:t>Funding Uses for University of South Florida</a:t>
            </a:r>
          </a:p>
        </p:txBody>
      </p:sp>
      <p:sp>
        <p:nvSpPr>
          <p:cNvPr id="4" name="TextBox 3">
            <a:extLst>
              <a:ext uri="{FF2B5EF4-FFF2-40B4-BE49-F238E27FC236}">
                <a16:creationId xmlns:a16="http://schemas.microsoft.com/office/drawing/2014/main" id="{CC9E24A8-5B23-827D-F8C0-A1AD9611013D}"/>
              </a:ext>
            </a:extLst>
          </p:cNvPr>
          <p:cNvSpPr txBox="1"/>
          <p:nvPr/>
        </p:nvSpPr>
        <p:spPr>
          <a:xfrm>
            <a:off x="422787" y="4247539"/>
            <a:ext cx="8136293" cy="830997"/>
          </a:xfrm>
          <a:prstGeom prst="rect">
            <a:avLst/>
          </a:prstGeom>
          <a:noFill/>
        </p:spPr>
        <p:txBody>
          <a:bodyPr wrap="square" rtlCol="0">
            <a:spAutoFit/>
          </a:bodyPr>
          <a:lstStyle/>
          <a:p>
            <a:r>
              <a:rPr lang="en-US" sz="1200" i="1" dirty="0"/>
              <a:t>NOTES: </a:t>
            </a:r>
          </a:p>
          <a:p>
            <a:r>
              <a:rPr lang="en-US" sz="1200" i="1" dirty="0"/>
              <a:t>All amounts in thousands</a:t>
            </a:r>
          </a:p>
          <a:p>
            <a:r>
              <a:rPr lang="en-US" sz="1200" i="1" dirty="0"/>
              <a:t>DSO figures exclude amounts transferred to the University as to not double count</a:t>
            </a:r>
          </a:p>
          <a:p>
            <a:endParaRPr lang="en-US" sz="1200" i="1" dirty="0"/>
          </a:p>
        </p:txBody>
      </p:sp>
    </p:spTree>
    <p:extLst>
      <p:ext uri="{BB962C8B-B14F-4D97-AF65-F5344CB8AC3E}">
        <p14:creationId xmlns:p14="http://schemas.microsoft.com/office/powerpoint/2010/main" val="2658932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01A6C90C-D916-E740-9EF5-C8674E0F8DE8}"/>
              </a:ext>
            </a:extLst>
          </p:cNvPr>
          <p:cNvSpPr>
            <a:spLocks noGrp="1"/>
          </p:cNvSpPr>
          <p:nvPr>
            <p:ph sz="quarter" idx="12"/>
          </p:nvPr>
        </p:nvSpPr>
        <p:spPr>
          <a:xfrm>
            <a:off x="275547" y="1090699"/>
            <a:ext cx="8711747" cy="1575059"/>
          </a:xfrm>
        </p:spPr>
        <p:txBody>
          <a:bodyPr/>
          <a:lstStyle/>
          <a:p>
            <a:pPr>
              <a:lnSpc>
                <a:spcPct val="150000"/>
              </a:lnSpc>
            </a:pPr>
            <a:r>
              <a:rPr lang="en-US" sz="4400" dirty="0"/>
              <a:t>2022-2023 Education &amp; General Budget Priorities</a:t>
            </a:r>
          </a:p>
        </p:txBody>
      </p:sp>
    </p:spTree>
    <p:extLst>
      <p:ext uri="{BB962C8B-B14F-4D97-AF65-F5344CB8AC3E}">
        <p14:creationId xmlns:p14="http://schemas.microsoft.com/office/powerpoint/2010/main" val="3315771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54AC9D3-9015-4B59-16BF-A88651BE884C}"/>
              </a:ext>
            </a:extLst>
          </p:cNvPr>
          <p:cNvSpPr>
            <a:spLocks noGrp="1"/>
          </p:cNvSpPr>
          <p:nvPr>
            <p:ph type="sldNum" sz="quarter" idx="12"/>
          </p:nvPr>
        </p:nvSpPr>
        <p:spPr/>
        <p:txBody>
          <a:bodyPr/>
          <a:lstStyle/>
          <a:p>
            <a:fld id="{0F5EC011-0DA0-DB45-996E-85C7F379AB45}" type="slidenum">
              <a:rPr lang="en-US" smtClean="0"/>
              <a:pPr/>
              <a:t>16</a:t>
            </a:fld>
            <a:endParaRPr lang="en-US" dirty="0"/>
          </a:p>
        </p:txBody>
      </p:sp>
      <p:sp>
        <p:nvSpPr>
          <p:cNvPr id="3" name="Content Placeholder 2">
            <a:extLst>
              <a:ext uri="{FF2B5EF4-FFF2-40B4-BE49-F238E27FC236}">
                <a16:creationId xmlns:a16="http://schemas.microsoft.com/office/drawing/2014/main" id="{439F6A2E-270C-C741-F8DD-67D92ECDE15C}"/>
              </a:ext>
            </a:extLst>
          </p:cNvPr>
          <p:cNvSpPr>
            <a:spLocks noGrp="1"/>
          </p:cNvSpPr>
          <p:nvPr>
            <p:ph sz="quarter" idx="14"/>
          </p:nvPr>
        </p:nvSpPr>
        <p:spPr/>
        <p:txBody>
          <a:bodyPr/>
          <a:lstStyle/>
          <a:p>
            <a:pPr marL="342900" indent="-342900">
              <a:buFont typeface="Arial" panose="020B0604020202020204" pitchFamily="34" charset="0"/>
              <a:buChar char="•"/>
            </a:pPr>
            <a:r>
              <a:rPr lang="en-US" dirty="0"/>
              <a:t>Budget Committee made recommendations to President and Provost who will review and finalize allocation decisions across all budget entities</a:t>
            </a:r>
          </a:p>
          <a:p>
            <a:pPr marL="342900" indent="-342900">
              <a:buFont typeface="Arial" panose="020B0604020202020204" pitchFamily="34" charset="0"/>
              <a:buChar char="•"/>
            </a:pPr>
            <a:r>
              <a:rPr lang="en-US" dirty="0"/>
              <a:t>All allocations will align with our strategic plan, performance-based funding and our national ranking aspirations</a:t>
            </a:r>
          </a:p>
          <a:p>
            <a:pPr marL="342900" indent="-342900">
              <a:buFont typeface="Arial" panose="020B0604020202020204" pitchFamily="34" charset="0"/>
              <a:buChar char="•"/>
            </a:pPr>
            <a:r>
              <a:rPr lang="en-US" dirty="0"/>
              <a:t>The focus of distributions for FY24 include:</a:t>
            </a:r>
          </a:p>
          <a:p>
            <a:pPr marL="685800" lvl="1" indent="-342900">
              <a:buFont typeface="Wingdings" panose="05000000000000000000" pitchFamily="2" charset="2"/>
              <a:buChar char="Ø"/>
            </a:pPr>
            <a:r>
              <a:rPr lang="en-US" dirty="0"/>
              <a:t>Faculty &amp; Staff Recruitment and Retention</a:t>
            </a:r>
          </a:p>
          <a:p>
            <a:pPr marL="685800" lvl="1" indent="-342900">
              <a:buFont typeface="Wingdings" panose="05000000000000000000" pitchFamily="2" charset="2"/>
              <a:buChar char="Ø"/>
            </a:pPr>
            <a:r>
              <a:rPr lang="en-US" dirty="0"/>
              <a:t>Student Success and Outcomes</a:t>
            </a:r>
          </a:p>
          <a:p>
            <a:pPr marL="685800" lvl="1" indent="-342900">
              <a:buFont typeface="Wingdings" panose="05000000000000000000" pitchFamily="2" charset="2"/>
              <a:buChar char="Ø"/>
            </a:pPr>
            <a:r>
              <a:rPr lang="en-US" dirty="0"/>
              <a:t>Infrastructure Support</a:t>
            </a:r>
          </a:p>
        </p:txBody>
      </p:sp>
      <p:sp>
        <p:nvSpPr>
          <p:cNvPr id="4" name="Content Placeholder 3">
            <a:extLst>
              <a:ext uri="{FF2B5EF4-FFF2-40B4-BE49-F238E27FC236}">
                <a16:creationId xmlns:a16="http://schemas.microsoft.com/office/drawing/2014/main" id="{6DDE6EB3-58F3-2226-5577-D92A6BB555AE}"/>
              </a:ext>
            </a:extLst>
          </p:cNvPr>
          <p:cNvSpPr>
            <a:spLocks noGrp="1"/>
          </p:cNvSpPr>
          <p:nvPr>
            <p:ph sz="quarter" idx="15"/>
          </p:nvPr>
        </p:nvSpPr>
        <p:spPr>
          <a:xfrm>
            <a:off x="304800" y="888206"/>
            <a:ext cx="8534400" cy="273843"/>
          </a:xfrm>
        </p:spPr>
        <p:txBody>
          <a:bodyPr/>
          <a:lstStyle/>
          <a:p>
            <a:r>
              <a:rPr lang="en-US" sz="2400" b="1" dirty="0">
                <a:solidFill>
                  <a:srgbClr val="006747"/>
                </a:solidFill>
              </a:rPr>
              <a:t>State Funding for USF after the Legislative Session</a:t>
            </a:r>
          </a:p>
          <a:p>
            <a:endParaRPr lang="en-US" dirty="0"/>
          </a:p>
        </p:txBody>
      </p:sp>
    </p:spTree>
    <p:extLst>
      <p:ext uri="{BB962C8B-B14F-4D97-AF65-F5344CB8AC3E}">
        <p14:creationId xmlns:p14="http://schemas.microsoft.com/office/powerpoint/2010/main" val="263787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28CDA59-B306-4F92-BDCD-8F8E16E4C99E}"/>
              </a:ext>
            </a:extLst>
          </p:cNvPr>
          <p:cNvSpPr>
            <a:spLocks noGrp="1"/>
          </p:cNvSpPr>
          <p:nvPr>
            <p:ph sz="quarter" idx="10"/>
          </p:nvPr>
        </p:nvSpPr>
        <p:spPr/>
        <p:txBody>
          <a:bodyPr/>
          <a:lstStyle/>
          <a:p>
            <a:r>
              <a:rPr lang="en-US" dirty="0"/>
              <a:t>Questions</a:t>
            </a:r>
          </a:p>
        </p:txBody>
      </p:sp>
      <p:sp>
        <p:nvSpPr>
          <p:cNvPr id="2" name="Slide Number Placeholder 1">
            <a:extLst>
              <a:ext uri="{FF2B5EF4-FFF2-40B4-BE49-F238E27FC236}">
                <a16:creationId xmlns:a16="http://schemas.microsoft.com/office/drawing/2014/main" id="{59099772-920C-4167-8FA6-27C431B692A0}"/>
              </a:ext>
            </a:extLst>
          </p:cNvPr>
          <p:cNvSpPr>
            <a:spLocks noGrp="1"/>
          </p:cNvSpPr>
          <p:nvPr>
            <p:ph type="sldNum" sz="quarter" idx="4294967295"/>
          </p:nvPr>
        </p:nvSpPr>
        <p:spPr>
          <a:xfrm>
            <a:off x="8358188" y="4857750"/>
            <a:ext cx="785812" cy="274638"/>
          </a:xfrm>
          <a:prstGeom prst="rect">
            <a:avLst/>
          </a:prstGeom>
        </p:spPr>
        <p:txBody>
          <a:bodyPr/>
          <a:lstStyle/>
          <a:p>
            <a:fld id="{0F5EC011-0DA0-DB45-996E-85C7F379AB45}" type="slidenum">
              <a:rPr lang="en-US" smtClean="0"/>
              <a:pPr/>
              <a:t>17</a:t>
            </a:fld>
            <a:endParaRPr lang="en-US" dirty="0"/>
          </a:p>
        </p:txBody>
      </p:sp>
    </p:spTree>
    <p:extLst>
      <p:ext uri="{BB962C8B-B14F-4D97-AF65-F5344CB8AC3E}">
        <p14:creationId xmlns:p14="http://schemas.microsoft.com/office/powerpoint/2010/main" val="78423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015C440-7B40-4510-A69A-EF848896F7D6}"/>
              </a:ext>
            </a:extLst>
          </p:cNvPr>
          <p:cNvSpPr>
            <a:spLocks noGrp="1"/>
          </p:cNvSpPr>
          <p:nvPr>
            <p:ph type="sldNum" sz="quarter" idx="12"/>
          </p:nvPr>
        </p:nvSpPr>
        <p:spPr/>
        <p:txBody>
          <a:bodyPr/>
          <a:lstStyle/>
          <a:p>
            <a:fld id="{0F5EC011-0DA0-DB45-996E-85C7F379AB45}" type="slidenum">
              <a:rPr lang="en-US" smtClean="0"/>
              <a:pPr/>
              <a:t>18</a:t>
            </a:fld>
            <a:endParaRPr lang="en-US" dirty="0"/>
          </a:p>
        </p:txBody>
      </p:sp>
      <p:sp>
        <p:nvSpPr>
          <p:cNvPr id="4" name="Content Placeholder 3">
            <a:extLst>
              <a:ext uri="{FF2B5EF4-FFF2-40B4-BE49-F238E27FC236}">
                <a16:creationId xmlns:a16="http://schemas.microsoft.com/office/drawing/2014/main" id="{5C56E897-6C06-4C3B-ADC1-48991B144D29}"/>
              </a:ext>
            </a:extLst>
          </p:cNvPr>
          <p:cNvSpPr>
            <a:spLocks noGrp="1"/>
          </p:cNvSpPr>
          <p:nvPr>
            <p:ph sz="quarter" idx="15"/>
          </p:nvPr>
        </p:nvSpPr>
        <p:spPr/>
        <p:txBody>
          <a:bodyPr/>
          <a:lstStyle/>
          <a:p>
            <a:r>
              <a:rPr lang="en-US" dirty="0"/>
              <a:t>Proposed Action</a:t>
            </a:r>
          </a:p>
        </p:txBody>
      </p:sp>
      <p:sp>
        <p:nvSpPr>
          <p:cNvPr id="8" name="TextBox 7">
            <a:extLst>
              <a:ext uri="{FF2B5EF4-FFF2-40B4-BE49-F238E27FC236}">
                <a16:creationId xmlns:a16="http://schemas.microsoft.com/office/drawing/2014/main" id="{70387B3B-B589-4F8B-868C-F891FA732E46}"/>
              </a:ext>
            </a:extLst>
          </p:cNvPr>
          <p:cNvSpPr txBox="1"/>
          <p:nvPr/>
        </p:nvSpPr>
        <p:spPr>
          <a:xfrm>
            <a:off x="554447" y="1215750"/>
            <a:ext cx="7891622" cy="3606565"/>
          </a:xfrm>
          <a:prstGeom prst="rect">
            <a:avLst/>
          </a:prstGeom>
          <a:noFill/>
        </p:spPr>
        <p:txBody>
          <a:bodyPr wrap="square" rtlCol="0">
            <a:spAutoFit/>
          </a:bodyPr>
          <a:lstStyle/>
          <a:p>
            <a:pPr marL="514350" marR="0" lvl="0" indent="-514350">
              <a:spcBef>
                <a:spcPts val="0"/>
              </a:spcBef>
              <a:spcAft>
                <a:spcPts val="0"/>
              </a:spcAft>
              <a:buSzPct val="100000"/>
              <a:buFont typeface="+mj-lt"/>
              <a:buAutoNum type="arabicPeriod"/>
              <a:tabLst>
                <a:tab pos="466725" algn="l"/>
              </a:tabLst>
            </a:pPr>
            <a:r>
              <a:rPr lang="en-US" sz="2800" dirty="0">
                <a:solidFill>
                  <a:srgbClr val="006747"/>
                </a:solidFill>
              </a:rPr>
              <a:t>Approve the University of South Florida fiscal year 2023-24 Continuation and Operating Budgets and;</a:t>
            </a:r>
          </a:p>
          <a:p>
            <a:pPr marL="342900" marR="0" lvl="0" indent="-342900">
              <a:spcBef>
                <a:spcPts val="0"/>
              </a:spcBef>
              <a:spcAft>
                <a:spcPts val="0"/>
              </a:spcAft>
              <a:buSzPts val="1100"/>
              <a:buFont typeface="Arial" panose="020B0604020202020204" pitchFamily="34" charset="0"/>
              <a:buAutoNum type="arabicPeriod"/>
              <a:tabLst>
                <a:tab pos="466725" algn="l"/>
              </a:tabLst>
            </a:pPr>
            <a:endParaRPr lang="en-US" sz="2800" dirty="0">
              <a:solidFill>
                <a:srgbClr val="006747"/>
              </a:solidFill>
            </a:endParaRPr>
          </a:p>
          <a:p>
            <a:pPr marL="514350" marR="326390" lvl="0" indent="-514350">
              <a:lnSpc>
                <a:spcPct val="101000"/>
              </a:lnSpc>
              <a:spcBef>
                <a:spcPts val="575"/>
              </a:spcBef>
              <a:spcAft>
                <a:spcPts val="0"/>
              </a:spcAft>
              <a:buSzPct val="100000"/>
              <a:buFont typeface="+mj-lt"/>
              <a:buAutoNum type="arabicPeriod"/>
              <a:tabLst>
                <a:tab pos="466725" algn="l"/>
              </a:tabLst>
            </a:pPr>
            <a:r>
              <a:rPr lang="en-US" sz="2800" dirty="0">
                <a:solidFill>
                  <a:srgbClr val="006747"/>
                </a:solidFill>
              </a:rPr>
              <a:t>Authorize the President (or Designee) to implement state issued budget amendments or other immaterial changes during the fiscal year.</a:t>
            </a:r>
          </a:p>
        </p:txBody>
      </p:sp>
    </p:spTree>
    <p:extLst>
      <p:ext uri="{BB962C8B-B14F-4D97-AF65-F5344CB8AC3E}">
        <p14:creationId xmlns:p14="http://schemas.microsoft.com/office/powerpoint/2010/main" val="1389171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28CDA59-B306-4F92-BDCD-8F8E16E4C99E}"/>
              </a:ext>
            </a:extLst>
          </p:cNvPr>
          <p:cNvSpPr>
            <a:spLocks noGrp="1"/>
          </p:cNvSpPr>
          <p:nvPr>
            <p:ph sz="quarter" idx="10"/>
          </p:nvPr>
        </p:nvSpPr>
        <p:spPr/>
        <p:txBody>
          <a:bodyPr/>
          <a:lstStyle/>
          <a:p>
            <a:r>
              <a:rPr lang="en-US" dirty="0"/>
              <a:t>APPENDICIES</a:t>
            </a:r>
          </a:p>
        </p:txBody>
      </p:sp>
      <p:sp>
        <p:nvSpPr>
          <p:cNvPr id="2" name="Slide Number Placeholder 1">
            <a:extLst>
              <a:ext uri="{FF2B5EF4-FFF2-40B4-BE49-F238E27FC236}">
                <a16:creationId xmlns:a16="http://schemas.microsoft.com/office/drawing/2014/main" id="{59099772-920C-4167-8FA6-27C431B692A0}"/>
              </a:ext>
            </a:extLst>
          </p:cNvPr>
          <p:cNvSpPr>
            <a:spLocks noGrp="1"/>
          </p:cNvSpPr>
          <p:nvPr>
            <p:ph type="sldNum" sz="quarter" idx="4294967295"/>
          </p:nvPr>
        </p:nvSpPr>
        <p:spPr>
          <a:xfrm>
            <a:off x="8358188" y="4857750"/>
            <a:ext cx="785812" cy="274638"/>
          </a:xfrm>
          <a:prstGeom prst="rect">
            <a:avLst/>
          </a:prstGeom>
        </p:spPr>
        <p:txBody>
          <a:bodyPr/>
          <a:lstStyle/>
          <a:p>
            <a:fld id="{0F5EC011-0DA0-DB45-996E-85C7F379AB45}" type="slidenum">
              <a:rPr lang="en-US" smtClean="0"/>
              <a:pPr/>
              <a:t>19</a:t>
            </a:fld>
            <a:endParaRPr lang="en-US" dirty="0"/>
          </a:p>
        </p:txBody>
      </p:sp>
    </p:spTree>
    <p:extLst>
      <p:ext uri="{BB962C8B-B14F-4D97-AF65-F5344CB8AC3E}">
        <p14:creationId xmlns:p14="http://schemas.microsoft.com/office/powerpoint/2010/main" val="1216578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015C440-7B40-4510-A69A-EF848896F7D6}"/>
              </a:ext>
            </a:extLst>
          </p:cNvPr>
          <p:cNvSpPr>
            <a:spLocks noGrp="1"/>
          </p:cNvSpPr>
          <p:nvPr>
            <p:ph type="sldNum" sz="quarter" idx="12"/>
          </p:nvPr>
        </p:nvSpPr>
        <p:spPr/>
        <p:txBody>
          <a:bodyPr/>
          <a:lstStyle/>
          <a:p>
            <a:fld id="{0F5EC011-0DA0-DB45-996E-85C7F379AB45}" type="slidenum">
              <a:rPr lang="en-US" smtClean="0"/>
              <a:pPr/>
              <a:t>2</a:t>
            </a:fld>
            <a:endParaRPr lang="en-US" dirty="0"/>
          </a:p>
        </p:txBody>
      </p:sp>
      <p:sp>
        <p:nvSpPr>
          <p:cNvPr id="4" name="Content Placeholder 3">
            <a:extLst>
              <a:ext uri="{FF2B5EF4-FFF2-40B4-BE49-F238E27FC236}">
                <a16:creationId xmlns:a16="http://schemas.microsoft.com/office/drawing/2014/main" id="{5C56E897-6C06-4C3B-ADC1-48991B144D29}"/>
              </a:ext>
            </a:extLst>
          </p:cNvPr>
          <p:cNvSpPr>
            <a:spLocks noGrp="1"/>
          </p:cNvSpPr>
          <p:nvPr>
            <p:ph sz="quarter" idx="15"/>
          </p:nvPr>
        </p:nvSpPr>
        <p:spPr/>
        <p:txBody>
          <a:bodyPr/>
          <a:lstStyle/>
          <a:p>
            <a:r>
              <a:rPr lang="en-US" dirty="0"/>
              <a:t>Objectives</a:t>
            </a:r>
          </a:p>
        </p:txBody>
      </p:sp>
      <p:sp>
        <p:nvSpPr>
          <p:cNvPr id="8" name="TextBox 7">
            <a:extLst>
              <a:ext uri="{FF2B5EF4-FFF2-40B4-BE49-F238E27FC236}">
                <a16:creationId xmlns:a16="http://schemas.microsoft.com/office/drawing/2014/main" id="{70387B3B-B589-4F8B-868C-F891FA732E46}"/>
              </a:ext>
            </a:extLst>
          </p:cNvPr>
          <p:cNvSpPr txBox="1"/>
          <p:nvPr/>
        </p:nvSpPr>
        <p:spPr>
          <a:xfrm>
            <a:off x="682347" y="1403874"/>
            <a:ext cx="7835547" cy="2597827"/>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800" dirty="0">
                <a:solidFill>
                  <a:srgbClr val="006747"/>
                </a:solidFill>
              </a:rPr>
              <a:t>Impacts on 2023-2024 Operating Budget</a:t>
            </a:r>
          </a:p>
          <a:p>
            <a:pPr marL="285750" indent="-285750">
              <a:lnSpc>
                <a:spcPct val="150000"/>
              </a:lnSpc>
              <a:buFont typeface="Arial" panose="020B0604020202020204" pitchFamily="34" charset="0"/>
              <a:buChar char="•"/>
            </a:pPr>
            <a:r>
              <a:rPr lang="en-US" sz="2800" dirty="0">
                <a:solidFill>
                  <a:srgbClr val="006747"/>
                </a:solidFill>
              </a:rPr>
              <a:t>2023-2024 Operating Budget</a:t>
            </a:r>
          </a:p>
          <a:p>
            <a:pPr marL="285750" indent="-285750">
              <a:lnSpc>
                <a:spcPct val="150000"/>
              </a:lnSpc>
              <a:buFont typeface="Arial" panose="020B0604020202020204" pitchFamily="34" charset="0"/>
              <a:buChar char="•"/>
            </a:pPr>
            <a:r>
              <a:rPr lang="en-US" sz="2800" dirty="0">
                <a:solidFill>
                  <a:srgbClr val="006747"/>
                </a:solidFill>
              </a:rPr>
              <a:t>2023-2024 Educational &amp; General Budget Priorities</a:t>
            </a:r>
          </a:p>
        </p:txBody>
      </p:sp>
    </p:spTree>
    <p:extLst>
      <p:ext uri="{BB962C8B-B14F-4D97-AF65-F5344CB8AC3E}">
        <p14:creationId xmlns:p14="http://schemas.microsoft.com/office/powerpoint/2010/main" val="16566570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C6DCE-5506-AE49-9AA5-4EB0B2528574}"/>
              </a:ext>
            </a:extLst>
          </p:cNvPr>
          <p:cNvSpPr>
            <a:spLocks noGrp="1"/>
          </p:cNvSpPr>
          <p:nvPr>
            <p:ph type="title"/>
          </p:nvPr>
        </p:nvSpPr>
        <p:spPr>
          <a:xfrm>
            <a:off x="285751" y="171451"/>
            <a:ext cx="8757476" cy="1595405"/>
          </a:xfrm>
        </p:spPr>
        <p:txBody>
          <a:bodyPr/>
          <a:lstStyle/>
          <a:p>
            <a:r>
              <a:rPr lang="en-US" sz="3600" dirty="0"/>
              <a:t>FY 24 Budget Priorities</a:t>
            </a:r>
            <a:br>
              <a:rPr lang="en-US" sz="2700" dirty="0"/>
            </a:br>
            <a:endParaRPr lang="en-US" sz="1800" i="1" dirty="0"/>
          </a:p>
        </p:txBody>
      </p:sp>
      <p:sp>
        <p:nvSpPr>
          <p:cNvPr id="5" name="Subtitle 2">
            <a:extLst>
              <a:ext uri="{FF2B5EF4-FFF2-40B4-BE49-F238E27FC236}">
                <a16:creationId xmlns:a16="http://schemas.microsoft.com/office/drawing/2014/main" id="{4F2EDA67-B54B-9043-A334-8289CF826333}"/>
              </a:ext>
            </a:extLst>
          </p:cNvPr>
          <p:cNvSpPr txBox="1">
            <a:spLocks/>
          </p:cNvSpPr>
          <p:nvPr/>
        </p:nvSpPr>
        <p:spPr>
          <a:xfrm>
            <a:off x="384447" y="1943100"/>
            <a:ext cx="8483654" cy="984527"/>
          </a:xfrm>
          <a:prstGeom prst="rect">
            <a:avLst/>
          </a:prstGeom>
        </p:spPr>
        <p:txBody>
          <a:bodyPr>
            <a:normAutofit/>
          </a:bodyPr>
          <a:lstStyle>
            <a:lvl1pPr marL="0" indent="0" algn="l" defTabSz="914377" rtl="0" eaLnBrk="1" latinLnBrk="0" hangingPunct="1">
              <a:lnSpc>
                <a:spcPct val="90000"/>
              </a:lnSpc>
              <a:spcBef>
                <a:spcPts val="1000"/>
              </a:spcBef>
              <a:buFont typeface="Arial" panose="020B0604020202020204" pitchFamily="34" charset="0"/>
              <a:buNone/>
              <a:defRPr sz="1600" b="1" kern="1200" spc="100" baseline="0">
                <a:solidFill>
                  <a:schemeClr val="bg1"/>
                </a:solidFill>
                <a:latin typeface="Arial" panose="020B0604020202020204" pitchFamily="34" charset="0"/>
                <a:ea typeface="+mn-ea"/>
                <a:cs typeface="Arial" panose="020B0604020202020204" pitchFamily="34" charset="0"/>
              </a:defRPr>
            </a:lvl1pPr>
            <a:lvl2pPr marL="342891" indent="0" algn="l" defTabSz="914377" rtl="0" eaLnBrk="1" latinLnBrk="0" hangingPunct="1">
              <a:lnSpc>
                <a:spcPct val="90000"/>
              </a:lnSpc>
              <a:spcBef>
                <a:spcPts val="500"/>
              </a:spcBef>
              <a:buFont typeface="Arial" panose="020B0604020202020204" pitchFamily="34" charset="0"/>
              <a:buNone/>
              <a:defRPr sz="1500" kern="1200">
                <a:solidFill>
                  <a:schemeClr val="tx1">
                    <a:tint val="75000"/>
                  </a:schemeClr>
                </a:solidFill>
                <a:latin typeface="Arial" panose="020B0604020202020204" pitchFamily="34" charset="0"/>
                <a:ea typeface="+mn-ea"/>
                <a:cs typeface="Arial" panose="020B0604020202020204" pitchFamily="34" charset="0"/>
              </a:defRPr>
            </a:lvl2pPr>
            <a:lvl3pPr marL="685783" indent="0" algn="l" defTabSz="914377" rtl="0" eaLnBrk="1" latinLnBrk="0" hangingPunct="1">
              <a:lnSpc>
                <a:spcPct val="90000"/>
              </a:lnSpc>
              <a:spcBef>
                <a:spcPts val="500"/>
              </a:spcBef>
              <a:buFont typeface="Arial" panose="020B0604020202020204" pitchFamily="34" charset="0"/>
              <a:buNone/>
              <a:defRPr sz="1351" kern="1200">
                <a:solidFill>
                  <a:schemeClr val="tx1">
                    <a:tint val="75000"/>
                  </a:schemeClr>
                </a:solidFill>
                <a:latin typeface="Arial" panose="020B0604020202020204" pitchFamily="34" charset="0"/>
                <a:ea typeface="+mn-ea"/>
                <a:cs typeface="Arial" panose="020B0604020202020204" pitchFamily="34" charset="0"/>
              </a:defRPr>
            </a:lvl3pPr>
            <a:lvl4pPr marL="1028674" indent="0" algn="l" defTabSz="914377" rtl="0" eaLnBrk="1" latinLnBrk="0" hangingPunct="1">
              <a:lnSpc>
                <a:spcPct val="90000"/>
              </a:lnSpc>
              <a:spcBef>
                <a:spcPts val="500"/>
              </a:spcBef>
              <a:buFont typeface="Arial" panose="020B0604020202020204" pitchFamily="34" charset="0"/>
              <a:buNone/>
              <a:defRPr sz="1200" kern="1200">
                <a:solidFill>
                  <a:schemeClr val="tx1">
                    <a:tint val="75000"/>
                  </a:schemeClr>
                </a:solidFill>
                <a:latin typeface="Arial" panose="020B0604020202020204" pitchFamily="34" charset="0"/>
                <a:ea typeface="+mn-ea"/>
                <a:cs typeface="Arial" panose="020B0604020202020204" pitchFamily="34" charset="0"/>
              </a:defRPr>
            </a:lvl4pPr>
            <a:lvl5pPr marL="1371566" indent="0" algn="l" defTabSz="914377" rtl="0" eaLnBrk="1" latinLnBrk="0" hangingPunct="1">
              <a:lnSpc>
                <a:spcPct val="90000"/>
              </a:lnSpc>
              <a:spcBef>
                <a:spcPts val="500"/>
              </a:spcBef>
              <a:buFont typeface="Arial" panose="020B0604020202020204" pitchFamily="34" charset="0"/>
              <a:buNone/>
              <a:defRPr sz="1200" kern="1200">
                <a:solidFill>
                  <a:schemeClr val="tx1">
                    <a:tint val="75000"/>
                  </a:schemeClr>
                </a:solidFill>
                <a:latin typeface="Arial" panose="020B0604020202020204" pitchFamily="34" charset="0"/>
                <a:ea typeface="+mn-ea"/>
                <a:cs typeface="Arial" panose="020B0604020202020204" pitchFamily="34" charset="0"/>
              </a:defRPr>
            </a:lvl5pPr>
            <a:lvl6pPr marL="1714457" indent="0" algn="l" defTabSz="914377" rtl="0" eaLnBrk="1" latinLnBrk="0" hangingPunct="1">
              <a:lnSpc>
                <a:spcPct val="90000"/>
              </a:lnSpc>
              <a:spcBef>
                <a:spcPts val="500"/>
              </a:spcBef>
              <a:buFont typeface="Arial" panose="020B0604020202020204" pitchFamily="34" charset="0"/>
              <a:buNone/>
              <a:defRPr sz="1200" kern="1200">
                <a:solidFill>
                  <a:schemeClr val="tx1">
                    <a:tint val="75000"/>
                  </a:schemeClr>
                </a:solidFill>
                <a:latin typeface="+mn-lt"/>
                <a:ea typeface="+mn-ea"/>
                <a:cs typeface="+mn-cs"/>
              </a:defRPr>
            </a:lvl6pPr>
            <a:lvl7pPr marL="2057349" indent="0" algn="l" defTabSz="914377" rtl="0" eaLnBrk="1" latinLnBrk="0" hangingPunct="1">
              <a:lnSpc>
                <a:spcPct val="90000"/>
              </a:lnSpc>
              <a:spcBef>
                <a:spcPts val="500"/>
              </a:spcBef>
              <a:buFont typeface="Arial" panose="020B0604020202020204" pitchFamily="34" charset="0"/>
              <a:buNone/>
              <a:defRPr sz="1200" kern="1200">
                <a:solidFill>
                  <a:schemeClr val="tx1">
                    <a:tint val="75000"/>
                  </a:schemeClr>
                </a:solidFill>
                <a:latin typeface="+mn-lt"/>
                <a:ea typeface="+mn-ea"/>
                <a:cs typeface="+mn-cs"/>
              </a:defRPr>
            </a:lvl7pPr>
            <a:lvl8pPr marL="2400240" indent="0" algn="l" defTabSz="914377" rtl="0" eaLnBrk="1" latinLnBrk="0" hangingPunct="1">
              <a:lnSpc>
                <a:spcPct val="90000"/>
              </a:lnSpc>
              <a:spcBef>
                <a:spcPts val="500"/>
              </a:spcBef>
              <a:buFont typeface="Arial" panose="020B0604020202020204" pitchFamily="34" charset="0"/>
              <a:buNone/>
              <a:defRPr sz="1200" kern="1200">
                <a:solidFill>
                  <a:schemeClr val="tx1">
                    <a:tint val="75000"/>
                  </a:schemeClr>
                </a:solidFill>
                <a:latin typeface="+mn-lt"/>
                <a:ea typeface="+mn-ea"/>
                <a:cs typeface="+mn-cs"/>
              </a:defRPr>
            </a:lvl8pPr>
            <a:lvl9pPr marL="2743131" indent="0" algn="l" defTabSz="914377" rtl="0" eaLnBrk="1" latinLnBrk="0" hangingPunct="1">
              <a:lnSpc>
                <a:spcPct val="90000"/>
              </a:lnSpc>
              <a:spcBef>
                <a:spcPts val="500"/>
              </a:spcBef>
              <a:buFont typeface="Arial" panose="020B0604020202020204" pitchFamily="34" charset="0"/>
              <a:buNone/>
              <a:defRPr sz="1200" kern="1200">
                <a:solidFill>
                  <a:schemeClr val="tx1">
                    <a:tint val="75000"/>
                  </a:schemeClr>
                </a:solidFill>
                <a:latin typeface="+mn-lt"/>
                <a:ea typeface="+mn-ea"/>
                <a:cs typeface="+mn-cs"/>
              </a:defRPr>
            </a:lvl9pPr>
          </a:lstStyle>
          <a:p>
            <a:pPr defTabSz="685783">
              <a:spcBef>
                <a:spcPts val="750"/>
              </a:spcBef>
              <a:defRPr/>
            </a:pPr>
            <a:endParaRPr lang="en-US" sz="2700" i="1" spc="75" dirty="0">
              <a:solidFill>
                <a:prstClr val="white"/>
              </a:solidFill>
            </a:endParaRPr>
          </a:p>
          <a:p>
            <a:pPr defTabSz="685783">
              <a:spcBef>
                <a:spcPts val="750"/>
              </a:spcBef>
              <a:defRPr/>
            </a:pPr>
            <a:r>
              <a:rPr lang="en-US" sz="2400" i="1" spc="75" dirty="0">
                <a:solidFill>
                  <a:prstClr val="white"/>
                </a:solidFill>
              </a:rPr>
              <a:t>Presented at the USF BOT Budget Workshop</a:t>
            </a:r>
          </a:p>
        </p:txBody>
      </p:sp>
      <p:sp>
        <p:nvSpPr>
          <p:cNvPr id="8" name="Content Placeholder 3">
            <a:extLst>
              <a:ext uri="{FF2B5EF4-FFF2-40B4-BE49-F238E27FC236}">
                <a16:creationId xmlns:a16="http://schemas.microsoft.com/office/drawing/2014/main" id="{72DA83CD-4D6D-7A40-8484-13A4C7DE32EF}"/>
              </a:ext>
            </a:extLst>
          </p:cNvPr>
          <p:cNvSpPr txBox="1">
            <a:spLocks/>
          </p:cNvSpPr>
          <p:nvPr/>
        </p:nvSpPr>
        <p:spPr>
          <a:xfrm>
            <a:off x="384447" y="3657601"/>
            <a:ext cx="6416403" cy="1251164"/>
          </a:xfrm>
          <a:prstGeom prst="rect">
            <a:avLst/>
          </a:prstGeom>
        </p:spPr>
        <p:txBody>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85783">
              <a:spcBef>
                <a:spcPts val="750"/>
              </a:spcBef>
              <a:buNone/>
              <a:defRPr/>
            </a:pPr>
            <a:r>
              <a:rPr lang="en-US" sz="1800" i="1" dirty="0">
                <a:solidFill>
                  <a:prstClr val="white"/>
                </a:solidFill>
              </a:rPr>
              <a:t>Prasant Mohapatra</a:t>
            </a:r>
          </a:p>
          <a:p>
            <a:pPr marL="0" indent="0" defTabSz="685783">
              <a:spcBef>
                <a:spcPts val="750"/>
              </a:spcBef>
              <a:buNone/>
              <a:defRPr/>
            </a:pPr>
            <a:r>
              <a:rPr lang="en-US" sz="1800" i="1" dirty="0">
                <a:solidFill>
                  <a:prstClr val="white"/>
                </a:solidFill>
              </a:rPr>
              <a:t>Provost &amp; Executive Vice President</a:t>
            </a:r>
          </a:p>
          <a:p>
            <a:pPr marL="0" indent="0" defTabSz="685783">
              <a:spcBef>
                <a:spcPts val="750"/>
              </a:spcBef>
              <a:buNone/>
              <a:defRPr/>
            </a:pPr>
            <a:r>
              <a:rPr lang="en-US" sz="1800" i="1" dirty="0">
                <a:solidFill>
                  <a:prstClr val="white"/>
                </a:solidFill>
              </a:rPr>
              <a:t>April 27, 2023</a:t>
            </a:r>
          </a:p>
        </p:txBody>
      </p:sp>
    </p:spTree>
    <p:extLst>
      <p:ext uri="{BB962C8B-B14F-4D97-AF65-F5344CB8AC3E}">
        <p14:creationId xmlns:p14="http://schemas.microsoft.com/office/powerpoint/2010/main" val="3913392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0" y="628650"/>
            <a:ext cx="8629650" cy="346472"/>
          </a:xfrm>
        </p:spPr>
        <p:txBody>
          <a:bodyPr/>
          <a:lstStyle/>
          <a:p>
            <a:r>
              <a:rPr lang="en-US" sz="2100" dirty="0"/>
              <a:t>Focused List of Strategic Measures for Institutional Success</a:t>
            </a:r>
          </a:p>
        </p:txBody>
      </p:sp>
      <p:sp>
        <p:nvSpPr>
          <p:cNvPr id="4" name="Slide Number Placeholder 3"/>
          <p:cNvSpPr>
            <a:spLocks noGrp="1"/>
          </p:cNvSpPr>
          <p:nvPr>
            <p:ph type="sldNum" sz="quarter" idx="12"/>
          </p:nvPr>
        </p:nvSpPr>
        <p:spPr/>
        <p:txBody>
          <a:bodyPr/>
          <a:lstStyle/>
          <a:p>
            <a:fld id="{0F5EC011-0DA0-DB45-996E-85C7F379AB45}" type="slidenum">
              <a:rPr lang="en-US">
                <a:latin typeface="Arial" panose="020B0604020202020204"/>
              </a:rPr>
              <a:pPr/>
              <a:t>21</a:t>
            </a:fld>
            <a:endParaRPr lang="en-US" dirty="0">
              <a:latin typeface="Arial" panose="020B0604020202020204"/>
            </a:endParaRPr>
          </a:p>
        </p:txBody>
      </p:sp>
      <p:sp>
        <p:nvSpPr>
          <p:cNvPr id="7" name="Rectangle 6"/>
          <p:cNvSpPr/>
          <p:nvPr/>
        </p:nvSpPr>
        <p:spPr>
          <a:xfrm>
            <a:off x="400050" y="1128925"/>
            <a:ext cx="4000500" cy="1610458"/>
          </a:xfrm>
          <a:prstGeom prst="rect">
            <a:avLst/>
          </a:prstGeom>
          <a:solidFill>
            <a:srgbClr val="0067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rgbClr val="FFFF00"/>
                </a:solidFill>
                <a:latin typeface="Arial" panose="020B0604020202020204"/>
              </a:rPr>
              <a:t>STUDENT SUCCESS</a:t>
            </a:r>
          </a:p>
          <a:p>
            <a:pPr algn="ctr"/>
            <a:endParaRPr lang="en-US" sz="1200" b="1" dirty="0">
              <a:solidFill>
                <a:srgbClr val="FFFF00"/>
              </a:solidFill>
              <a:latin typeface="Arial" panose="020B0604020202020204"/>
            </a:endParaRPr>
          </a:p>
          <a:p>
            <a:pPr marL="128588" indent="-128588">
              <a:buFont typeface="Arial" panose="020B0604020202020204" pitchFamily="34" charset="0"/>
              <a:buChar char="•"/>
            </a:pPr>
            <a:r>
              <a:rPr lang="en-US" sz="1200" b="1" dirty="0">
                <a:solidFill>
                  <a:srgbClr val="FFC000">
                    <a:lumMod val="40000"/>
                    <a:lumOff val="60000"/>
                  </a:srgbClr>
                </a:solidFill>
                <a:latin typeface="Arial" panose="020B0604020202020204"/>
              </a:rPr>
              <a:t>Incoming student profile</a:t>
            </a:r>
          </a:p>
          <a:p>
            <a:pPr marL="128588" indent="-128588">
              <a:buFont typeface="Arial" panose="020B0604020202020204" pitchFamily="34" charset="0"/>
              <a:buChar char="•"/>
            </a:pPr>
            <a:r>
              <a:rPr lang="en-US" sz="1200" b="1" dirty="0">
                <a:solidFill>
                  <a:srgbClr val="FFC000">
                    <a:lumMod val="40000"/>
                    <a:lumOff val="60000"/>
                  </a:srgbClr>
                </a:solidFill>
                <a:latin typeface="Arial" panose="020B0604020202020204"/>
              </a:rPr>
              <a:t>Academic Progress Rate</a:t>
            </a:r>
          </a:p>
          <a:p>
            <a:pPr marL="128588" indent="-128588">
              <a:buFont typeface="Arial" panose="020B0604020202020204" pitchFamily="34" charset="0"/>
              <a:buChar char="•"/>
            </a:pPr>
            <a:r>
              <a:rPr lang="en-US" sz="1200" b="1" dirty="0">
                <a:solidFill>
                  <a:srgbClr val="FFC000">
                    <a:lumMod val="40000"/>
                    <a:lumOff val="60000"/>
                  </a:srgbClr>
                </a:solidFill>
                <a:latin typeface="Arial" panose="020B0604020202020204"/>
              </a:rPr>
              <a:t>Class size &lt;20</a:t>
            </a:r>
          </a:p>
          <a:p>
            <a:pPr marL="128588" indent="-128588">
              <a:buFont typeface="Arial" panose="020B0604020202020204" pitchFamily="34" charset="0"/>
              <a:buChar char="•"/>
            </a:pPr>
            <a:r>
              <a:rPr lang="en-US" sz="1200" b="1" dirty="0">
                <a:solidFill>
                  <a:srgbClr val="FFC000">
                    <a:lumMod val="40000"/>
                    <a:lumOff val="60000"/>
                  </a:srgbClr>
                </a:solidFill>
                <a:latin typeface="Arial" panose="020B0604020202020204"/>
              </a:rPr>
              <a:t>6-year Graduation Rate for FTICs</a:t>
            </a:r>
          </a:p>
          <a:p>
            <a:pPr marL="128588" indent="-128588">
              <a:buFont typeface="Arial" panose="020B0604020202020204" pitchFamily="34" charset="0"/>
              <a:buChar char="•"/>
            </a:pPr>
            <a:r>
              <a:rPr lang="en-US" sz="1200" b="1" dirty="0">
                <a:solidFill>
                  <a:srgbClr val="FFC000">
                    <a:lumMod val="40000"/>
                    <a:lumOff val="60000"/>
                  </a:srgbClr>
                </a:solidFill>
                <a:latin typeface="Arial" panose="020B0604020202020204"/>
              </a:rPr>
              <a:t>3-year graduation rate for Transfers</a:t>
            </a:r>
          </a:p>
          <a:p>
            <a:pPr marL="128588" indent="-128588">
              <a:buFont typeface="Arial" panose="020B0604020202020204" pitchFamily="34" charset="0"/>
              <a:buChar char="•"/>
            </a:pPr>
            <a:r>
              <a:rPr lang="en-US" sz="1200" b="1" dirty="0">
                <a:solidFill>
                  <a:srgbClr val="FFC000">
                    <a:lumMod val="40000"/>
                    <a:lumOff val="60000"/>
                  </a:srgbClr>
                </a:solidFill>
                <a:latin typeface="Arial" panose="020B0604020202020204"/>
              </a:rPr>
              <a:t>Bachelors employed 1 yr. post graduation</a:t>
            </a:r>
          </a:p>
        </p:txBody>
      </p:sp>
      <p:sp>
        <p:nvSpPr>
          <p:cNvPr id="10" name="Rectangle 9"/>
          <p:cNvSpPr/>
          <p:nvPr/>
        </p:nvSpPr>
        <p:spPr>
          <a:xfrm>
            <a:off x="4643805" y="1128925"/>
            <a:ext cx="4100146" cy="1610458"/>
          </a:xfrm>
          <a:prstGeom prst="rect">
            <a:avLst/>
          </a:prstGeom>
          <a:solidFill>
            <a:srgbClr val="0067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rgbClr val="FFFF00"/>
                </a:solidFill>
                <a:latin typeface="Arial" panose="020B0604020202020204"/>
              </a:rPr>
              <a:t>FACULTY SUCCESS</a:t>
            </a:r>
          </a:p>
          <a:p>
            <a:pPr algn="ctr"/>
            <a:endParaRPr lang="en-US" sz="1200" b="1" dirty="0">
              <a:solidFill>
                <a:srgbClr val="FFFF00"/>
              </a:solidFill>
              <a:latin typeface="Arial" panose="020B0604020202020204"/>
            </a:endParaRPr>
          </a:p>
          <a:p>
            <a:pPr marL="128588" indent="-128588">
              <a:buFont typeface="Arial" panose="020B0604020202020204" pitchFamily="34" charset="0"/>
              <a:buChar char="•"/>
            </a:pPr>
            <a:r>
              <a:rPr lang="en-US" sz="1200" b="1" dirty="0">
                <a:solidFill>
                  <a:srgbClr val="FFC000">
                    <a:lumMod val="40000"/>
                    <a:lumOff val="60000"/>
                  </a:srgbClr>
                </a:solidFill>
                <a:latin typeface="Arial" panose="020B0604020202020204"/>
              </a:rPr>
              <a:t>Proportion of Full-Time Faculty with highest degree</a:t>
            </a:r>
          </a:p>
          <a:p>
            <a:pPr marL="128588" indent="-128588">
              <a:buFont typeface="Arial" panose="020B0604020202020204" pitchFamily="34" charset="0"/>
              <a:buChar char="•"/>
            </a:pPr>
            <a:r>
              <a:rPr lang="en-US" sz="1200" b="1" dirty="0">
                <a:solidFill>
                  <a:srgbClr val="FFC000">
                    <a:lumMod val="40000"/>
                    <a:lumOff val="60000"/>
                  </a:srgbClr>
                </a:solidFill>
                <a:latin typeface="Arial" panose="020B0604020202020204"/>
              </a:rPr>
              <a:t>Total R&amp;D Expenditures</a:t>
            </a:r>
          </a:p>
          <a:p>
            <a:pPr marL="128588" indent="-128588">
              <a:buFont typeface="Arial" panose="020B0604020202020204" pitchFamily="34" charset="0"/>
              <a:buChar char="•"/>
            </a:pPr>
            <a:r>
              <a:rPr lang="en-US" sz="1200" b="1" dirty="0">
                <a:solidFill>
                  <a:srgbClr val="FFC000">
                    <a:lumMod val="40000"/>
                    <a:lumOff val="60000"/>
                  </a:srgbClr>
                </a:solidFill>
                <a:latin typeface="Arial" panose="020B0604020202020204"/>
              </a:rPr>
              <a:t>Federal Research Expenditures</a:t>
            </a:r>
          </a:p>
          <a:p>
            <a:pPr marL="128588" indent="-128588">
              <a:buFont typeface="Arial" panose="020B0604020202020204" pitchFamily="34" charset="0"/>
              <a:buChar char="•"/>
            </a:pPr>
            <a:r>
              <a:rPr lang="en-US" sz="1200" b="1" dirty="0">
                <a:solidFill>
                  <a:srgbClr val="FFC000">
                    <a:lumMod val="40000"/>
                    <a:lumOff val="60000"/>
                  </a:srgbClr>
                </a:solidFill>
                <a:latin typeface="Arial" panose="020B0604020202020204"/>
              </a:rPr>
              <a:t>Faculty Awards, Fellowships, and Memberships</a:t>
            </a:r>
          </a:p>
          <a:p>
            <a:pPr marL="128588" indent="-128588">
              <a:buFont typeface="Arial" panose="020B0604020202020204" pitchFamily="34" charset="0"/>
              <a:buChar char="•"/>
            </a:pPr>
            <a:r>
              <a:rPr lang="en-US" sz="1200" b="1" dirty="0">
                <a:solidFill>
                  <a:srgbClr val="FFC000">
                    <a:lumMod val="40000"/>
                    <a:lumOff val="60000"/>
                  </a:srgbClr>
                </a:solidFill>
                <a:latin typeface="Arial" panose="020B0604020202020204"/>
              </a:rPr>
              <a:t>Citations (CNCI)</a:t>
            </a:r>
          </a:p>
          <a:p>
            <a:pPr marL="128588" indent="-128588">
              <a:buFont typeface="Arial" panose="020B0604020202020204" pitchFamily="34" charset="0"/>
              <a:buChar char="•"/>
            </a:pPr>
            <a:r>
              <a:rPr lang="en-US" sz="1200" b="1" dirty="0">
                <a:solidFill>
                  <a:srgbClr val="FFC000">
                    <a:lumMod val="40000"/>
                    <a:lumOff val="60000"/>
                  </a:srgbClr>
                </a:solidFill>
                <a:latin typeface="Arial" panose="020B0604020202020204"/>
              </a:rPr>
              <a:t>Alumni Giving &amp; Endowment</a:t>
            </a:r>
          </a:p>
        </p:txBody>
      </p:sp>
      <p:sp>
        <p:nvSpPr>
          <p:cNvPr id="3" name="Rectangle 2"/>
          <p:cNvSpPr/>
          <p:nvPr/>
        </p:nvSpPr>
        <p:spPr>
          <a:xfrm>
            <a:off x="285750" y="3093489"/>
            <a:ext cx="8343900" cy="415498"/>
          </a:xfrm>
          <a:prstGeom prst="rect">
            <a:avLst/>
          </a:prstGeom>
        </p:spPr>
        <p:txBody>
          <a:bodyPr wrap="square">
            <a:spAutoFit/>
          </a:bodyPr>
          <a:lstStyle/>
          <a:p>
            <a:pPr algn="ctr"/>
            <a:r>
              <a:rPr lang="en-US" sz="2100" b="1" dirty="0">
                <a:solidFill>
                  <a:srgbClr val="006747"/>
                </a:solidFill>
                <a:latin typeface="Arial" panose="020B0604020202020204"/>
              </a:rPr>
              <a:t>Summary of Strategic Investments</a:t>
            </a:r>
          </a:p>
        </p:txBody>
      </p:sp>
      <p:sp>
        <p:nvSpPr>
          <p:cNvPr id="5" name="Rectangle 4"/>
          <p:cNvSpPr/>
          <p:nvPr/>
        </p:nvSpPr>
        <p:spPr>
          <a:xfrm>
            <a:off x="628650" y="3485905"/>
            <a:ext cx="7867650" cy="1088311"/>
          </a:xfrm>
          <a:prstGeom prst="rect">
            <a:avLst/>
          </a:prstGeom>
        </p:spPr>
        <p:txBody>
          <a:bodyPr wrap="square">
            <a:spAutoFit/>
          </a:bodyPr>
          <a:lstStyle/>
          <a:p>
            <a:pPr marL="342900" indent="-342900">
              <a:lnSpc>
                <a:spcPct val="150000"/>
              </a:lnSpc>
              <a:buFont typeface="Arial" panose="020B0604020202020204" pitchFamily="34" charset="0"/>
              <a:buChar char="•"/>
            </a:pPr>
            <a:r>
              <a:rPr lang="en-US" sz="1500" dirty="0">
                <a:solidFill>
                  <a:srgbClr val="006747"/>
                </a:solidFill>
                <a:latin typeface="Arial" panose="020B0604020202020204"/>
              </a:rPr>
              <a:t>Recruitment and retention of top-quality people (faculty &amp; staff)</a:t>
            </a:r>
          </a:p>
          <a:p>
            <a:pPr marL="342900" indent="-342900">
              <a:lnSpc>
                <a:spcPct val="150000"/>
              </a:lnSpc>
              <a:buFont typeface="Arial" panose="020B0604020202020204" pitchFamily="34" charset="0"/>
              <a:buChar char="•"/>
            </a:pPr>
            <a:r>
              <a:rPr lang="en-US" sz="1500" dirty="0">
                <a:solidFill>
                  <a:srgbClr val="006747"/>
                </a:solidFill>
                <a:latin typeface="Arial" panose="020B0604020202020204"/>
              </a:rPr>
              <a:t>Student academic progress (quality of curriculum, advisors, mental health &amp; wellness)</a:t>
            </a:r>
          </a:p>
          <a:p>
            <a:pPr marL="342900" indent="-342900">
              <a:lnSpc>
                <a:spcPct val="150000"/>
              </a:lnSpc>
              <a:buFont typeface="Arial" panose="020B0604020202020204" pitchFamily="34" charset="0"/>
              <a:buChar char="•"/>
            </a:pPr>
            <a:r>
              <a:rPr lang="en-US" sz="1500" dirty="0">
                <a:solidFill>
                  <a:srgbClr val="006747"/>
                </a:solidFill>
                <a:latin typeface="Arial" panose="020B0604020202020204"/>
              </a:rPr>
              <a:t>Infrastructure support (physical &amp; technical)</a:t>
            </a:r>
          </a:p>
        </p:txBody>
      </p:sp>
    </p:spTree>
    <p:extLst>
      <p:ext uri="{BB962C8B-B14F-4D97-AF65-F5344CB8AC3E}">
        <p14:creationId xmlns:p14="http://schemas.microsoft.com/office/powerpoint/2010/main" val="1604078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t>Investing in Institutional Excellence</a:t>
            </a:r>
          </a:p>
        </p:txBody>
      </p:sp>
      <p:sp>
        <p:nvSpPr>
          <p:cNvPr id="3" name="Content Placeholder 2"/>
          <p:cNvSpPr>
            <a:spLocks noGrp="1"/>
          </p:cNvSpPr>
          <p:nvPr>
            <p:ph idx="1"/>
          </p:nvPr>
        </p:nvSpPr>
        <p:spPr>
          <a:xfrm>
            <a:off x="318654" y="1486193"/>
            <a:ext cx="8736856" cy="2896185"/>
          </a:xfrm>
        </p:spPr>
        <p:txBody>
          <a:bodyPr/>
          <a:lstStyle/>
          <a:p>
            <a:pPr marL="457200" indent="-457200">
              <a:lnSpc>
                <a:spcPct val="200000"/>
              </a:lnSpc>
              <a:buFont typeface="Arial" panose="020B0604020202020204" pitchFamily="34" charset="0"/>
              <a:buChar char="•"/>
            </a:pPr>
            <a:r>
              <a:rPr lang="en-US" sz="2700" b="1" dirty="0">
                <a:solidFill>
                  <a:srgbClr val="006747"/>
                </a:solidFill>
              </a:rPr>
              <a:t>Invest in Faculty &amp; Staff Recruitment &amp; Retention</a:t>
            </a:r>
          </a:p>
          <a:p>
            <a:pPr marL="457200" indent="-457200">
              <a:lnSpc>
                <a:spcPct val="200000"/>
              </a:lnSpc>
              <a:buFont typeface="Arial" panose="020B0604020202020204" pitchFamily="34" charset="0"/>
              <a:buChar char="•"/>
            </a:pPr>
            <a:r>
              <a:rPr lang="en-US" sz="2700" b="1" dirty="0">
                <a:solidFill>
                  <a:srgbClr val="006747"/>
                </a:solidFill>
              </a:rPr>
              <a:t>Invest in Student Success Outcomes</a:t>
            </a:r>
          </a:p>
          <a:p>
            <a:pPr marL="457200" indent="-457200">
              <a:lnSpc>
                <a:spcPct val="200000"/>
              </a:lnSpc>
              <a:buFont typeface="Arial" panose="020B0604020202020204" pitchFamily="34" charset="0"/>
              <a:buChar char="•"/>
            </a:pPr>
            <a:r>
              <a:rPr lang="en-US" sz="2700" b="1" dirty="0">
                <a:solidFill>
                  <a:srgbClr val="006747"/>
                </a:solidFill>
              </a:rPr>
              <a:t>Ensure Infrastructure Support</a:t>
            </a:r>
          </a:p>
        </p:txBody>
      </p:sp>
      <p:sp>
        <p:nvSpPr>
          <p:cNvPr id="6" name="Slide Number Placeholder 3">
            <a:extLst>
              <a:ext uri="{FF2B5EF4-FFF2-40B4-BE49-F238E27FC236}">
                <a16:creationId xmlns:a16="http://schemas.microsoft.com/office/drawing/2014/main" id="{97380132-1AA3-452B-B0BF-D5A8907E2EC0}"/>
              </a:ext>
            </a:extLst>
          </p:cNvPr>
          <p:cNvSpPr>
            <a:spLocks noGrp="1"/>
          </p:cNvSpPr>
          <p:nvPr>
            <p:ph type="sldNum" sz="quarter" idx="12"/>
          </p:nvPr>
        </p:nvSpPr>
        <p:spPr/>
        <p:txBody>
          <a:bodyPr/>
          <a:lstStyle/>
          <a:p>
            <a:fld id="{0F5EC011-0DA0-DB45-996E-85C7F379AB45}" type="slidenum">
              <a:rPr lang="en-US">
                <a:latin typeface="Arial" panose="020B0604020202020204"/>
              </a:rPr>
              <a:pPr/>
              <a:t>22</a:t>
            </a:fld>
            <a:endParaRPr lang="en-US" dirty="0">
              <a:latin typeface="Arial" panose="020B0604020202020204"/>
            </a:endParaRPr>
          </a:p>
        </p:txBody>
      </p:sp>
    </p:spTree>
    <p:extLst>
      <p:ext uri="{BB962C8B-B14F-4D97-AF65-F5344CB8AC3E}">
        <p14:creationId xmlns:p14="http://schemas.microsoft.com/office/powerpoint/2010/main" val="1061542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45622"/>
            <a:ext cx="9144000" cy="640771"/>
          </a:xfrm>
        </p:spPr>
        <p:txBody>
          <a:bodyPr/>
          <a:lstStyle/>
          <a:p>
            <a:pPr algn="ctr"/>
            <a:r>
              <a:rPr lang="en-US" b="1" dirty="0">
                <a:solidFill>
                  <a:srgbClr val="006747"/>
                </a:solidFill>
              </a:rPr>
              <a:t>Prioritized Investments in Institutional Excellence</a:t>
            </a:r>
          </a:p>
        </p:txBody>
      </p:sp>
      <p:sp>
        <p:nvSpPr>
          <p:cNvPr id="3" name="Content Placeholder 2"/>
          <p:cNvSpPr>
            <a:spLocks noGrp="1"/>
          </p:cNvSpPr>
          <p:nvPr>
            <p:ph idx="1"/>
          </p:nvPr>
        </p:nvSpPr>
        <p:spPr>
          <a:xfrm>
            <a:off x="318654" y="1672888"/>
            <a:ext cx="8520546" cy="3244038"/>
          </a:xfrm>
        </p:spPr>
        <p:txBody>
          <a:bodyPr/>
          <a:lstStyle/>
          <a:p>
            <a:r>
              <a:rPr lang="en-US" sz="2400" b="1" dirty="0">
                <a:solidFill>
                  <a:srgbClr val="006747"/>
                </a:solidFill>
              </a:rPr>
              <a:t>Investments in Faculty &amp; Staff Recruitment &amp; Retention</a:t>
            </a:r>
          </a:p>
          <a:p>
            <a:pPr marL="857237" lvl="1" indent="-342900">
              <a:lnSpc>
                <a:spcPct val="200000"/>
              </a:lnSpc>
              <a:buFont typeface="Wingdings" panose="05000000000000000000" pitchFamily="2" charset="2"/>
              <a:buChar char="Ø"/>
            </a:pPr>
            <a:r>
              <a:rPr lang="en-US" dirty="0">
                <a:solidFill>
                  <a:srgbClr val="006747"/>
                </a:solidFill>
              </a:rPr>
              <a:t>Recruit world-class faculty with terminal degrees at all levels</a:t>
            </a:r>
          </a:p>
          <a:p>
            <a:pPr marL="857237" lvl="1" indent="-342900">
              <a:lnSpc>
                <a:spcPct val="200000"/>
              </a:lnSpc>
              <a:buFont typeface="Wingdings" panose="05000000000000000000" pitchFamily="2" charset="2"/>
              <a:buChar char="Ø"/>
            </a:pPr>
            <a:r>
              <a:rPr lang="en-US" dirty="0">
                <a:solidFill>
                  <a:srgbClr val="006747"/>
                </a:solidFill>
              </a:rPr>
              <a:t>Ensure that competitive faculty start-ups are fully supported</a:t>
            </a:r>
          </a:p>
          <a:p>
            <a:pPr marL="857237" lvl="1" indent="-342900">
              <a:lnSpc>
                <a:spcPct val="200000"/>
              </a:lnSpc>
              <a:buFont typeface="Wingdings" panose="05000000000000000000" pitchFamily="2" charset="2"/>
              <a:buChar char="Ø"/>
            </a:pPr>
            <a:r>
              <a:rPr lang="en-US" dirty="0">
                <a:solidFill>
                  <a:srgbClr val="006747"/>
                </a:solidFill>
              </a:rPr>
              <a:t>Invest in outstanding administrative and technical staff</a:t>
            </a:r>
          </a:p>
          <a:p>
            <a:pPr marL="857237" lvl="1" indent="-342900">
              <a:lnSpc>
                <a:spcPct val="200000"/>
              </a:lnSpc>
              <a:buFont typeface="Wingdings" panose="05000000000000000000" pitchFamily="2" charset="2"/>
              <a:buChar char="Ø"/>
            </a:pPr>
            <a:r>
              <a:rPr lang="en-US" dirty="0">
                <a:solidFill>
                  <a:srgbClr val="006747"/>
                </a:solidFill>
              </a:rPr>
              <a:t>Invest in Faculty and Staff Success</a:t>
            </a:r>
          </a:p>
        </p:txBody>
      </p:sp>
      <p:sp>
        <p:nvSpPr>
          <p:cNvPr id="6" name="Slide Number Placeholder 3">
            <a:extLst>
              <a:ext uri="{FF2B5EF4-FFF2-40B4-BE49-F238E27FC236}">
                <a16:creationId xmlns:a16="http://schemas.microsoft.com/office/drawing/2014/main" id="{97380132-1AA3-452B-B0BF-D5A8907E2EC0}"/>
              </a:ext>
            </a:extLst>
          </p:cNvPr>
          <p:cNvSpPr>
            <a:spLocks noGrp="1"/>
          </p:cNvSpPr>
          <p:nvPr>
            <p:ph type="sldNum" sz="quarter" idx="12"/>
          </p:nvPr>
        </p:nvSpPr>
        <p:spPr/>
        <p:txBody>
          <a:bodyPr/>
          <a:lstStyle/>
          <a:p>
            <a:fld id="{0F5EC011-0DA0-DB45-996E-85C7F379AB45}" type="slidenum">
              <a:rPr lang="en-US">
                <a:latin typeface="Arial" panose="020B0604020202020204"/>
              </a:rPr>
              <a:pPr/>
              <a:t>23</a:t>
            </a:fld>
            <a:endParaRPr lang="en-US" dirty="0">
              <a:latin typeface="Arial" panose="020B0604020202020204"/>
            </a:endParaRPr>
          </a:p>
        </p:txBody>
      </p:sp>
    </p:spTree>
    <p:extLst>
      <p:ext uri="{BB962C8B-B14F-4D97-AF65-F5344CB8AC3E}">
        <p14:creationId xmlns:p14="http://schemas.microsoft.com/office/powerpoint/2010/main" val="2911549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7696"/>
            <a:ext cx="9144000" cy="640771"/>
          </a:xfrm>
        </p:spPr>
        <p:txBody>
          <a:bodyPr/>
          <a:lstStyle/>
          <a:p>
            <a:pPr algn="ctr"/>
            <a:r>
              <a:rPr lang="en-US" dirty="0"/>
              <a:t>Prioritized Investments in Institutional Excellence</a:t>
            </a:r>
          </a:p>
        </p:txBody>
      </p:sp>
      <p:sp>
        <p:nvSpPr>
          <p:cNvPr id="6" name="Slide Number Placeholder 3">
            <a:extLst>
              <a:ext uri="{FF2B5EF4-FFF2-40B4-BE49-F238E27FC236}">
                <a16:creationId xmlns:a16="http://schemas.microsoft.com/office/drawing/2014/main" id="{97380132-1AA3-452B-B0BF-D5A8907E2EC0}"/>
              </a:ext>
            </a:extLst>
          </p:cNvPr>
          <p:cNvSpPr>
            <a:spLocks noGrp="1"/>
          </p:cNvSpPr>
          <p:nvPr>
            <p:ph type="sldNum" sz="quarter" idx="12"/>
          </p:nvPr>
        </p:nvSpPr>
        <p:spPr/>
        <p:txBody>
          <a:bodyPr/>
          <a:lstStyle/>
          <a:p>
            <a:fld id="{0F5EC011-0DA0-DB45-996E-85C7F379AB45}" type="slidenum">
              <a:rPr lang="en-US">
                <a:latin typeface="Arial" panose="020B0604020202020204"/>
              </a:rPr>
              <a:pPr/>
              <a:t>24</a:t>
            </a:fld>
            <a:endParaRPr lang="en-US" dirty="0">
              <a:latin typeface="Arial" panose="020B0604020202020204"/>
            </a:endParaRPr>
          </a:p>
        </p:txBody>
      </p:sp>
      <p:sp>
        <p:nvSpPr>
          <p:cNvPr id="4" name="Content Placeholder 2">
            <a:extLst>
              <a:ext uri="{FF2B5EF4-FFF2-40B4-BE49-F238E27FC236}">
                <a16:creationId xmlns:a16="http://schemas.microsoft.com/office/drawing/2014/main" id="{E6538CE6-3128-14FD-8875-76405C36A807}"/>
              </a:ext>
            </a:extLst>
          </p:cNvPr>
          <p:cNvSpPr txBox="1">
            <a:spLocks/>
          </p:cNvSpPr>
          <p:nvPr/>
        </p:nvSpPr>
        <p:spPr>
          <a:xfrm>
            <a:off x="318654" y="1386348"/>
            <a:ext cx="8520546" cy="3471403"/>
          </a:xfrm>
          <a:prstGeom prst="rect">
            <a:avLst/>
          </a:prstGeom>
        </p:spPr>
        <p:txBody>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rgbClr val="466069"/>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rgbClr val="466069"/>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rgbClr val="466069"/>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rgbClr val="466069"/>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rgbClr val="466069"/>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85783">
              <a:lnSpc>
                <a:spcPct val="150000"/>
              </a:lnSpc>
              <a:spcBef>
                <a:spcPts val="0"/>
              </a:spcBef>
              <a:buNone/>
            </a:pPr>
            <a:r>
              <a:rPr lang="en-US" sz="2400" b="1" dirty="0">
                <a:solidFill>
                  <a:srgbClr val="006747"/>
                </a:solidFill>
              </a:rPr>
              <a:t>Investments in Student Success Outcomes</a:t>
            </a:r>
          </a:p>
          <a:p>
            <a:pPr marL="857237" lvl="1" indent="-342900" defTabSz="685783">
              <a:lnSpc>
                <a:spcPct val="150000"/>
              </a:lnSpc>
              <a:spcBef>
                <a:spcPts val="375"/>
              </a:spcBef>
              <a:buFont typeface="Wingdings" panose="05000000000000000000" pitchFamily="2" charset="2"/>
              <a:buChar char="Ø"/>
            </a:pPr>
            <a:r>
              <a:rPr lang="en-US" sz="1800" dirty="0">
                <a:solidFill>
                  <a:srgbClr val="006747"/>
                </a:solidFill>
              </a:rPr>
              <a:t>Improve incoming student profile</a:t>
            </a:r>
          </a:p>
          <a:p>
            <a:pPr marL="857237" lvl="1" indent="-342900" defTabSz="685783">
              <a:lnSpc>
                <a:spcPct val="150000"/>
              </a:lnSpc>
              <a:spcBef>
                <a:spcPts val="375"/>
              </a:spcBef>
              <a:buFont typeface="Wingdings" panose="05000000000000000000" pitchFamily="2" charset="2"/>
              <a:buChar char="Ø"/>
            </a:pPr>
            <a:r>
              <a:rPr lang="en-US" sz="1800" dirty="0">
                <a:solidFill>
                  <a:srgbClr val="006747"/>
                </a:solidFill>
              </a:rPr>
              <a:t>Invest in Strategic Enrollment Planning and Management</a:t>
            </a:r>
          </a:p>
          <a:p>
            <a:pPr marL="857237" lvl="1" indent="-342900" defTabSz="685783">
              <a:lnSpc>
                <a:spcPct val="150000"/>
              </a:lnSpc>
              <a:spcBef>
                <a:spcPts val="375"/>
              </a:spcBef>
              <a:buFont typeface="Wingdings" panose="05000000000000000000" pitchFamily="2" charset="2"/>
              <a:buChar char="Ø"/>
            </a:pPr>
            <a:r>
              <a:rPr lang="en-US" sz="1800" dirty="0">
                <a:solidFill>
                  <a:srgbClr val="006747"/>
                </a:solidFill>
              </a:rPr>
              <a:t>Invest in academic advisors and in student mental health &amp; wellness</a:t>
            </a:r>
          </a:p>
          <a:p>
            <a:pPr marL="857237" lvl="1" indent="-342900" defTabSz="685783">
              <a:lnSpc>
                <a:spcPct val="150000"/>
              </a:lnSpc>
              <a:spcBef>
                <a:spcPts val="375"/>
              </a:spcBef>
              <a:buFont typeface="Wingdings" panose="05000000000000000000" pitchFamily="2" charset="2"/>
              <a:buChar char="Ø"/>
            </a:pPr>
            <a:r>
              <a:rPr lang="en-US" sz="1800" dirty="0">
                <a:solidFill>
                  <a:srgbClr val="006747"/>
                </a:solidFill>
              </a:rPr>
              <a:t>Provide individualized attention to students in small class sizes</a:t>
            </a:r>
          </a:p>
          <a:p>
            <a:pPr marL="857237" lvl="1" indent="-342900" defTabSz="685783">
              <a:lnSpc>
                <a:spcPct val="150000"/>
              </a:lnSpc>
              <a:spcBef>
                <a:spcPts val="375"/>
              </a:spcBef>
              <a:buFont typeface="Wingdings" panose="05000000000000000000" pitchFamily="2" charset="2"/>
              <a:buChar char="Ø"/>
            </a:pPr>
            <a:r>
              <a:rPr lang="en-US" sz="1800" dirty="0">
                <a:solidFill>
                  <a:srgbClr val="006747"/>
                </a:solidFill>
              </a:rPr>
              <a:t>Streamline curriculum and optimize modes of delivery</a:t>
            </a:r>
          </a:p>
          <a:p>
            <a:pPr marL="857237" lvl="1" indent="-342900" defTabSz="685783">
              <a:lnSpc>
                <a:spcPct val="150000"/>
              </a:lnSpc>
              <a:spcBef>
                <a:spcPts val="375"/>
              </a:spcBef>
              <a:buFont typeface="Wingdings" panose="05000000000000000000" pitchFamily="2" charset="2"/>
              <a:buChar char="Ø"/>
            </a:pPr>
            <a:r>
              <a:rPr lang="en-US" sz="1800" dirty="0">
                <a:solidFill>
                  <a:srgbClr val="006747"/>
                </a:solidFill>
              </a:rPr>
              <a:t>Invest in career readiness of students</a:t>
            </a:r>
          </a:p>
        </p:txBody>
      </p:sp>
    </p:spTree>
    <p:extLst>
      <p:ext uri="{BB962C8B-B14F-4D97-AF65-F5344CB8AC3E}">
        <p14:creationId xmlns:p14="http://schemas.microsoft.com/office/powerpoint/2010/main" val="2264693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5920"/>
            <a:ext cx="9144000" cy="640771"/>
          </a:xfrm>
        </p:spPr>
        <p:txBody>
          <a:bodyPr/>
          <a:lstStyle/>
          <a:p>
            <a:pPr algn="ctr"/>
            <a:r>
              <a:rPr lang="en-US" dirty="0"/>
              <a:t>Prioritized Investments in Institutional Excellence</a:t>
            </a:r>
          </a:p>
        </p:txBody>
      </p:sp>
      <p:sp>
        <p:nvSpPr>
          <p:cNvPr id="3" name="Content Placeholder 2"/>
          <p:cNvSpPr>
            <a:spLocks noGrp="1"/>
          </p:cNvSpPr>
          <p:nvPr>
            <p:ph idx="1"/>
          </p:nvPr>
        </p:nvSpPr>
        <p:spPr>
          <a:xfrm>
            <a:off x="318654" y="1441128"/>
            <a:ext cx="8520546" cy="3473772"/>
          </a:xfrm>
        </p:spPr>
        <p:txBody>
          <a:bodyPr/>
          <a:lstStyle/>
          <a:p>
            <a:pPr>
              <a:lnSpc>
                <a:spcPct val="150000"/>
              </a:lnSpc>
              <a:spcBef>
                <a:spcPts val="0"/>
              </a:spcBef>
            </a:pPr>
            <a:r>
              <a:rPr lang="en-US" sz="2400" b="1" dirty="0">
                <a:solidFill>
                  <a:srgbClr val="006747"/>
                </a:solidFill>
              </a:rPr>
              <a:t>Ensuring Infrastructure Support</a:t>
            </a:r>
          </a:p>
          <a:p>
            <a:pPr marL="857237" lvl="1" indent="-342900">
              <a:lnSpc>
                <a:spcPct val="200000"/>
              </a:lnSpc>
              <a:buFont typeface="Wingdings" panose="05000000000000000000" pitchFamily="2" charset="2"/>
              <a:buChar char="Ø"/>
            </a:pPr>
            <a:r>
              <a:rPr lang="en-US" dirty="0">
                <a:solidFill>
                  <a:srgbClr val="006747"/>
                </a:solidFill>
              </a:rPr>
              <a:t>Develop needed physical facilities (new, deferred maintenance, renovate)</a:t>
            </a:r>
          </a:p>
          <a:p>
            <a:pPr marL="857237" lvl="1" indent="-342900">
              <a:lnSpc>
                <a:spcPct val="200000"/>
              </a:lnSpc>
              <a:buFont typeface="Wingdings" panose="05000000000000000000" pitchFamily="2" charset="2"/>
              <a:buChar char="Ø"/>
            </a:pPr>
            <a:r>
              <a:rPr lang="en-US" dirty="0">
                <a:solidFill>
                  <a:srgbClr val="006747"/>
                </a:solidFill>
              </a:rPr>
              <a:t>Modernize technological platforms </a:t>
            </a:r>
            <a:r>
              <a:rPr lang="en-US" dirty="0">
                <a:solidFill>
                  <a:srgbClr val="FF0000"/>
                </a:solidFill>
              </a:rPr>
              <a:t>  </a:t>
            </a:r>
          </a:p>
        </p:txBody>
      </p:sp>
      <p:sp>
        <p:nvSpPr>
          <p:cNvPr id="6" name="Slide Number Placeholder 3">
            <a:extLst>
              <a:ext uri="{FF2B5EF4-FFF2-40B4-BE49-F238E27FC236}">
                <a16:creationId xmlns:a16="http://schemas.microsoft.com/office/drawing/2014/main" id="{97380132-1AA3-452B-B0BF-D5A8907E2EC0}"/>
              </a:ext>
            </a:extLst>
          </p:cNvPr>
          <p:cNvSpPr>
            <a:spLocks noGrp="1"/>
          </p:cNvSpPr>
          <p:nvPr>
            <p:ph type="sldNum" sz="quarter" idx="12"/>
          </p:nvPr>
        </p:nvSpPr>
        <p:spPr/>
        <p:txBody>
          <a:bodyPr/>
          <a:lstStyle/>
          <a:p>
            <a:fld id="{0F5EC011-0DA0-DB45-996E-85C7F379AB45}" type="slidenum">
              <a:rPr lang="en-US">
                <a:latin typeface="Arial" panose="020B0604020202020204"/>
              </a:rPr>
              <a:pPr/>
              <a:t>25</a:t>
            </a:fld>
            <a:endParaRPr lang="en-US" dirty="0">
              <a:latin typeface="Arial" panose="020B0604020202020204"/>
            </a:endParaRPr>
          </a:p>
        </p:txBody>
      </p:sp>
    </p:spTree>
    <p:extLst>
      <p:ext uri="{BB962C8B-B14F-4D97-AF65-F5344CB8AC3E}">
        <p14:creationId xmlns:p14="http://schemas.microsoft.com/office/powerpoint/2010/main" val="26122501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01A6C90C-D916-E740-9EF5-C8674E0F8DE8}"/>
              </a:ext>
            </a:extLst>
          </p:cNvPr>
          <p:cNvSpPr>
            <a:spLocks noGrp="1"/>
          </p:cNvSpPr>
          <p:nvPr>
            <p:ph sz="quarter" idx="12"/>
          </p:nvPr>
        </p:nvSpPr>
        <p:spPr>
          <a:xfrm>
            <a:off x="275547" y="1090699"/>
            <a:ext cx="8711747" cy="1575059"/>
          </a:xfrm>
        </p:spPr>
        <p:txBody>
          <a:bodyPr>
            <a:normAutofit fontScale="85000" lnSpcReduction="10000"/>
          </a:bodyPr>
          <a:lstStyle/>
          <a:p>
            <a:pPr>
              <a:lnSpc>
                <a:spcPct val="150000"/>
              </a:lnSpc>
            </a:pPr>
            <a:r>
              <a:rPr lang="en-US" sz="4400" dirty="0"/>
              <a:t>Areas of Opportunity to Close Gaps</a:t>
            </a:r>
          </a:p>
        </p:txBody>
      </p:sp>
      <p:sp>
        <p:nvSpPr>
          <p:cNvPr id="8" name="Content Placeholder 3">
            <a:extLst>
              <a:ext uri="{FF2B5EF4-FFF2-40B4-BE49-F238E27FC236}">
                <a16:creationId xmlns:a16="http://schemas.microsoft.com/office/drawing/2014/main" id="{8C59C2DD-704E-F91F-522E-80CC01B95103}"/>
              </a:ext>
            </a:extLst>
          </p:cNvPr>
          <p:cNvSpPr txBox="1">
            <a:spLocks/>
          </p:cNvSpPr>
          <p:nvPr/>
        </p:nvSpPr>
        <p:spPr>
          <a:xfrm>
            <a:off x="275547" y="3806361"/>
            <a:ext cx="3984504" cy="890474"/>
          </a:xfrm>
          <a:prstGeom prst="rect">
            <a:avLst/>
          </a:prstGeom>
        </p:spPr>
        <p:txBody>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defRPr/>
            </a:pPr>
            <a:r>
              <a:rPr lang="en-US" sz="2000" i="1" dirty="0">
                <a:solidFill>
                  <a:prstClr val="white"/>
                </a:solidFill>
              </a:rPr>
              <a:t>Richard Sobieray</a:t>
            </a:r>
          </a:p>
          <a:p>
            <a:pPr marL="0" lvl="0" indent="0">
              <a:buNone/>
              <a:defRPr/>
            </a:pPr>
            <a:r>
              <a:rPr lang="en-US" sz="2000" i="1" dirty="0">
                <a:solidFill>
                  <a:prstClr val="white"/>
                </a:solidFill>
              </a:rPr>
              <a:t>Senior VP and CFO</a:t>
            </a:r>
          </a:p>
          <a:p>
            <a:pPr marL="0" indent="0">
              <a:buNone/>
              <a:defRPr/>
            </a:pPr>
            <a:r>
              <a:rPr lang="en-US" sz="2000" i="1" dirty="0">
                <a:solidFill>
                  <a:prstClr val="white"/>
                </a:solidFill>
              </a:rPr>
              <a:t>April 27, 2023</a:t>
            </a:r>
          </a:p>
          <a:p>
            <a:pPr marL="0" lvl="0" indent="0">
              <a:buNone/>
              <a:defRPr/>
            </a:pPr>
            <a:endParaRPr lang="en-US" sz="2000" i="1" dirty="0">
              <a:solidFill>
                <a:prstClr val="white"/>
              </a:solidFill>
            </a:endParaRPr>
          </a:p>
        </p:txBody>
      </p:sp>
    </p:spTree>
    <p:extLst>
      <p:ext uri="{BB962C8B-B14F-4D97-AF65-F5344CB8AC3E}">
        <p14:creationId xmlns:p14="http://schemas.microsoft.com/office/powerpoint/2010/main" val="9332005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2B0A611A-4367-B550-D4D3-629515D4ABB5}"/>
              </a:ext>
            </a:extLst>
          </p:cNvPr>
          <p:cNvSpPr>
            <a:spLocks noGrp="1"/>
          </p:cNvSpPr>
          <p:nvPr>
            <p:ph type="title"/>
          </p:nvPr>
        </p:nvSpPr>
        <p:spPr>
          <a:xfrm>
            <a:off x="323301" y="605617"/>
            <a:ext cx="8229600" cy="656672"/>
          </a:xfrm>
        </p:spPr>
        <p:txBody>
          <a:bodyPr>
            <a:noAutofit/>
          </a:bodyPr>
          <a:lstStyle/>
          <a:p>
            <a:r>
              <a:rPr lang="en-US" b="1" dirty="0">
                <a:solidFill>
                  <a:srgbClr val="006747"/>
                </a:solidFill>
                <a:latin typeface="Arial" panose="020B0604020202020204" pitchFamily="34" charset="0"/>
              </a:rPr>
              <a:t>Areas of Opportunity to Close Funding Gap - Completed</a:t>
            </a:r>
          </a:p>
        </p:txBody>
      </p:sp>
      <p:sp>
        <p:nvSpPr>
          <p:cNvPr id="14" name="Subtitle 2">
            <a:extLst>
              <a:ext uri="{FF2B5EF4-FFF2-40B4-BE49-F238E27FC236}">
                <a16:creationId xmlns:a16="http://schemas.microsoft.com/office/drawing/2014/main" id="{821D0ABF-464E-9A99-67BA-060F5A4EC7F2}"/>
              </a:ext>
            </a:extLst>
          </p:cNvPr>
          <p:cNvSpPr>
            <a:spLocks noGrp="1"/>
          </p:cNvSpPr>
          <p:nvPr>
            <p:ph type="subTitle" sz="quarter" idx="15"/>
          </p:nvPr>
        </p:nvSpPr>
        <p:spPr>
          <a:xfrm>
            <a:off x="457199" y="1432475"/>
            <a:ext cx="8257178" cy="500827"/>
          </a:xfrm>
          <a:noFill/>
          <a:ln>
            <a:noFill/>
          </a:ln>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1600" dirty="0">
                <a:solidFill>
                  <a:srgbClr val="466069"/>
                </a:solidFill>
                <a:latin typeface="Arial" panose="020B0604020202020204" pitchFamily="34" charset="0"/>
              </a:rPr>
              <a:t>Growing</a:t>
            </a:r>
            <a:r>
              <a:rPr lang="en-US" sz="1400" dirty="0">
                <a:solidFill>
                  <a:srgbClr val="7E96A0"/>
                </a:solidFill>
                <a:latin typeface="+mn-lt"/>
              </a:rPr>
              <a:t> </a:t>
            </a:r>
            <a:r>
              <a:rPr lang="en-US" sz="1600" dirty="0">
                <a:solidFill>
                  <a:srgbClr val="466069"/>
                </a:solidFill>
                <a:latin typeface="Arial" panose="020B0604020202020204" pitchFamily="34" charset="0"/>
              </a:rPr>
              <a:t>revenue and optimizing its distribution through efficiency and effectiveness are the cornerstones to successfully closing the funding gap.</a:t>
            </a:r>
          </a:p>
        </p:txBody>
      </p:sp>
      <p:graphicFrame>
        <p:nvGraphicFramePr>
          <p:cNvPr id="15" name="Table 14">
            <a:extLst>
              <a:ext uri="{FF2B5EF4-FFF2-40B4-BE49-F238E27FC236}">
                <a16:creationId xmlns:a16="http://schemas.microsoft.com/office/drawing/2014/main" id="{A782EE06-DDD0-1DCE-C427-CDED7557A6F4}"/>
              </a:ext>
            </a:extLst>
          </p:cNvPr>
          <p:cNvGraphicFramePr>
            <a:graphicFrameLocks noGrp="1"/>
          </p:cNvGraphicFramePr>
          <p:nvPr/>
        </p:nvGraphicFramePr>
        <p:xfrm>
          <a:off x="457199" y="2139094"/>
          <a:ext cx="8142514" cy="2030000"/>
        </p:xfrm>
        <a:graphic>
          <a:graphicData uri="http://schemas.openxmlformats.org/drawingml/2006/table">
            <a:tbl>
              <a:tblPr firstRow="1">
                <a:tableStyleId>{21E4AEA4-8DFA-4A89-87EB-49C32662AFE0}</a:tableStyleId>
              </a:tblPr>
              <a:tblGrid>
                <a:gridCol w="289028">
                  <a:extLst>
                    <a:ext uri="{9D8B030D-6E8A-4147-A177-3AD203B41FA5}">
                      <a16:colId xmlns:a16="http://schemas.microsoft.com/office/drawing/2014/main" val="419439494"/>
                    </a:ext>
                  </a:extLst>
                </a:gridCol>
                <a:gridCol w="1489683">
                  <a:extLst>
                    <a:ext uri="{9D8B030D-6E8A-4147-A177-3AD203B41FA5}">
                      <a16:colId xmlns:a16="http://schemas.microsoft.com/office/drawing/2014/main" val="4156452980"/>
                    </a:ext>
                  </a:extLst>
                </a:gridCol>
                <a:gridCol w="5658448">
                  <a:extLst>
                    <a:ext uri="{9D8B030D-6E8A-4147-A177-3AD203B41FA5}">
                      <a16:colId xmlns:a16="http://schemas.microsoft.com/office/drawing/2014/main" val="877370166"/>
                    </a:ext>
                  </a:extLst>
                </a:gridCol>
                <a:gridCol w="705355">
                  <a:extLst>
                    <a:ext uri="{9D8B030D-6E8A-4147-A177-3AD203B41FA5}">
                      <a16:colId xmlns:a16="http://schemas.microsoft.com/office/drawing/2014/main" val="2018126042"/>
                    </a:ext>
                  </a:extLst>
                </a:gridCol>
              </a:tblGrid>
              <a:tr h="314505">
                <a:tc>
                  <a:txBody>
                    <a:bodyPr/>
                    <a:lstStyle/>
                    <a:p>
                      <a:endParaRPr lang="en-US" sz="1400">
                        <a:latin typeface="+mn-lt"/>
                      </a:endParaRPr>
                    </a:p>
                  </a:txBody>
                  <a:tcPr>
                    <a:lnL w="9525"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000" b="1" dirty="0">
                          <a:latin typeface="+mn-lt"/>
                        </a:rPr>
                        <a:t>Opportunity</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solidFill>
                  </a:tcPr>
                </a:tc>
                <a:tc>
                  <a:txBody>
                    <a:bodyPr/>
                    <a:lstStyle/>
                    <a:p>
                      <a:pPr lvl="0" algn="l"/>
                      <a:r>
                        <a:rPr lang="en-US" sz="1000" b="1" dirty="0">
                          <a:latin typeface="+mn-lt"/>
                        </a:rPr>
                        <a:t>Decisions</a:t>
                      </a:r>
                      <a:r>
                        <a:rPr lang="en-US" sz="1000" b="0" dirty="0">
                          <a:latin typeface="+mn-lt"/>
                        </a:rPr>
                        <a:t>   </a:t>
                      </a:r>
                      <a:r>
                        <a:rPr kumimoji="0" lang="en-US" sz="1000" b="0" i="0" u="none" strike="noStrike" kern="1200" cap="none" spc="0" normalizeH="0" baseline="0" noProof="0" dirty="0">
                          <a:ln>
                            <a:noFill/>
                          </a:ln>
                          <a:solidFill>
                            <a:srgbClr val="92D050"/>
                          </a:solidFill>
                          <a:effectLst/>
                          <a:uLnTx/>
                          <a:uFillTx/>
                          <a:latin typeface="+mn-lt"/>
                          <a:ea typeface="Segoe UI Symbol" panose="020B0502040204020203" pitchFamily="34" charset="0"/>
                          <a:cs typeface="+mn-cs"/>
                        </a:rPr>
                        <a:t>●</a:t>
                      </a:r>
                      <a:r>
                        <a:rPr lang="en-US" sz="1000" b="0" dirty="0">
                          <a:latin typeface="+mn-lt"/>
                          <a:ea typeface="Segoe UI Symbol" panose="020B0502040204020203" pitchFamily="34" charset="0"/>
                        </a:rPr>
                        <a:t> Completed  </a:t>
                      </a:r>
                      <a:endParaRPr lang="en-US" sz="1000" b="0" dirty="0">
                        <a:latin typeface="+mn-lt"/>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solidFill>
                  </a:tcPr>
                </a:tc>
                <a:tc>
                  <a:txBody>
                    <a:bodyPr/>
                    <a:lstStyle/>
                    <a:p>
                      <a:pPr algn="ctr"/>
                      <a:r>
                        <a:rPr lang="en-US" sz="1000" b="1" dirty="0">
                          <a:latin typeface="+mn-lt"/>
                        </a:rPr>
                        <a:t>Status</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919308188"/>
                  </a:ext>
                </a:extLst>
              </a:tr>
              <a:tr h="343895">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1.</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Budget Model Process</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en-US" sz="1000" b="0" dirty="0">
                          <a:solidFill>
                            <a:sysClr val="windowText" lastClr="000000"/>
                          </a:solidFill>
                          <a:latin typeface="+mn-lt"/>
                        </a:rPr>
                        <a:t>The university desired a new budget model that was transparent, predictable and moved it in the direction of tying investments to our strategic plan, rankings, performance-based funding and AAU membership.  The new model has been implemented.  Future improvements will be made through the </a:t>
                      </a:r>
                      <a:r>
                        <a:rPr lang="en-US" sz="1000" b="0">
                          <a:solidFill>
                            <a:sysClr val="windowText" lastClr="000000"/>
                          </a:solidFill>
                          <a:latin typeface="+mn-lt"/>
                        </a:rPr>
                        <a:t>RCM implementation.</a:t>
                      </a:r>
                      <a:endParaRPr lang="en-US" sz="1000" b="0" dirty="0">
                        <a:solidFill>
                          <a:sysClr val="windowText" lastClr="000000"/>
                        </a:solidFill>
                        <a:latin typeface="+mn-lt"/>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57189"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92D050"/>
                          </a:solidFill>
                          <a:effectLst/>
                          <a:uLnTx/>
                          <a:uFillTx/>
                          <a:latin typeface="+mn-lt"/>
                          <a:ea typeface="Segoe UI Symbol" panose="020B0502040204020203" pitchFamily="34" charset="0"/>
                          <a:cs typeface="+mn-cs"/>
                        </a:rPr>
                        <a:t>●</a:t>
                      </a:r>
                      <a:endParaRPr lang="en-US" sz="2000" kern="1200" dirty="0">
                        <a:solidFill>
                          <a:srgbClr val="92D050"/>
                        </a:solidFill>
                        <a:latin typeface="+mn-lt"/>
                        <a:ea typeface="+mn-ea"/>
                        <a:cs typeface="+mn-cs"/>
                      </a:endParaRPr>
                    </a:p>
                    <a:p>
                      <a:pPr marL="0" marR="0" lvl="0" indent="0" algn="ctr" defTabSz="457189" rtl="0" eaLnBrk="1" fontAlgn="auto" latinLnBrk="0" hangingPunct="1">
                        <a:lnSpc>
                          <a:spcPct val="100000"/>
                        </a:lnSpc>
                        <a:spcBef>
                          <a:spcPts val="0"/>
                        </a:spcBef>
                        <a:spcAft>
                          <a:spcPts val="0"/>
                        </a:spcAft>
                        <a:buClrTx/>
                        <a:buSzTx/>
                        <a:buFontTx/>
                        <a:buNone/>
                        <a:tabLst/>
                        <a:defRPr/>
                      </a:pPr>
                      <a:endParaRPr lang="en-US" sz="1000" kern="1200" dirty="0">
                        <a:solidFill>
                          <a:srgbClr val="92D050"/>
                        </a:solidFill>
                        <a:latin typeface="+mn-lt"/>
                        <a:ea typeface="+mn-ea"/>
                        <a:cs typeface="+mn-cs"/>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4259994"/>
                  </a:ext>
                </a:extLst>
              </a:tr>
              <a:tr h="34389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2.</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ESCO</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000" b="0" i="0" kern="1200" dirty="0">
                          <a:solidFill>
                            <a:schemeClr val="tx1"/>
                          </a:solidFill>
                          <a:effectLst/>
                          <a:latin typeface="+mn-lt"/>
                          <a:ea typeface="+mn-ea"/>
                          <a:cs typeface="+mn-cs"/>
                        </a:rPr>
                        <a:t>Energy service companies (ESCOs) are</a:t>
                      </a:r>
                      <a:r>
                        <a:rPr lang="en-US" sz="1000" b="1" i="0" kern="1200" dirty="0">
                          <a:solidFill>
                            <a:schemeClr val="tx1"/>
                          </a:solidFill>
                          <a:effectLst/>
                          <a:latin typeface="+mn-lt"/>
                          <a:ea typeface="+mn-ea"/>
                          <a:cs typeface="+mn-cs"/>
                        </a:rPr>
                        <a:t> companies that offer energy services to customers</a:t>
                      </a:r>
                      <a:r>
                        <a:rPr lang="en-US" sz="1000" b="0" i="0" kern="1200" dirty="0">
                          <a:solidFill>
                            <a:schemeClr val="tx1"/>
                          </a:solidFill>
                          <a:effectLst/>
                          <a:latin typeface="+mn-lt"/>
                          <a:ea typeface="+mn-ea"/>
                          <a:cs typeface="+mn-cs"/>
                        </a:rPr>
                        <a:t>, such as implementing energy-efficiency projects, reducing energy costs, and arranging financing for energy systems. ESCOs use the performance-based contracting methodology, which means their compensation is linked to the actual energy savings achieved.  USF has finalized their ESCO with Siemens.  </a:t>
                      </a:r>
                      <a:r>
                        <a:rPr lang="en-US" sz="1000" b="1" i="0" kern="1200" dirty="0">
                          <a:solidFill>
                            <a:schemeClr val="tx1"/>
                          </a:solidFill>
                          <a:effectLst/>
                          <a:latin typeface="+mn-lt"/>
                          <a:ea typeface="+mn-ea"/>
                          <a:cs typeface="+mn-cs"/>
                        </a:rPr>
                        <a:t>Estimated value:  $47M over 20 years</a:t>
                      </a:r>
                      <a:endParaRPr lang="en-US" sz="1000" b="1" dirty="0">
                        <a:solidFill>
                          <a:sysClr val="windowText" lastClr="000000"/>
                        </a:solidFill>
                        <a:latin typeface="+mn-lt"/>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57189"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92D050"/>
                          </a:solidFill>
                          <a:effectLst/>
                          <a:uLnTx/>
                          <a:uFillTx/>
                          <a:latin typeface="+mn-lt"/>
                          <a:ea typeface="Segoe UI Symbol" panose="020B0502040204020203" pitchFamily="34" charset="0"/>
                          <a:cs typeface="+mn-cs"/>
                        </a:rPr>
                        <a:t>●</a:t>
                      </a:r>
                      <a:endParaRPr lang="en-US" sz="1100" kern="1200" dirty="0">
                        <a:solidFill>
                          <a:srgbClr val="92D050"/>
                        </a:solidFill>
                        <a:latin typeface="+mn-lt"/>
                        <a:ea typeface="+mn-ea"/>
                        <a:cs typeface="+mn-cs"/>
                      </a:endParaRPr>
                    </a:p>
                    <a:p>
                      <a:pPr algn="ctr"/>
                      <a:endParaRPr lang="en-US" sz="1100" dirty="0">
                        <a:solidFill>
                          <a:srgbClr val="92D050"/>
                        </a:solidFill>
                        <a:latin typeface="+mn-lt"/>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34615543"/>
                  </a:ext>
                </a:extLst>
              </a:tr>
              <a:tr h="34389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3.</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JP Morgan Chase Banking</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000" kern="1200" dirty="0">
                          <a:solidFill>
                            <a:schemeClr val="tx1"/>
                          </a:solidFill>
                          <a:effectLst/>
                          <a:latin typeface="+mn-lt"/>
                          <a:ea typeface="+mn-ea"/>
                          <a:cs typeface="+mn-cs"/>
                        </a:rPr>
                        <a:t>An ITN for banking services was completed and all lots were awarded to JP Morgan Chase to optimize pricing of banking fees and procurement card rebate.  </a:t>
                      </a:r>
                      <a:r>
                        <a:rPr lang="en-US" sz="1000" b="1" kern="1200" dirty="0">
                          <a:solidFill>
                            <a:schemeClr val="tx1"/>
                          </a:solidFill>
                          <a:effectLst/>
                          <a:latin typeface="+mn-lt"/>
                          <a:ea typeface="+mn-ea"/>
                          <a:cs typeface="+mn-cs"/>
                        </a:rPr>
                        <a:t>Estimated value: $3M annually</a:t>
                      </a:r>
                      <a:endParaRPr lang="en-US" sz="1000" b="1" dirty="0">
                        <a:solidFill>
                          <a:sysClr val="windowText" lastClr="000000"/>
                        </a:solidFill>
                        <a:latin typeface="+mn-lt"/>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0" lang="en-US" sz="2000" b="0" i="0" u="none" strike="noStrike" kern="1200" cap="none" spc="0" normalizeH="0" baseline="0" noProof="0" dirty="0">
                          <a:ln>
                            <a:noFill/>
                          </a:ln>
                          <a:solidFill>
                            <a:srgbClr val="92D050"/>
                          </a:solidFill>
                          <a:effectLst/>
                          <a:uLnTx/>
                          <a:uFillTx/>
                          <a:latin typeface="+mn-lt"/>
                          <a:ea typeface="Segoe UI Symbol" panose="020B0502040204020203" pitchFamily="34" charset="0"/>
                          <a:cs typeface="+mn-cs"/>
                        </a:rPr>
                        <a:t>●</a:t>
                      </a:r>
                      <a:endParaRPr lang="en-US" sz="1100" dirty="0">
                        <a:solidFill>
                          <a:srgbClr val="92D050"/>
                        </a:solidFill>
                        <a:latin typeface="+mn-lt"/>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5742140"/>
                  </a:ext>
                </a:extLst>
              </a:tr>
            </a:tbl>
          </a:graphicData>
        </a:graphic>
      </p:graphicFrame>
    </p:spTree>
    <p:extLst>
      <p:ext uri="{BB962C8B-B14F-4D97-AF65-F5344CB8AC3E}">
        <p14:creationId xmlns:p14="http://schemas.microsoft.com/office/powerpoint/2010/main" val="1310369193"/>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B2B94A4-F6A4-C32A-0ED5-76C60ECBA362}"/>
              </a:ext>
            </a:extLst>
          </p:cNvPr>
          <p:cNvSpPr>
            <a:spLocks noGrp="1"/>
          </p:cNvSpPr>
          <p:nvPr>
            <p:ph type="title"/>
          </p:nvPr>
        </p:nvSpPr>
        <p:spPr>
          <a:xfrm>
            <a:off x="340208" y="615658"/>
            <a:ext cx="8229600" cy="656672"/>
          </a:xfrm>
        </p:spPr>
        <p:txBody>
          <a:bodyPr>
            <a:noAutofit/>
          </a:bodyPr>
          <a:lstStyle/>
          <a:p>
            <a:r>
              <a:rPr lang="en-US" b="1" dirty="0">
                <a:solidFill>
                  <a:srgbClr val="006747"/>
                </a:solidFill>
                <a:latin typeface="Arial" panose="020B0604020202020204" pitchFamily="34" charset="0"/>
              </a:rPr>
              <a:t>Areas of Opportunity to Close Funding Gap – In Process</a:t>
            </a:r>
          </a:p>
        </p:txBody>
      </p:sp>
      <p:sp>
        <p:nvSpPr>
          <p:cNvPr id="6" name="Subtitle 2">
            <a:extLst>
              <a:ext uri="{FF2B5EF4-FFF2-40B4-BE49-F238E27FC236}">
                <a16:creationId xmlns:a16="http://schemas.microsoft.com/office/drawing/2014/main" id="{7CA09010-95BE-C25A-5CFC-5BA28A50D46E}"/>
              </a:ext>
            </a:extLst>
          </p:cNvPr>
          <p:cNvSpPr>
            <a:spLocks noGrp="1"/>
          </p:cNvSpPr>
          <p:nvPr>
            <p:ph type="subTitle" sz="quarter" idx="15"/>
          </p:nvPr>
        </p:nvSpPr>
        <p:spPr>
          <a:xfrm>
            <a:off x="340208" y="1380321"/>
            <a:ext cx="8534704" cy="439200"/>
          </a:xfrm>
        </p:spPr>
        <p:txBody>
          <a:bodyPr>
            <a:noAutofit/>
          </a:bodyPr>
          <a:lstStyle/>
          <a:p>
            <a:pPr marL="0" indent="0">
              <a:buNone/>
            </a:pPr>
            <a:r>
              <a:rPr lang="en-US" sz="1600" dirty="0">
                <a:solidFill>
                  <a:srgbClr val="466069"/>
                </a:solidFill>
                <a:latin typeface="Arial" panose="020B0604020202020204" pitchFamily="34" charset="0"/>
                <a:cs typeface="+mn-cs"/>
              </a:rPr>
              <a:t>Growing revenue and optimizing its distribution through efficiency and effectiveness are the cornerstones to successfully closing the funding gap.</a:t>
            </a:r>
          </a:p>
        </p:txBody>
      </p:sp>
      <p:graphicFrame>
        <p:nvGraphicFramePr>
          <p:cNvPr id="7" name="Table 6">
            <a:extLst>
              <a:ext uri="{FF2B5EF4-FFF2-40B4-BE49-F238E27FC236}">
                <a16:creationId xmlns:a16="http://schemas.microsoft.com/office/drawing/2014/main" id="{DA868AE2-0621-9D6B-0B66-379B56D1AC4E}"/>
              </a:ext>
            </a:extLst>
          </p:cNvPr>
          <p:cNvGraphicFramePr>
            <a:graphicFrameLocks noGrp="1"/>
          </p:cNvGraphicFramePr>
          <p:nvPr/>
        </p:nvGraphicFramePr>
        <p:xfrm>
          <a:off x="340208" y="1978036"/>
          <a:ext cx="8534704" cy="2768145"/>
        </p:xfrm>
        <a:graphic>
          <a:graphicData uri="http://schemas.openxmlformats.org/drawingml/2006/table">
            <a:tbl>
              <a:tblPr firstRow="1">
                <a:tableStyleId>{21E4AEA4-8DFA-4A89-87EB-49C32662AFE0}</a:tableStyleId>
              </a:tblPr>
              <a:tblGrid>
                <a:gridCol w="273209">
                  <a:extLst>
                    <a:ext uri="{9D8B030D-6E8A-4147-A177-3AD203B41FA5}">
                      <a16:colId xmlns:a16="http://schemas.microsoft.com/office/drawing/2014/main" val="419439494"/>
                    </a:ext>
                  </a:extLst>
                </a:gridCol>
                <a:gridCol w="1408148">
                  <a:extLst>
                    <a:ext uri="{9D8B030D-6E8A-4147-A177-3AD203B41FA5}">
                      <a16:colId xmlns:a16="http://schemas.microsoft.com/office/drawing/2014/main" val="4156452980"/>
                    </a:ext>
                  </a:extLst>
                </a:gridCol>
                <a:gridCol w="5348743">
                  <a:extLst>
                    <a:ext uri="{9D8B030D-6E8A-4147-A177-3AD203B41FA5}">
                      <a16:colId xmlns:a16="http://schemas.microsoft.com/office/drawing/2014/main" val="877370166"/>
                    </a:ext>
                  </a:extLst>
                </a:gridCol>
                <a:gridCol w="666749">
                  <a:extLst>
                    <a:ext uri="{9D8B030D-6E8A-4147-A177-3AD203B41FA5}">
                      <a16:colId xmlns:a16="http://schemas.microsoft.com/office/drawing/2014/main" val="2018126042"/>
                    </a:ext>
                  </a:extLst>
                </a:gridCol>
                <a:gridCol w="837855">
                  <a:extLst>
                    <a:ext uri="{9D8B030D-6E8A-4147-A177-3AD203B41FA5}">
                      <a16:colId xmlns:a16="http://schemas.microsoft.com/office/drawing/2014/main" val="60967176"/>
                    </a:ext>
                  </a:extLst>
                </a:gridCol>
              </a:tblGrid>
              <a:tr h="314505">
                <a:tc>
                  <a:txBody>
                    <a:bodyPr/>
                    <a:lstStyle/>
                    <a:p>
                      <a:endParaRPr lang="en-US" sz="1400" dirty="0">
                        <a:latin typeface="+mn-lt"/>
                      </a:endParaRPr>
                    </a:p>
                  </a:txBody>
                  <a:tcPr>
                    <a:lnL w="9525"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000" b="1" dirty="0">
                          <a:latin typeface="+mn-lt"/>
                        </a:rPr>
                        <a:t>Opportunity</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solidFill>
                  </a:tcPr>
                </a:tc>
                <a:tc>
                  <a:txBody>
                    <a:bodyPr/>
                    <a:lstStyle/>
                    <a:p>
                      <a:pPr lvl="0" algn="l"/>
                      <a:r>
                        <a:rPr lang="en-US" sz="1000" b="1" dirty="0">
                          <a:latin typeface="+mn-lt"/>
                        </a:rPr>
                        <a:t>Decisions</a:t>
                      </a:r>
                      <a:r>
                        <a:rPr lang="en-US" sz="1000" b="0" dirty="0">
                          <a:latin typeface="+mn-lt"/>
                        </a:rPr>
                        <a:t>   </a:t>
                      </a:r>
                      <a:r>
                        <a:rPr kumimoji="0" lang="en-US" sz="1000" b="0" i="0" u="none" strike="noStrike" kern="1200" cap="none" spc="0" normalizeH="0" baseline="0" noProof="0" dirty="0">
                          <a:ln>
                            <a:noFill/>
                          </a:ln>
                          <a:solidFill>
                            <a:srgbClr val="92D050"/>
                          </a:solidFill>
                          <a:effectLst/>
                          <a:uLnTx/>
                          <a:uFillTx/>
                          <a:latin typeface="+mn-lt"/>
                          <a:ea typeface="Segoe UI Symbol" panose="020B0502040204020203" pitchFamily="34" charset="0"/>
                          <a:cs typeface="+mn-cs"/>
                        </a:rPr>
                        <a:t>●</a:t>
                      </a:r>
                      <a:r>
                        <a:rPr lang="en-US" sz="1000" b="0" dirty="0">
                          <a:latin typeface="+mn-lt"/>
                          <a:ea typeface="Segoe UI Symbol" panose="020B0502040204020203" pitchFamily="34" charset="0"/>
                        </a:rPr>
                        <a:t> Initial Recommendation </a:t>
                      </a:r>
                      <a:r>
                        <a:rPr kumimoji="0" lang="en-US" sz="1000" b="0" i="0" u="none" strike="noStrike" kern="1200" cap="none" spc="0" normalizeH="0" baseline="0" noProof="0" dirty="0">
                          <a:ln>
                            <a:noFill/>
                          </a:ln>
                          <a:solidFill>
                            <a:srgbClr val="FFFF00"/>
                          </a:solidFill>
                          <a:effectLst/>
                          <a:uLnTx/>
                          <a:uFillTx/>
                          <a:latin typeface="+mn-lt"/>
                          <a:ea typeface="Segoe UI Symbol" panose="020B0502040204020203" pitchFamily="34" charset="0"/>
                          <a:cs typeface="+mn-cs"/>
                        </a:rPr>
                        <a:t>●</a:t>
                      </a:r>
                      <a:r>
                        <a:rPr lang="en-US" sz="1000" b="0" dirty="0">
                          <a:latin typeface="+mn-lt"/>
                          <a:ea typeface="Segoe UI Symbol" panose="020B0502040204020203" pitchFamily="34" charset="0"/>
                        </a:rPr>
                        <a:t> In Discussion </a:t>
                      </a:r>
                      <a:r>
                        <a:rPr kumimoji="0" lang="en-US" sz="1000" b="0" i="0" u="none" strike="noStrike" kern="1200" cap="none" spc="0" normalizeH="0" baseline="0" noProof="0" dirty="0">
                          <a:ln>
                            <a:noFill/>
                          </a:ln>
                          <a:solidFill>
                            <a:schemeClr val="bg2"/>
                          </a:solidFill>
                          <a:effectLst/>
                          <a:uLnTx/>
                          <a:uFillTx/>
                          <a:latin typeface="+mn-lt"/>
                          <a:ea typeface="Segoe UI Symbol" panose="020B0502040204020203" pitchFamily="34" charset="0"/>
                          <a:cs typeface="+mn-cs"/>
                        </a:rPr>
                        <a:t>●</a:t>
                      </a:r>
                      <a:r>
                        <a:rPr lang="en-US" sz="1000" b="0" dirty="0">
                          <a:solidFill>
                            <a:schemeClr val="bg2"/>
                          </a:solidFill>
                          <a:latin typeface="+mn-lt"/>
                          <a:ea typeface="Segoe UI Symbol" panose="020B0502040204020203" pitchFamily="34" charset="0"/>
                        </a:rPr>
                        <a:t> </a:t>
                      </a:r>
                      <a:r>
                        <a:rPr lang="en-US" sz="1000" b="0" dirty="0">
                          <a:latin typeface="+mn-lt"/>
                          <a:ea typeface="Segoe UI Symbol" panose="020B0502040204020203" pitchFamily="34" charset="0"/>
                        </a:rPr>
                        <a:t>Pending Discussion</a:t>
                      </a:r>
                      <a:endParaRPr lang="en-US" sz="1000" b="0" dirty="0">
                        <a:latin typeface="+mn-lt"/>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solidFill>
                  </a:tcPr>
                </a:tc>
                <a:tc>
                  <a:txBody>
                    <a:bodyPr/>
                    <a:lstStyle/>
                    <a:p>
                      <a:pPr algn="ctr"/>
                      <a:r>
                        <a:rPr lang="en-US" sz="1000" b="1" dirty="0">
                          <a:latin typeface="+mn-lt"/>
                        </a:rPr>
                        <a:t>Status</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solidFill>
                  </a:tcPr>
                </a:tc>
                <a:tc>
                  <a:txBody>
                    <a:bodyPr/>
                    <a:lstStyle/>
                    <a:p>
                      <a:pPr algn="ctr"/>
                      <a:r>
                        <a:rPr lang="en-US" sz="800" b="1" dirty="0">
                          <a:latin typeface="+mn-lt"/>
                        </a:rPr>
                        <a:t>Delivery Date</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919308188"/>
                  </a:ext>
                </a:extLst>
              </a:tr>
              <a:tr h="34389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a:ln>
                            <a:noFill/>
                          </a:ln>
                          <a:solidFill>
                            <a:sysClr val="windowText" lastClr="000000"/>
                          </a:solidFill>
                          <a:effectLst/>
                          <a:latin typeface="+mn-lt"/>
                          <a:cs typeface="Arial" charset="0"/>
                        </a:rPr>
                        <a:t>1.</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Improving Net Tuition</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000" dirty="0">
                          <a:solidFill>
                            <a:sysClr val="windowText" lastClr="000000"/>
                          </a:solidFill>
                          <a:latin typeface="+mn-lt"/>
                        </a:rPr>
                        <a:t>Improving net tuition is primarily two-fold:  1) changing enrollment strategies and 2) optimizing discount strategies.  Ruffalo Noel Levitz (RNL) has been engaged to address the university’s enrollment and discounting strategies.  </a:t>
                      </a:r>
                      <a:r>
                        <a:rPr lang="en-US" sz="1000" b="1" dirty="0">
                          <a:solidFill>
                            <a:sysClr val="windowText" lastClr="000000"/>
                          </a:solidFill>
                          <a:latin typeface="+mn-lt"/>
                        </a:rPr>
                        <a:t>Target: $15M - $20M increase</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0" lang="en-US" sz="2000" b="0" i="0" u="none" strike="noStrike" kern="1200" cap="none" spc="0" normalizeH="0" baseline="0" noProof="0" dirty="0">
                          <a:ln>
                            <a:noFill/>
                          </a:ln>
                          <a:solidFill>
                            <a:srgbClr val="FFFF00"/>
                          </a:solidFill>
                          <a:effectLst/>
                          <a:uLnTx/>
                          <a:uFillTx/>
                          <a:latin typeface="+mn-lt"/>
                          <a:ea typeface="Segoe UI Symbol" panose="020B0502040204020203" pitchFamily="34" charset="0"/>
                          <a:cs typeface="+mn-cs"/>
                        </a:rPr>
                        <a:t>●</a:t>
                      </a:r>
                      <a:endParaRPr lang="en-US" sz="1100" dirty="0">
                        <a:solidFill>
                          <a:srgbClr val="92D050"/>
                        </a:solidFill>
                        <a:latin typeface="+mn-lt"/>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a:solidFill>
                            <a:srgbClr val="92D050"/>
                          </a:solidFill>
                          <a:latin typeface="+mn-lt"/>
                        </a:rPr>
                        <a:t>9.30.2023</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34615543"/>
                  </a:ext>
                </a:extLst>
              </a:tr>
              <a:tr h="34389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a:ln>
                            <a:noFill/>
                          </a:ln>
                          <a:solidFill>
                            <a:sysClr val="windowText" lastClr="000000"/>
                          </a:solidFill>
                          <a:effectLst/>
                          <a:latin typeface="+mn-lt"/>
                          <a:cs typeface="Arial" charset="0"/>
                        </a:rPr>
                        <a:t>2.</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Increasing Contracts and Grants</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000" dirty="0">
                          <a:solidFill>
                            <a:sysClr val="windowText" lastClr="000000"/>
                          </a:solidFill>
                          <a:latin typeface="+mn-lt"/>
                        </a:rPr>
                        <a:t>Having an effective research structure and funds flow model are critical elements for incentivizing the growth in research.  Initial recommendations for both structure and funds flow are completed.  Socialization has begun.  </a:t>
                      </a:r>
                      <a:r>
                        <a:rPr lang="en-US" sz="1000" b="1" dirty="0">
                          <a:solidFill>
                            <a:sysClr val="windowText" lastClr="000000"/>
                          </a:solidFill>
                          <a:latin typeface="+mn-lt"/>
                        </a:rPr>
                        <a:t>Target: $50M - $100M increase</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0" lang="en-US" sz="2000" b="0" i="0" u="none" strike="noStrike" kern="1200" cap="none" spc="0" normalizeH="0" baseline="0" noProof="0" dirty="0">
                          <a:ln>
                            <a:noFill/>
                          </a:ln>
                          <a:solidFill>
                            <a:srgbClr val="92D050"/>
                          </a:solidFill>
                          <a:effectLst/>
                          <a:uLnTx/>
                          <a:uFillTx/>
                          <a:latin typeface="+mn-lt"/>
                          <a:ea typeface="Segoe UI Symbol" panose="020B0502040204020203" pitchFamily="34" charset="0"/>
                          <a:cs typeface="+mn-cs"/>
                        </a:rPr>
                        <a:t>●</a:t>
                      </a:r>
                      <a:endParaRPr lang="en-US" sz="1100" dirty="0">
                        <a:solidFill>
                          <a:srgbClr val="92D050"/>
                        </a:solidFill>
                        <a:latin typeface="+mn-lt"/>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a:solidFill>
                            <a:srgbClr val="92D050"/>
                          </a:solidFill>
                          <a:latin typeface="+mn-lt"/>
                        </a:rPr>
                        <a:t>3.31.2023</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5742140"/>
                  </a:ext>
                </a:extLst>
              </a:tr>
              <a:tr h="343895">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3.</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Philanthropy Growth</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en-US" sz="1000" b="0" dirty="0">
                          <a:solidFill>
                            <a:sysClr val="windowText" lastClr="000000"/>
                          </a:solidFill>
                          <a:latin typeface="+mn-lt"/>
                        </a:rPr>
                        <a:t>The top R1 universities rely on a large endowment to in part support its student scholarship and research enterprise.  USF’s endowment size gap compared to AAU and top-25 </a:t>
                      </a:r>
                      <a:r>
                        <a:rPr lang="en-US" sz="1000" b="0">
                          <a:solidFill>
                            <a:sysClr val="windowText" lastClr="000000"/>
                          </a:solidFill>
                          <a:latin typeface="+mn-lt"/>
                        </a:rPr>
                        <a:t>universities as at least $1B.  </a:t>
                      </a:r>
                      <a:r>
                        <a:rPr lang="en-US" sz="1000" b="1" dirty="0">
                          <a:solidFill>
                            <a:sysClr val="windowText" lastClr="000000"/>
                          </a:solidFill>
                          <a:latin typeface="+mn-lt"/>
                        </a:rPr>
                        <a:t>Target:  TBD</a:t>
                      </a:r>
                      <a:endParaRPr lang="en-US" sz="1000" b="0" dirty="0">
                        <a:solidFill>
                          <a:sysClr val="windowText" lastClr="000000"/>
                        </a:solidFill>
                        <a:latin typeface="+mn-lt"/>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0" lang="en-US" sz="2000" b="0" i="0" u="none" strike="noStrike" kern="1200" cap="none" spc="0" normalizeH="0" baseline="0" noProof="0" dirty="0">
                          <a:ln>
                            <a:noFill/>
                          </a:ln>
                          <a:solidFill>
                            <a:srgbClr val="FFFF00"/>
                          </a:solidFill>
                          <a:effectLst/>
                          <a:uLnTx/>
                          <a:uFillTx/>
                          <a:latin typeface="+mn-lt"/>
                          <a:ea typeface="Segoe UI Symbol" panose="020B0502040204020203" pitchFamily="34" charset="0"/>
                          <a:cs typeface="+mn-cs"/>
                        </a:rPr>
                        <a:t>●</a:t>
                      </a:r>
                      <a:endParaRPr lang="en-US" sz="1100" dirty="0">
                        <a:solidFill>
                          <a:srgbClr val="92D050"/>
                        </a:solidFill>
                        <a:latin typeface="+mn-lt"/>
                      </a:endParaRPr>
                    </a:p>
                    <a:p>
                      <a:pPr algn="ctr"/>
                      <a:endParaRPr lang="en-US" sz="1100" dirty="0">
                        <a:solidFill>
                          <a:srgbClr val="92D050"/>
                        </a:solidFill>
                        <a:latin typeface="+mn-lt"/>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a:solidFill>
                            <a:srgbClr val="92D050"/>
                          </a:solidFill>
                          <a:latin typeface="+mn-lt"/>
                        </a:rPr>
                        <a:t>TBD</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3772135"/>
                  </a:ext>
                </a:extLst>
              </a:tr>
              <a:tr h="34389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4.</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Financing Strategies - Broadband</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en-US" sz="1000" dirty="0">
                          <a:solidFill>
                            <a:sysClr val="windowText" lastClr="000000"/>
                          </a:solidFill>
                          <a:latin typeface="+mn-lt"/>
                        </a:rPr>
                        <a:t>The university has assessed the viability of monetizing a lease currently executed for broadband access.  Recommendations are completed and the process for securing this option has begun.  </a:t>
                      </a:r>
                      <a:r>
                        <a:rPr lang="en-US" sz="1000" b="1" dirty="0">
                          <a:solidFill>
                            <a:sysClr val="windowText" lastClr="000000"/>
                          </a:solidFill>
                          <a:latin typeface="+mn-lt"/>
                        </a:rPr>
                        <a:t>Target: $25M - $40M</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0" lang="en-US" sz="2000" b="0" i="0" u="none" strike="noStrike" kern="1200" cap="none" spc="0" normalizeH="0" baseline="0" noProof="0">
                          <a:ln>
                            <a:noFill/>
                          </a:ln>
                          <a:solidFill>
                            <a:srgbClr val="92D050"/>
                          </a:solidFill>
                          <a:effectLst/>
                          <a:uLnTx/>
                          <a:uFillTx/>
                          <a:latin typeface="+mn-lt"/>
                          <a:ea typeface="Segoe UI Symbol" panose="020B0502040204020203" pitchFamily="34" charset="0"/>
                          <a:cs typeface="+mn-cs"/>
                        </a:rPr>
                        <a:t>●</a:t>
                      </a:r>
                      <a:endParaRPr lang="en-US" sz="1100">
                        <a:solidFill>
                          <a:srgbClr val="92D050"/>
                        </a:solidFill>
                        <a:latin typeface="+mn-lt"/>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a:solidFill>
                            <a:srgbClr val="92D050"/>
                          </a:solidFill>
                          <a:latin typeface="+mn-lt"/>
                        </a:rPr>
                        <a:t>2.24.2023</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6869840"/>
                  </a:ext>
                </a:extLst>
              </a:tr>
              <a:tr h="343895">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5.</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base" latinLnBrk="0" hangingPunct="1">
                        <a:lnSpc>
                          <a:spcPct val="100000"/>
                        </a:lnSpc>
                        <a:spcBef>
                          <a:spcPts val="0"/>
                        </a:spcBef>
                        <a:spcAft>
                          <a:spcPts val="0"/>
                        </a:spcAft>
                        <a:buClrTx/>
                        <a:buSzTx/>
                        <a:buFontTx/>
                        <a:buNone/>
                        <a:tabLst/>
                      </a:pPr>
                      <a:r>
                        <a:rPr lang="en-US" sz="1000" b="1" dirty="0">
                          <a:solidFill>
                            <a:sysClr val="windowText" lastClr="000000"/>
                          </a:solidFill>
                          <a:latin typeface="+mn-lt"/>
                        </a:rPr>
                        <a:t>Financing Strategies – Parking and Housing</a:t>
                      </a:r>
                      <a:endParaRPr kumimoji="0" lang="en-US" sz="1000" b="1" i="0" u="none" strike="noStrike" cap="none" normalizeH="0" baseline="0" dirty="0">
                        <a:ln>
                          <a:noFill/>
                        </a:ln>
                        <a:solidFill>
                          <a:sysClr val="windowText" lastClr="000000"/>
                        </a:solidFill>
                        <a:effectLst/>
                        <a:latin typeface="+mn-lt"/>
                        <a:cs typeface="Arial" charset="0"/>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000" dirty="0">
                          <a:solidFill>
                            <a:srgbClr val="000000"/>
                          </a:solidFill>
                          <a:latin typeface="+mn-lt"/>
                        </a:rPr>
                        <a:t>The university engaged Morgan Stanley in an initial assessment of the potential opportunity for monetizing the parking and housing revenue stream.  As a result, a Parking Task Force has just been established to determine its feasibility.  A Housing Task Force will follow.  </a:t>
                      </a:r>
                      <a:r>
                        <a:rPr lang="en-US" sz="1000" b="1" dirty="0">
                          <a:solidFill>
                            <a:srgbClr val="000000"/>
                          </a:solidFill>
                          <a:latin typeface="+mn-lt"/>
                        </a:rPr>
                        <a:t>Target: $400M - $600M</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0" lang="en-US" sz="2000" b="0" i="0" u="none" strike="noStrike" kern="1200" cap="none" spc="0" normalizeH="0" baseline="0" noProof="0" dirty="0">
                          <a:ln>
                            <a:noFill/>
                          </a:ln>
                          <a:solidFill>
                            <a:srgbClr val="FFFF00"/>
                          </a:solidFill>
                          <a:effectLst/>
                          <a:uLnTx/>
                          <a:uFillTx/>
                          <a:latin typeface="+mn-lt"/>
                          <a:ea typeface="Segoe UI Symbol" panose="020B0502040204020203" pitchFamily="34" charset="0"/>
                          <a:cs typeface="+mn-cs"/>
                        </a:rPr>
                        <a:t>●</a:t>
                      </a:r>
                      <a:endParaRPr lang="en-US" sz="1100" kern="1200" dirty="0">
                        <a:solidFill>
                          <a:srgbClr val="92D050"/>
                        </a:solidFill>
                        <a:latin typeface="+mn-lt"/>
                        <a:ea typeface="+mn-ea"/>
                        <a:cs typeface="+mn-cs"/>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57189" rtl="0" eaLnBrk="1" fontAlgn="auto" latinLnBrk="0" hangingPunct="1">
                        <a:lnSpc>
                          <a:spcPct val="100000"/>
                        </a:lnSpc>
                        <a:spcBef>
                          <a:spcPts val="0"/>
                        </a:spcBef>
                        <a:spcAft>
                          <a:spcPts val="0"/>
                        </a:spcAft>
                        <a:buClrTx/>
                        <a:buSzTx/>
                        <a:buFontTx/>
                        <a:buNone/>
                        <a:tabLst/>
                        <a:defRPr/>
                      </a:pPr>
                      <a:r>
                        <a:rPr lang="en-US" sz="1100" kern="1200" dirty="0">
                          <a:solidFill>
                            <a:srgbClr val="92D050"/>
                          </a:solidFill>
                          <a:latin typeface="+mn-lt"/>
                          <a:ea typeface="+mn-ea"/>
                          <a:cs typeface="+mn-cs"/>
                        </a:rPr>
                        <a:t>9.30.2023/ 12.31.2023</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80209833"/>
                  </a:ext>
                </a:extLst>
              </a:tr>
            </a:tbl>
          </a:graphicData>
        </a:graphic>
      </p:graphicFrame>
    </p:spTree>
    <p:extLst>
      <p:ext uri="{BB962C8B-B14F-4D97-AF65-F5344CB8AC3E}">
        <p14:creationId xmlns:p14="http://schemas.microsoft.com/office/powerpoint/2010/main" val="2377605108"/>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7174728-AFB4-981A-B70B-1A8D16B7DD11}"/>
              </a:ext>
            </a:extLst>
          </p:cNvPr>
          <p:cNvSpPr>
            <a:spLocks noGrp="1"/>
          </p:cNvSpPr>
          <p:nvPr>
            <p:ph type="title"/>
          </p:nvPr>
        </p:nvSpPr>
        <p:spPr>
          <a:xfrm>
            <a:off x="326572" y="561674"/>
            <a:ext cx="8229600" cy="656672"/>
          </a:xfrm>
        </p:spPr>
        <p:txBody>
          <a:bodyPr>
            <a:noAutofit/>
          </a:bodyPr>
          <a:lstStyle/>
          <a:p>
            <a:r>
              <a:rPr lang="en-US" b="1" dirty="0">
                <a:solidFill>
                  <a:srgbClr val="006747"/>
                </a:solidFill>
                <a:latin typeface="Arial" panose="020B0604020202020204" pitchFamily="34" charset="0"/>
              </a:rPr>
              <a:t>Areas of Opportunity to Close Funding Gap – In Process</a:t>
            </a:r>
          </a:p>
        </p:txBody>
      </p:sp>
      <p:sp>
        <p:nvSpPr>
          <p:cNvPr id="6" name="Subtitle 2">
            <a:extLst>
              <a:ext uri="{FF2B5EF4-FFF2-40B4-BE49-F238E27FC236}">
                <a16:creationId xmlns:a16="http://schemas.microsoft.com/office/drawing/2014/main" id="{92D3E589-8A3A-16D0-144A-B6D0A595FDE3}"/>
              </a:ext>
            </a:extLst>
          </p:cNvPr>
          <p:cNvSpPr>
            <a:spLocks noGrp="1"/>
          </p:cNvSpPr>
          <p:nvPr>
            <p:ph type="subTitle" sz="quarter" idx="15"/>
          </p:nvPr>
        </p:nvSpPr>
        <p:spPr>
          <a:xfrm>
            <a:off x="349165" y="1293235"/>
            <a:ext cx="8534703" cy="439200"/>
          </a:xfrm>
        </p:spPr>
        <p:txBody>
          <a:bodyPr>
            <a:noAutofit/>
          </a:bodyPr>
          <a:lstStyle/>
          <a:p>
            <a:pPr marL="0" indent="0">
              <a:buNone/>
            </a:pPr>
            <a:r>
              <a:rPr lang="en-US" sz="1600" dirty="0">
                <a:solidFill>
                  <a:srgbClr val="466069"/>
                </a:solidFill>
                <a:latin typeface="Arial" panose="020B0604020202020204" pitchFamily="34" charset="0"/>
                <a:cs typeface="+mn-cs"/>
              </a:rPr>
              <a:t>Growing revenue and optimizing its distribution through efficiency and effectiveness are the cornerstones to successfully closing the funding gap.</a:t>
            </a:r>
          </a:p>
        </p:txBody>
      </p:sp>
      <p:graphicFrame>
        <p:nvGraphicFramePr>
          <p:cNvPr id="7" name="Table 6">
            <a:extLst>
              <a:ext uri="{FF2B5EF4-FFF2-40B4-BE49-F238E27FC236}">
                <a16:creationId xmlns:a16="http://schemas.microsoft.com/office/drawing/2014/main" id="{D1992AB1-6601-5A88-6555-CF0372B54B68}"/>
              </a:ext>
            </a:extLst>
          </p:cNvPr>
          <p:cNvGraphicFramePr>
            <a:graphicFrameLocks noGrp="1"/>
          </p:cNvGraphicFramePr>
          <p:nvPr/>
        </p:nvGraphicFramePr>
        <p:xfrm>
          <a:off x="349165" y="1882213"/>
          <a:ext cx="8534704" cy="3057705"/>
        </p:xfrm>
        <a:graphic>
          <a:graphicData uri="http://schemas.openxmlformats.org/drawingml/2006/table">
            <a:tbl>
              <a:tblPr firstRow="1">
                <a:tableStyleId>{21E4AEA4-8DFA-4A89-87EB-49C32662AFE0}</a:tableStyleId>
              </a:tblPr>
              <a:tblGrid>
                <a:gridCol w="273209">
                  <a:extLst>
                    <a:ext uri="{9D8B030D-6E8A-4147-A177-3AD203B41FA5}">
                      <a16:colId xmlns:a16="http://schemas.microsoft.com/office/drawing/2014/main" val="419439494"/>
                    </a:ext>
                  </a:extLst>
                </a:gridCol>
                <a:gridCol w="1411378">
                  <a:extLst>
                    <a:ext uri="{9D8B030D-6E8A-4147-A177-3AD203B41FA5}">
                      <a16:colId xmlns:a16="http://schemas.microsoft.com/office/drawing/2014/main" val="4156452980"/>
                    </a:ext>
                  </a:extLst>
                </a:gridCol>
                <a:gridCol w="5345513">
                  <a:extLst>
                    <a:ext uri="{9D8B030D-6E8A-4147-A177-3AD203B41FA5}">
                      <a16:colId xmlns:a16="http://schemas.microsoft.com/office/drawing/2014/main" val="877370166"/>
                    </a:ext>
                  </a:extLst>
                </a:gridCol>
                <a:gridCol w="666749">
                  <a:extLst>
                    <a:ext uri="{9D8B030D-6E8A-4147-A177-3AD203B41FA5}">
                      <a16:colId xmlns:a16="http://schemas.microsoft.com/office/drawing/2014/main" val="2018126042"/>
                    </a:ext>
                  </a:extLst>
                </a:gridCol>
                <a:gridCol w="837855">
                  <a:extLst>
                    <a:ext uri="{9D8B030D-6E8A-4147-A177-3AD203B41FA5}">
                      <a16:colId xmlns:a16="http://schemas.microsoft.com/office/drawing/2014/main" val="60967176"/>
                    </a:ext>
                  </a:extLst>
                </a:gridCol>
              </a:tblGrid>
              <a:tr h="314505">
                <a:tc>
                  <a:txBody>
                    <a:bodyPr/>
                    <a:lstStyle/>
                    <a:p>
                      <a:endParaRPr lang="en-US" sz="1400">
                        <a:latin typeface="+mn-lt"/>
                      </a:endParaRPr>
                    </a:p>
                  </a:txBody>
                  <a:tcPr>
                    <a:lnL w="9525"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000" b="1" dirty="0">
                          <a:latin typeface="+mn-lt"/>
                        </a:rPr>
                        <a:t>Opportunity</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solidFill>
                  </a:tcPr>
                </a:tc>
                <a:tc>
                  <a:txBody>
                    <a:bodyPr/>
                    <a:lstStyle/>
                    <a:p>
                      <a:pPr lvl="0" algn="l"/>
                      <a:r>
                        <a:rPr lang="en-US" sz="1000" b="1" dirty="0">
                          <a:latin typeface="+mn-lt"/>
                        </a:rPr>
                        <a:t>Decisions</a:t>
                      </a:r>
                      <a:r>
                        <a:rPr lang="en-US" sz="1000" b="0" dirty="0">
                          <a:latin typeface="+mn-lt"/>
                        </a:rPr>
                        <a:t>   </a:t>
                      </a:r>
                      <a:r>
                        <a:rPr kumimoji="0" lang="en-US" sz="1000" b="0" i="0" u="none" strike="noStrike" kern="1200" cap="none" spc="0" normalizeH="0" baseline="0" noProof="0" dirty="0">
                          <a:ln>
                            <a:noFill/>
                          </a:ln>
                          <a:solidFill>
                            <a:srgbClr val="92D050"/>
                          </a:solidFill>
                          <a:effectLst/>
                          <a:uLnTx/>
                          <a:uFillTx/>
                          <a:latin typeface="+mn-lt"/>
                          <a:ea typeface="Segoe UI Symbol" panose="020B0502040204020203" pitchFamily="34" charset="0"/>
                          <a:cs typeface="+mn-cs"/>
                        </a:rPr>
                        <a:t>●</a:t>
                      </a:r>
                      <a:r>
                        <a:rPr lang="en-US" sz="1000" b="0" dirty="0">
                          <a:latin typeface="+mn-lt"/>
                          <a:ea typeface="Segoe UI Symbol" panose="020B0502040204020203" pitchFamily="34" charset="0"/>
                        </a:rPr>
                        <a:t> Initial Recommendation </a:t>
                      </a:r>
                      <a:r>
                        <a:rPr kumimoji="0" lang="en-US" sz="1000" b="0" i="0" u="none" strike="noStrike" kern="1200" cap="none" spc="0" normalizeH="0" baseline="0" noProof="0" dirty="0">
                          <a:ln>
                            <a:noFill/>
                          </a:ln>
                          <a:solidFill>
                            <a:srgbClr val="FFFF00"/>
                          </a:solidFill>
                          <a:effectLst/>
                          <a:uLnTx/>
                          <a:uFillTx/>
                          <a:latin typeface="+mn-lt"/>
                          <a:ea typeface="Segoe UI Symbol" panose="020B0502040204020203" pitchFamily="34" charset="0"/>
                          <a:cs typeface="+mn-cs"/>
                        </a:rPr>
                        <a:t>●</a:t>
                      </a:r>
                      <a:r>
                        <a:rPr lang="en-US" sz="1000" b="0" dirty="0">
                          <a:latin typeface="+mn-lt"/>
                          <a:ea typeface="Segoe UI Symbol" panose="020B0502040204020203" pitchFamily="34" charset="0"/>
                        </a:rPr>
                        <a:t> In Discussion </a:t>
                      </a:r>
                      <a:r>
                        <a:rPr kumimoji="0" lang="en-US" sz="1000" b="0" i="0" u="none" strike="noStrike" kern="1200" cap="none" spc="0" normalizeH="0" baseline="0" noProof="0" dirty="0">
                          <a:ln>
                            <a:noFill/>
                          </a:ln>
                          <a:solidFill>
                            <a:schemeClr val="bg2"/>
                          </a:solidFill>
                          <a:effectLst/>
                          <a:uLnTx/>
                          <a:uFillTx/>
                          <a:latin typeface="+mn-lt"/>
                          <a:ea typeface="Segoe UI Symbol" panose="020B0502040204020203" pitchFamily="34" charset="0"/>
                          <a:cs typeface="+mn-cs"/>
                        </a:rPr>
                        <a:t>●</a:t>
                      </a:r>
                      <a:r>
                        <a:rPr lang="en-US" sz="1000" b="0" dirty="0">
                          <a:solidFill>
                            <a:schemeClr val="bg2"/>
                          </a:solidFill>
                          <a:latin typeface="+mn-lt"/>
                          <a:ea typeface="Segoe UI Symbol" panose="020B0502040204020203" pitchFamily="34" charset="0"/>
                        </a:rPr>
                        <a:t> </a:t>
                      </a:r>
                      <a:r>
                        <a:rPr lang="en-US" sz="1000" b="0" dirty="0">
                          <a:latin typeface="+mn-lt"/>
                          <a:ea typeface="Segoe UI Symbol" panose="020B0502040204020203" pitchFamily="34" charset="0"/>
                        </a:rPr>
                        <a:t>Pending Discussion</a:t>
                      </a:r>
                      <a:endParaRPr lang="en-US" sz="1000" b="0" dirty="0">
                        <a:latin typeface="+mn-lt"/>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solidFill>
                  </a:tcPr>
                </a:tc>
                <a:tc>
                  <a:txBody>
                    <a:bodyPr/>
                    <a:lstStyle/>
                    <a:p>
                      <a:pPr algn="ctr"/>
                      <a:r>
                        <a:rPr lang="en-US" sz="1000" b="1" dirty="0">
                          <a:latin typeface="+mn-lt"/>
                        </a:rPr>
                        <a:t>Status</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solidFill>
                  </a:tcPr>
                </a:tc>
                <a:tc>
                  <a:txBody>
                    <a:bodyPr/>
                    <a:lstStyle/>
                    <a:p>
                      <a:pPr algn="ctr"/>
                      <a:r>
                        <a:rPr lang="en-US" sz="800" b="1" dirty="0">
                          <a:latin typeface="+mn-lt"/>
                        </a:rPr>
                        <a:t>Delivery Date</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919308188"/>
                  </a:ext>
                </a:extLst>
              </a:tr>
              <a:tr h="34389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6.</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Responsibility Center Management</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000" dirty="0">
                          <a:solidFill>
                            <a:sysClr val="windowText" lastClr="000000"/>
                          </a:solidFill>
                          <a:latin typeface="+mn-lt"/>
                        </a:rPr>
                        <a:t>RCM provides a foundation for analysis including funds flow, portfolio, margin, service cost and strategic investment/subvention.  This means it provides the university with better insight on how invested resources provide a high academic return relative to their net costs.</a:t>
                      </a:r>
                      <a:endParaRPr lang="en-US" sz="1000" b="1" dirty="0">
                        <a:solidFill>
                          <a:sysClr val="windowText" lastClr="000000"/>
                        </a:solidFill>
                        <a:latin typeface="+mn-lt"/>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0" lang="en-US" sz="2000" b="0" i="0" u="none" strike="noStrike" kern="1200" cap="none" spc="0" normalizeH="0" baseline="0" noProof="0" dirty="0">
                          <a:ln>
                            <a:noFill/>
                          </a:ln>
                          <a:solidFill>
                            <a:srgbClr val="92D050"/>
                          </a:solidFill>
                          <a:effectLst/>
                          <a:uLnTx/>
                          <a:uFillTx/>
                          <a:latin typeface="+mn-lt"/>
                          <a:ea typeface="Segoe UI Symbol" panose="020B0502040204020203" pitchFamily="34" charset="0"/>
                          <a:cs typeface="+mn-cs"/>
                        </a:rPr>
                        <a:t>●</a:t>
                      </a:r>
                      <a:endParaRPr lang="en-US" sz="1100" kern="1200" dirty="0">
                        <a:solidFill>
                          <a:srgbClr val="92D050"/>
                        </a:solidFill>
                        <a:latin typeface="+mn-lt"/>
                        <a:ea typeface="+mn-ea"/>
                        <a:cs typeface="+mn-cs"/>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a:solidFill>
                            <a:srgbClr val="92D050"/>
                          </a:solidFill>
                          <a:latin typeface="+mn-lt"/>
                        </a:rPr>
                        <a:t>6.30.2023</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34615543"/>
                  </a:ext>
                </a:extLst>
              </a:tr>
              <a:tr h="34389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7.</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College Performance – Instructional Capacity</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000" dirty="0">
                          <a:solidFill>
                            <a:sysClr val="windowText" lastClr="000000"/>
                          </a:solidFill>
                          <a:latin typeface="+mn-lt"/>
                        </a:rPr>
                        <a:t>Realizing academic efficiencies is one approach to optimizing revenue distribution.  Instructional capacity analysis surfaces under-filled classes, small classes and under-utilized instructional capacity.  EAB has been engaged to assist with this analysis.  Work beginning end of April.  </a:t>
                      </a:r>
                      <a:r>
                        <a:rPr lang="en-US" sz="1000" b="1" dirty="0">
                          <a:solidFill>
                            <a:sysClr val="windowText" lastClr="000000"/>
                          </a:solidFill>
                          <a:latin typeface="+mn-lt"/>
                        </a:rPr>
                        <a:t>Target:  TBD</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0" lang="en-US" sz="2000" b="0" i="0" u="none" strike="noStrike" kern="1200" cap="none" spc="0" normalizeH="0" baseline="0" noProof="0" dirty="0">
                          <a:ln>
                            <a:noFill/>
                          </a:ln>
                          <a:solidFill>
                            <a:srgbClr val="FFFF00"/>
                          </a:solidFill>
                          <a:effectLst/>
                          <a:uLnTx/>
                          <a:uFillTx/>
                          <a:latin typeface="+mn-lt"/>
                          <a:ea typeface="Segoe UI Symbol" panose="020B0502040204020203" pitchFamily="34" charset="0"/>
                          <a:cs typeface="+mn-cs"/>
                        </a:rPr>
                        <a:t>●</a:t>
                      </a:r>
                      <a:endParaRPr lang="en-US" sz="1100" kern="1200" dirty="0">
                        <a:solidFill>
                          <a:srgbClr val="92D050"/>
                        </a:solidFill>
                        <a:latin typeface="+mn-lt"/>
                        <a:ea typeface="+mn-ea"/>
                        <a:cs typeface="+mn-cs"/>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a:solidFill>
                            <a:srgbClr val="92D050"/>
                          </a:solidFill>
                          <a:latin typeface="+mn-lt"/>
                        </a:rPr>
                        <a:t>12.31.2023</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5742140"/>
                  </a:ext>
                </a:extLst>
              </a:tr>
              <a:tr h="34389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8.</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College Performance – Academic Program Assessment</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en-US" sz="1000" b="0" dirty="0">
                          <a:solidFill>
                            <a:sysClr val="windowText" lastClr="000000"/>
                          </a:solidFill>
                          <a:latin typeface="+mn-lt"/>
                        </a:rPr>
                        <a:t>Academic Program Assessment develops a program portfolio review rubric and surfaces opportunities to start new programs, revitalize current programs or eliminate low-performing programs.  In discussion with Gray &amp; Associates to implement their technology and consulting services.  </a:t>
                      </a:r>
                      <a:r>
                        <a:rPr lang="en-US" sz="1000" b="1" dirty="0">
                          <a:solidFill>
                            <a:sysClr val="windowText" lastClr="000000"/>
                          </a:solidFill>
                          <a:latin typeface="+mn-lt"/>
                        </a:rPr>
                        <a:t>Target:  TBD</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0" lang="en-US" sz="2000" b="0" i="0" u="none" strike="noStrike" kern="1200" cap="none" spc="0" normalizeH="0" baseline="0" noProof="0" dirty="0">
                          <a:ln>
                            <a:noFill/>
                          </a:ln>
                          <a:solidFill>
                            <a:srgbClr val="FFFF00"/>
                          </a:solidFill>
                          <a:effectLst/>
                          <a:uLnTx/>
                          <a:uFillTx/>
                          <a:latin typeface="+mn-lt"/>
                          <a:ea typeface="Segoe UI Symbol" panose="020B0502040204020203" pitchFamily="34" charset="0"/>
                          <a:cs typeface="+mn-cs"/>
                        </a:rPr>
                        <a:t>●</a:t>
                      </a:r>
                      <a:endParaRPr lang="en-US" sz="1100" kern="1200" dirty="0">
                        <a:solidFill>
                          <a:srgbClr val="92D050"/>
                        </a:solidFill>
                        <a:latin typeface="+mn-lt"/>
                        <a:ea typeface="+mn-ea"/>
                        <a:cs typeface="+mn-cs"/>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a:solidFill>
                            <a:srgbClr val="92D050"/>
                          </a:solidFill>
                          <a:latin typeface="+mn-lt"/>
                        </a:rPr>
                        <a:t>6.30.2024</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6869840"/>
                  </a:ext>
                </a:extLst>
              </a:tr>
              <a:tr h="343895">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9.</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base" latinLnBrk="0" hangingPunct="1">
                        <a:lnSpc>
                          <a:spcPct val="100000"/>
                        </a:lnSpc>
                        <a:spcBef>
                          <a:spcPts val="0"/>
                        </a:spcBef>
                        <a:spcAft>
                          <a:spcPts val="0"/>
                        </a:spcAft>
                        <a:buClrTx/>
                        <a:buSzTx/>
                        <a:buFontTx/>
                        <a:buNone/>
                        <a:tabLst/>
                      </a:pPr>
                      <a:r>
                        <a:rPr lang="en-US" sz="1000" b="1" dirty="0">
                          <a:solidFill>
                            <a:sysClr val="windowText" lastClr="000000"/>
                          </a:solidFill>
                          <a:latin typeface="+mn-lt"/>
                        </a:rPr>
                        <a:t>Administrative Efficiency</a:t>
                      </a:r>
                      <a:endParaRPr kumimoji="0" lang="en-US" sz="1000" b="1" i="0" u="none" strike="noStrike" cap="none" normalizeH="0" baseline="0" dirty="0">
                        <a:ln>
                          <a:noFill/>
                        </a:ln>
                        <a:solidFill>
                          <a:sysClr val="windowText" lastClr="000000"/>
                        </a:solidFill>
                        <a:effectLst/>
                        <a:latin typeface="+mn-lt"/>
                        <a:cs typeface="Arial" charset="0"/>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000" b="0" dirty="0">
                          <a:solidFill>
                            <a:srgbClr val="000000"/>
                          </a:solidFill>
                          <a:latin typeface="+mn-lt"/>
                        </a:rPr>
                        <a:t>Effective transformation requires an enterprise-wide approach to improve and enhance organizational models, operating processes, technology, leadership and talent models.  A consultant is being considered to assist through this process, including a zero-based budget for FY2025 to ensure maximal efficiency and effectiveness.  </a:t>
                      </a:r>
                      <a:r>
                        <a:rPr lang="en-US" sz="1000" b="1" dirty="0">
                          <a:solidFill>
                            <a:srgbClr val="000000"/>
                          </a:solidFill>
                          <a:latin typeface="+mn-lt"/>
                        </a:rPr>
                        <a:t>Target: TBD</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0" lang="en-US" sz="2000" b="0" i="0" u="none" strike="noStrike" kern="1200" cap="none" spc="0" normalizeH="0" baseline="0" noProof="0" dirty="0">
                          <a:ln>
                            <a:noFill/>
                          </a:ln>
                          <a:solidFill>
                            <a:srgbClr val="FFFF00"/>
                          </a:solidFill>
                          <a:effectLst/>
                          <a:uLnTx/>
                          <a:uFillTx/>
                          <a:latin typeface="+mn-lt"/>
                          <a:ea typeface="Segoe UI Symbol" panose="020B0502040204020203" pitchFamily="34" charset="0"/>
                          <a:cs typeface="+mn-cs"/>
                        </a:rPr>
                        <a:t>●</a:t>
                      </a:r>
                      <a:endParaRPr lang="en-US" sz="1100" kern="1200" dirty="0">
                        <a:solidFill>
                          <a:srgbClr val="92D050"/>
                        </a:solidFill>
                        <a:latin typeface="+mn-lt"/>
                        <a:ea typeface="+mn-ea"/>
                        <a:cs typeface="+mn-cs"/>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57189" rtl="0" eaLnBrk="1" fontAlgn="auto" latinLnBrk="0" hangingPunct="1">
                        <a:lnSpc>
                          <a:spcPct val="100000"/>
                        </a:lnSpc>
                        <a:spcBef>
                          <a:spcPts val="0"/>
                        </a:spcBef>
                        <a:spcAft>
                          <a:spcPts val="0"/>
                        </a:spcAft>
                        <a:buClrTx/>
                        <a:buSzTx/>
                        <a:buFontTx/>
                        <a:buNone/>
                        <a:tabLst/>
                        <a:defRPr/>
                      </a:pPr>
                      <a:r>
                        <a:rPr lang="en-US" sz="1100" kern="1200" dirty="0">
                          <a:solidFill>
                            <a:srgbClr val="92D050"/>
                          </a:solidFill>
                          <a:latin typeface="+mn-lt"/>
                          <a:ea typeface="+mn-ea"/>
                          <a:cs typeface="+mn-cs"/>
                        </a:rPr>
                        <a:t>6.30.2024</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80209833"/>
                  </a:ext>
                </a:extLst>
              </a:tr>
              <a:tr h="34389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10.</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base" latinLnBrk="0" hangingPunct="1">
                        <a:lnSpc>
                          <a:spcPct val="100000"/>
                        </a:lnSpc>
                        <a:spcBef>
                          <a:spcPts val="0"/>
                        </a:spcBef>
                        <a:spcAft>
                          <a:spcPts val="0"/>
                        </a:spcAft>
                        <a:buClrTx/>
                        <a:buSzTx/>
                        <a:buFontTx/>
                        <a:buNone/>
                        <a:tabLst/>
                      </a:pPr>
                      <a:r>
                        <a:rPr kumimoji="0" lang="en-US" sz="1000" b="1" i="0" u="none" strike="noStrike" cap="none" normalizeH="0" baseline="0" dirty="0">
                          <a:ln>
                            <a:noFill/>
                          </a:ln>
                          <a:solidFill>
                            <a:sysClr val="windowText" lastClr="000000"/>
                          </a:solidFill>
                          <a:effectLst/>
                          <a:latin typeface="+mn-lt"/>
                          <a:cs typeface="Arial" charset="0"/>
                        </a:rPr>
                        <a:t>Space Optimization</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000" b="0" dirty="0">
                          <a:solidFill>
                            <a:srgbClr val="000000"/>
                          </a:solidFill>
                          <a:latin typeface="+mn-lt"/>
                        </a:rPr>
                        <a:t>The university is funneling resources into its physical campus, but it’s still not enough to keep up or much less advance future strategy.  The university should consider repurposing space to meet evolving needs and minimize costs</a:t>
                      </a:r>
                      <a:r>
                        <a:rPr lang="en-US" sz="1000" b="1" dirty="0">
                          <a:solidFill>
                            <a:srgbClr val="000000"/>
                          </a:solidFill>
                          <a:latin typeface="+mn-lt"/>
                        </a:rPr>
                        <a:t>.  Target:  TBD</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0" lang="en-US" sz="2000" b="0" i="0" u="none" strike="noStrike" kern="1200" cap="none" spc="0" normalizeH="0" baseline="0" noProof="0">
                          <a:ln>
                            <a:noFill/>
                          </a:ln>
                          <a:solidFill>
                            <a:srgbClr val="FFFF00"/>
                          </a:solidFill>
                          <a:effectLst/>
                          <a:uLnTx/>
                          <a:uFillTx/>
                          <a:latin typeface="+mn-lt"/>
                          <a:ea typeface="Segoe UI Symbol" panose="020B0502040204020203" pitchFamily="34" charset="0"/>
                          <a:cs typeface="+mn-cs"/>
                        </a:rPr>
                        <a:t>●</a:t>
                      </a:r>
                      <a:endParaRPr lang="en-US" sz="1100" kern="1200" dirty="0">
                        <a:solidFill>
                          <a:srgbClr val="92D050"/>
                        </a:solidFill>
                        <a:latin typeface="+mn-lt"/>
                        <a:ea typeface="+mn-ea"/>
                        <a:cs typeface="+mn-cs"/>
                      </a:endParaRP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marR="0" lvl="0" indent="0" algn="ctr" defTabSz="457189" rtl="0" eaLnBrk="1" fontAlgn="auto" latinLnBrk="0" hangingPunct="1">
                        <a:lnSpc>
                          <a:spcPct val="100000"/>
                        </a:lnSpc>
                        <a:spcBef>
                          <a:spcPts val="0"/>
                        </a:spcBef>
                        <a:spcAft>
                          <a:spcPts val="0"/>
                        </a:spcAft>
                        <a:buClrTx/>
                        <a:buSzTx/>
                        <a:buFontTx/>
                        <a:buNone/>
                        <a:tabLst/>
                        <a:defRPr/>
                      </a:pPr>
                      <a:r>
                        <a:rPr lang="en-US" sz="1100" dirty="0">
                          <a:solidFill>
                            <a:srgbClr val="92D050"/>
                          </a:solidFill>
                          <a:latin typeface="+mn-lt"/>
                        </a:rPr>
                        <a:t>6.30.2024</a:t>
                      </a:r>
                    </a:p>
                  </a:txBody>
                  <a:tcPr marL="45720" marR="4572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4957088"/>
                  </a:ext>
                </a:extLst>
              </a:tr>
            </a:tbl>
          </a:graphicData>
        </a:graphic>
      </p:graphicFrame>
    </p:spTree>
    <p:extLst>
      <p:ext uri="{BB962C8B-B14F-4D97-AF65-F5344CB8AC3E}">
        <p14:creationId xmlns:p14="http://schemas.microsoft.com/office/powerpoint/2010/main" val="1114590361"/>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015C440-7B40-4510-A69A-EF848896F7D6}"/>
              </a:ext>
            </a:extLst>
          </p:cNvPr>
          <p:cNvSpPr>
            <a:spLocks noGrp="1"/>
          </p:cNvSpPr>
          <p:nvPr>
            <p:ph type="sldNum" sz="quarter" idx="12"/>
          </p:nvPr>
        </p:nvSpPr>
        <p:spPr/>
        <p:txBody>
          <a:bodyPr/>
          <a:lstStyle/>
          <a:p>
            <a:fld id="{0F5EC011-0DA0-DB45-996E-85C7F379AB45}" type="slidenum">
              <a:rPr lang="en-US" smtClean="0"/>
              <a:pPr/>
              <a:t>3</a:t>
            </a:fld>
            <a:endParaRPr lang="en-US" dirty="0"/>
          </a:p>
        </p:txBody>
      </p:sp>
      <p:sp>
        <p:nvSpPr>
          <p:cNvPr id="4" name="Content Placeholder 3">
            <a:extLst>
              <a:ext uri="{FF2B5EF4-FFF2-40B4-BE49-F238E27FC236}">
                <a16:creationId xmlns:a16="http://schemas.microsoft.com/office/drawing/2014/main" id="{5C56E897-6C06-4C3B-ADC1-48991B144D29}"/>
              </a:ext>
            </a:extLst>
          </p:cNvPr>
          <p:cNvSpPr>
            <a:spLocks noGrp="1"/>
          </p:cNvSpPr>
          <p:nvPr>
            <p:ph sz="quarter" idx="15"/>
          </p:nvPr>
        </p:nvSpPr>
        <p:spPr/>
        <p:txBody>
          <a:bodyPr/>
          <a:lstStyle/>
          <a:p>
            <a:r>
              <a:rPr lang="en-US" dirty="0"/>
              <a:t>Proposed Actions</a:t>
            </a:r>
          </a:p>
        </p:txBody>
      </p:sp>
      <p:sp>
        <p:nvSpPr>
          <p:cNvPr id="8" name="TextBox 7">
            <a:extLst>
              <a:ext uri="{FF2B5EF4-FFF2-40B4-BE49-F238E27FC236}">
                <a16:creationId xmlns:a16="http://schemas.microsoft.com/office/drawing/2014/main" id="{70387B3B-B589-4F8B-868C-F891FA732E46}"/>
              </a:ext>
            </a:extLst>
          </p:cNvPr>
          <p:cNvSpPr txBox="1"/>
          <p:nvPr/>
        </p:nvSpPr>
        <p:spPr>
          <a:xfrm>
            <a:off x="554447" y="1215750"/>
            <a:ext cx="7891622" cy="3606565"/>
          </a:xfrm>
          <a:prstGeom prst="rect">
            <a:avLst/>
          </a:prstGeom>
          <a:noFill/>
        </p:spPr>
        <p:txBody>
          <a:bodyPr wrap="square" rtlCol="0">
            <a:spAutoFit/>
          </a:bodyPr>
          <a:lstStyle/>
          <a:p>
            <a:pPr marL="514350" marR="0" lvl="0" indent="-514350">
              <a:spcBef>
                <a:spcPts val="0"/>
              </a:spcBef>
              <a:spcAft>
                <a:spcPts val="0"/>
              </a:spcAft>
              <a:buSzPct val="100000"/>
              <a:buFont typeface="+mj-lt"/>
              <a:buAutoNum type="arabicPeriod"/>
              <a:tabLst>
                <a:tab pos="466725" algn="l"/>
              </a:tabLst>
            </a:pPr>
            <a:r>
              <a:rPr lang="en-US" sz="2800" dirty="0">
                <a:solidFill>
                  <a:srgbClr val="006747"/>
                </a:solidFill>
              </a:rPr>
              <a:t>Approve the University of South Florida fiscal year 2023-24 Continuation and Operating Budgets and;</a:t>
            </a:r>
          </a:p>
          <a:p>
            <a:pPr marL="342900" marR="0" lvl="0" indent="-342900">
              <a:spcBef>
                <a:spcPts val="0"/>
              </a:spcBef>
              <a:spcAft>
                <a:spcPts val="0"/>
              </a:spcAft>
              <a:buSzPts val="1100"/>
              <a:buFont typeface="Arial" panose="020B0604020202020204" pitchFamily="34" charset="0"/>
              <a:buAutoNum type="arabicPeriod"/>
              <a:tabLst>
                <a:tab pos="466725" algn="l"/>
              </a:tabLst>
            </a:pPr>
            <a:endParaRPr lang="en-US" sz="2800" dirty="0">
              <a:solidFill>
                <a:srgbClr val="006747"/>
              </a:solidFill>
            </a:endParaRPr>
          </a:p>
          <a:p>
            <a:pPr marL="514350" marR="326390" lvl="0" indent="-514350">
              <a:lnSpc>
                <a:spcPct val="101000"/>
              </a:lnSpc>
              <a:spcBef>
                <a:spcPts val="575"/>
              </a:spcBef>
              <a:spcAft>
                <a:spcPts val="0"/>
              </a:spcAft>
              <a:buSzPct val="100000"/>
              <a:buFont typeface="+mj-lt"/>
              <a:buAutoNum type="arabicPeriod"/>
              <a:tabLst>
                <a:tab pos="466725" algn="l"/>
              </a:tabLst>
            </a:pPr>
            <a:r>
              <a:rPr lang="en-US" sz="2800" dirty="0">
                <a:solidFill>
                  <a:srgbClr val="006747"/>
                </a:solidFill>
              </a:rPr>
              <a:t>Authorize the President (or Designee) to implement state issued budget amendments or other immaterial changes during the fiscal year.</a:t>
            </a:r>
          </a:p>
        </p:txBody>
      </p:sp>
    </p:spTree>
    <p:extLst>
      <p:ext uri="{BB962C8B-B14F-4D97-AF65-F5344CB8AC3E}">
        <p14:creationId xmlns:p14="http://schemas.microsoft.com/office/powerpoint/2010/main" val="434670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01A6C90C-D916-E740-9EF5-C8674E0F8DE8}"/>
              </a:ext>
            </a:extLst>
          </p:cNvPr>
          <p:cNvSpPr>
            <a:spLocks noGrp="1"/>
          </p:cNvSpPr>
          <p:nvPr>
            <p:ph sz="quarter" idx="12"/>
          </p:nvPr>
        </p:nvSpPr>
        <p:spPr>
          <a:xfrm>
            <a:off x="275547" y="1090699"/>
            <a:ext cx="8711747" cy="1575059"/>
          </a:xfrm>
        </p:spPr>
        <p:txBody>
          <a:bodyPr/>
          <a:lstStyle/>
          <a:p>
            <a:pPr>
              <a:lnSpc>
                <a:spcPct val="150000"/>
              </a:lnSpc>
            </a:pPr>
            <a:r>
              <a:rPr lang="en-US" sz="4400" dirty="0"/>
              <a:t>Funding Sources Definitions</a:t>
            </a:r>
          </a:p>
        </p:txBody>
      </p:sp>
    </p:spTree>
    <p:extLst>
      <p:ext uri="{BB962C8B-B14F-4D97-AF65-F5344CB8AC3E}">
        <p14:creationId xmlns:p14="http://schemas.microsoft.com/office/powerpoint/2010/main" val="20107763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A7B4A79-5ABD-4C4C-8D48-0DB435D5D4C3}"/>
              </a:ext>
            </a:extLst>
          </p:cNvPr>
          <p:cNvSpPr>
            <a:spLocks noGrp="1"/>
          </p:cNvSpPr>
          <p:nvPr>
            <p:ph type="title"/>
          </p:nvPr>
        </p:nvSpPr>
        <p:spPr/>
        <p:txBody>
          <a:bodyPr anchor="ctr"/>
          <a:lstStyle/>
          <a:p>
            <a:r>
              <a:rPr lang="en-US" altLang="en-US" sz="3150" dirty="0"/>
              <a:t>Education &amp; General</a:t>
            </a:r>
            <a:endParaRPr lang="en-US" sz="2100" dirty="0"/>
          </a:p>
        </p:txBody>
      </p:sp>
      <p:sp>
        <p:nvSpPr>
          <p:cNvPr id="2" name="Content Placeholder 1"/>
          <p:cNvSpPr>
            <a:spLocks noGrp="1"/>
          </p:cNvSpPr>
          <p:nvPr>
            <p:ph idx="1"/>
          </p:nvPr>
        </p:nvSpPr>
        <p:spPr>
          <a:xfrm>
            <a:off x="569082" y="1245054"/>
            <a:ext cx="7931247" cy="3531374"/>
          </a:xfrm>
        </p:spPr>
        <p:txBody>
          <a:bodyPr/>
          <a:lstStyle/>
          <a:p>
            <a:r>
              <a:rPr lang="en-US" b="1" u="sng" dirty="0">
                <a:solidFill>
                  <a:schemeClr val="tx1"/>
                </a:solidFill>
              </a:rPr>
              <a:t>Definition:</a:t>
            </a:r>
            <a:r>
              <a:rPr lang="en-US" dirty="0">
                <a:solidFill>
                  <a:schemeClr val="tx1"/>
                </a:solidFill>
              </a:rPr>
              <a:t> </a:t>
            </a:r>
          </a:p>
          <a:p>
            <a:r>
              <a:rPr lang="en-US" sz="1500" dirty="0">
                <a:solidFill>
                  <a:schemeClr val="tx1"/>
                </a:solidFill>
              </a:rPr>
              <a:t>The Education and General (E&amp;G) budget consists of State appropriated General Revenue, Educational Enhancement (Lottery) funding, and Student Tuition authority. </a:t>
            </a:r>
          </a:p>
          <a:p>
            <a:endParaRPr lang="en-US" b="0" i="0" dirty="0">
              <a:solidFill>
                <a:srgbClr val="202124"/>
              </a:solidFill>
              <a:effectLst/>
            </a:endParaRPr>
          </a:p>
          <a:p>
            <a:r>
              <a:rPr lang="en-US" b="1" u="sng" dirty="0">
                <a:solidFill>
                  <a:schemeClr val="tx1"/>
                </a:solidFill>
              </a:rPr>
              <a:t>Restrictions:</a:t>
            </a:r>
            <a:r>
              <a:rPr lang="en-US" dirty="0">
                <a:solidFill>
                  <a:schemeClr val="tx1"/>
                </a:solidFill>
              </a:rPr>
              <a:t> </a:t>
            </a:r>
          </a:p>
          <a:p>
            <a:r>
              <a:rPr lang="en-US" sz="1500" dirty="0">
                <a:solidFill>
                  <a:schemeClr val="tx1"/>
                </a:solidFill>
              </a:rPr>
              <a:t>E&amp;G funds are available for use across all of the costs associated with general instruction, research, public service, plant operations and maintenance, student services, libraries, administrative support, and other enrollment-related and stand-alone operations of the university.</a:t>
            </a:r>
          </a:p>
          <a:p>
            <a:r>
              <a:rPr lang="en-US" sz="1500" dirty="0">
                <a:solidFill>
                  <a:schemeClr val="tx1"/>
                </a:solidFill>
              </a:rPr>
              <a:t>Specific components of Tuition Differential have to be spent on Need-Based Financial Aid.</a:t>
            </a:r>
          </a:p>
          <a:p>
            <a:endParaRPr lang="en-US" sz="1500" b="1" u="sng" dirty="0">
              <a:solidFill>
                <a:schemeClr val="tx1"/>
              </a:solidFill>
            </a:endParaRPr>
          </a:p>
          <a:p>
            <a:r>
              <a:rPr lang="en-US" sz="1500" dirty="0">
                <a:solidFill>
                  <a:schemeClr val="tx1"/>
                </a:solidFill>
              </a:rPr>
              <a:t>*Additionally, USF provides Education and General Funds toward Financial Aid</a:t>
            </a:r>
          </a:p>
          <a:p>
            <a:endParaRPr lang="en-US" b="1" u="sng" dirty="0">
              <a:solidFill>
                <a:schemeClr val="tx1"/>
              </a:solidFill>
            </a:endParaRPr>
          </a:p>
        </p:txBody>
      </p:sp>
      <p:sp>
        <p:nvSpPr>
          <p:cNvPr id="4" name="Slide Number Placeholder 3"/>
          <p:cNvSpPr>
            <a:spLocks noGrp="1"/>
          </p:cNvSpPr>
          <p:nvPr>
            <p:ph type="sldNum" sz="quarter" idx="12"/>
          </p:nvPr>
        </p:nvSpPr>
        <p:spPr/>
        <p:txBody>
          <a:bodyPr/>
          <a:lstStyle/>
          <a:p>
            <a:fld id="{9B28189C-B2D8-4D64-AB14-444FC7351B8C}" type="slidenum">
              <a:rPr lang="en-US" smtClean="0"/>
              <a:t>31</a:t>
            </a:fld>
            <a:endParaRPr lang="en-US" dirty="0"/>
          </a:p>
        </p:txBody>
      </p:sp>
    </p:spTree>
    <p:extLst>
      <p:ext uri="{BB962C8B-B14F-4D97-AF65-F5344CB8AC3E}">
        <p14:creationId xmlns:p14="http://schemas.microsoft.com/office/powerpoint/2010/main" val="24140796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A7B4A79-5ABD-4C4C-8D48-0DB435D5D4C3}"/>
              </a:ext>
            </a:extLst>
          </p:cNvPr>
          <p:cNvSpPr>
            <a:spLocks noGrp="1"/>
          </p:cNvSpPr>
          <p:nvPr>
            <p:ph type="title"/>
          </p:nvPr>
        </p:nvSpPr>
        <p:spPr/>
        <p:txBody>
          <a:bodyPr anchor="ctr"/>
          <a:lstStyle/>
          <a:p>
            <a:r>
              <a:rPr lang="en-US" dirty="0"/>
              <a:t>Carryforward</a:t>
            </a:r>
            <a:r>
              <a:rPr lang="en-US" sz="2100" dirty="0"/>
              <a:t> </a:t>
            </a:r>
            <a:r>
              <a:rPr lang="en-US" dirty="0"/>
              <a:t>Funds</a:t>
            </a:r>
            <a:r>
              <a:rPr lang="en-US" sz="2100" dirty="0"/>
              <a:t>							</a:t>
            </a:r>
          </a:p>
        </p:txBody>
      </p:sp>
      <p:sp>
        <p:nvSpPr>
          <p:cNvPr id="4" name="Slide Number Placeholder 3"/>
          <p:cNvSpPr>
            <a:spLocks noGrp="1"/>
          </p:cNvSpPr>
          <p:nvPr>
            <p:ph type="sldNum" sz="quarter" idx="12"/>
          </p:nvPr>
        </p:nvSpPr>
        <p:spPr/>
        <p:txBody>
          <a:bodyPr/>
          <a:lstStyle/>
          <a:p>
            <a:fld id="{9B28189C-B2D8-4D64-AB14-444FC7351B8C}" type="slidenum">
              <a:rPr lang="en-US" smtClean="0"/>
              <a:t>32</a:t>
            </a:fld>
            <a:endParaRPr lang="en-US" dirty="0"/>
          </a:p>
        </p:txBody>
      </p:sp>
      <p:sp>
        <p:nvSpPr>
          <p:cNvPr id="2" name="Content Placeholder 1"/>
          <p:cNvSpPr>
            <a:spLocks noGrp="1"/>
          </p:cNvSpPr>
          <p:nvPr>
            <p:ph idx="1"/>
          </p:nvPr>
        </p:nvSpPr>
        <p:spPr>
          <a:xfrm>
            <a:off x="694755" y="1417778"/>
            <a:ext cx="7168805" cy="3128329"/>
          </a:xfrm>
        </p:spPr>
        <p:txBody>
          <a:bodyPr/>
          <a:lstStyle/>
          <a:p>
            <a:r>
              <a:rPr lang="en-US" b="1" u="sng" dirty="0">
                <a:solidFill>
                  <a:schemeClr val="tx1"/>
                </a:solidFill>
              </a:rPr>
              <a:t>Definition:</a:t>
            </a:r>
          </a:p>
          <a:p>
            <a:r>
              <a:rPr lang="en-US" sz="1500" dirty="0">
                <a:solidFill>
                  <a:schemeClr val="tx1"/>
                </a:solidFill>
              </a:rPr>
              <a:t>Unspent E&amp;G balance that carries into the following year(s)</a:t>
            </a:r>
          </a:p>
          <a:p>
            <a:endParaRPr lang="en-US" b="1" u="sng" dirty="0">
              <a:solidFill>
                <a:schemeClr val="tx1"/>
              </a:solidFill>
            </a:endParaRPr>
          </a:p>
          <a:p>
            <a:r>
              <a:rPr lang="en-US" b="1" u="sng" dirty="0">
                <a:solidFill>
                  <a:schemeClr val="tx1"/>
                </a:solidFill>
              </a:rPr>
              <a:t>Restrictions:</a:t>
            </a:r>
          </a:p>
          <a:p>
            <a:pPr marL="342900" indent="-342900">
              <a:buFont typeface="Arial" panose="020B0604020202020204" pitchFamily="34" charset="0"/>
              <a:buChar char="•"/>
            </a:pPr>
            <a:r>
              <a:rPr lang="en-US" sz="1500" dirty="0">
                <a:solidFill>
                  <a:schemeClr val="tx1"/>
                </a:solidFill>
              </a:rPr>
              <a:t>7% has to be set aside in BOG Required Reserve</a:t>
            </a:r>
          </a:p>
          <a:p>
            <a:pPr marL="342900" indent="-342900">
              <a:buFont typeface="Arial" panose="020B0604020202020204" pitchFamily="34" charset="0"/>
              <a:buChar char="•"/>
            </a:pPr>
            <a:r>
              <a:rPr lang="en-US" sz="1500" dirty="0">
                <a:solidFill>
                  <a:schemeClr val="tx1"/>
                </a:solidFill>
              </a:rPr>
              <a:t>Can only be spent on non-recurring expenditures</a:t>
            </a:r>
          </a:p>
          <a:p>
            <a:pPr marL="342900" indent="-342900">
              <a:buFont typeface="Arial" panose="020B0604020202020204" pitchFamily="34" charset="0"/>
              <a:buChar char="•"/>
            </a:pPr>
            <a:r>
              <a:rPr lang="en-US" sz="1500" dirty="0">
                <a:solidFill>
                  <a:schemeClr val="tx1"/>
                </a:solidFill>
              </a:rPr>
              <a:t>CF Spending plan has to be approved by the Board of Trustees each year</a:t>
            </a:r>
          </a:p>
          <a:p>
            <a:pPr marL="342900" indent="-342900">
              <a:buFont typeface="Arial" panose="020B0604020202020204" pitchFamily="34" charset="0"/>
              <a:buChar char="•"/>
            </a:pPr>
            <a:r>
              <a:rPr lang="en-US" sz="1500" dirty="0">
                <a:solidFill>
                  <a:schemeClr val="tx1"/>
                </a:solidFill>
              </a:rPr>
              <a:t>Capital Improvement projects can only be funded up to a certain $ limit</a:t>
            </a:r>
          </a:p>
        </p:txBody>
      </p:sp>
    </p:spTree>
    <p:extLst>
      <p:ext uri="{BB962C8B-B14F-4D97-AF65-F5344CB8AC3E}">
        <p14:creationId xmlns:p14="http://schemas.microsoft.com/office/powerpoint/2010/main" val="26890285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A7B4A79-5ABD-4C4C-8D48-0DB435D5D4C3}"/>
              </a:ext>
            </a:extLst>
          </p:cNvPr>
          <p:cNvSpPr>
            <a:spLocks noGrp="1"/>
          </p:cNvSpPr>
          <p:nvPr>
            <p:ph type="title"/>
          </p:nvPr>
        </p:nvSpPr>
        <p:spPr/>
        <p:txBody>
          <a:bodyPr anchor="ctr"/>
          <a:lstStyle/>
          <a:p>
            <a:r>
              <a:rPr lang="en-US" altLang="en-US" sz="3150" dirty="0"/>
              <a:t>Contracts &amp; Grants					</a:t>
            </a:r>
            <a:endParaRPr lang="en-US" sz="2100" dirty="0"/>
          </a:p>
        </p:txBody>
      </p:sp>
      <p:sp>
        <p:nvSpPr>
          <p:cNvPr id="2" name="Content Placeholder 1"/>
          <p:cNvSpPr>
            <a:spLocks noGrp="1"/>
          </p:cNvSpPr>
          <p:nvPr>
            <p:ph idx="1"/>
          </p:nvPr>
        </p:nvSpPr>
        <p:spPr>
          <a:xfrm>
            <a:off x="304800" y="1288751"/>
            <a:ext cx="8489871" cy="3443218"/>
          </a:xfrm>
        </p:spPr>
        <p:txBody>
          <a:bodyPr/>
          <a:lstStyle/>
          <a:p>
            <a:r>
              <a:rPr lang="en-US" b="1" u="sng" dirty="0">
                <a:solidFill>
                  <a:schemeClr val="tx1"/>
                </a:solidFill>
              </a:rPr>
              <a:t>Definition:</a:t>
            </a:r>
            <a:r>
              <a:rPr lang="en-US" dirty="0">
                <a:solidFill>
                  <a:schemeClr val="tx1"/>
                </a:solidFill>
              </a:rPr>
              <a:t> </a:t>
            </a:r>
          </a:p>
          <a:p>
            <a:r>
              <a:rPr lang="en-US" sz="1500" dirty="0">
                <a:solidFill>
                  <a:schemeClr val="tx1"/>
                </a:solidFill>
              </a:rPr>
              <a:t>The Contracts and Grants (C&amp;G) budget consists of funding from federal agencies, state agencies, foundations, and private sources that enables the university to conduct specific research projects or to provide specific non-research services.</a:t>
            </a:r>
          </a:p>
          <a:p>
            <a:pPr marL="257175" indent="-257175">
              <a:buFont typeface="Arial" panose="020B0604020202020204" pitchFamily="34" charset="0"/>
              <a:buChar char="•"/>
            </a:pPr>
            <a:r>
              <a:rPr lang="en-US" sz="1500" dirty="0">
                <a:solidFill>
                  <a:schemeClr val="tx1"/>
                </a:solidFill>
              </a:rPr>
              <a:t>Contracts &amp; Grants funds include USF sponsored research projects </a:t>
            </a:r>
          </a:p>
          <a:p>
            <a:pPr marL="257175" indent="-257175">
              <a:buFont typeface="Arial" panose="020B0604020202020204" pitchFamily="34" charset="0"/>
              <a:buChar char="•"/>
            </a:pPr>
            <a:r>
              <a:rPr lang="en-US" sz="1500" dirty="0">
                <a:solidFill>
                  <a:schemeClr val="tx1"/>
                </a:solidFill>
              </a:rPr>
              <a:t>Other Research funds include RIA, F&amp;A, Endowed Chair, and Convenience funds</a:t>
            </a:r>
          </a:p>
          <a:p>
            <a:r>
              <a:rPr lang="en-US" b="1" u="sng" dirty="0">
                <a:solidFill>
                  <a:schemeClr val="tx1"/>
                </a:solidFill>
              </a:rPr>
              <a:t>Restrictions:</a:t>
            </a:r>
            <a:r>
              <a:rPr lang="en-US" dirty="0">
                <a:solidFill>
                  <a:schemeClr val="tx1"/>
                </a:solidFill>
              </a:rPr>
              <a:t> </a:t>
            </a:r>
          </a:p>
          <a:p>
            <a:r>
              <a:rPr lang="en-US" sz="1500" dirty="0">
                <a:solidFill>
                  <a:schemeClr val="tx1"/>
                </a:solidFill>
              </a:rPr>
              <a:t>Expenditures to support research grants include: </a:t>
            </a:r>
          </a:p>
          <a:p>
            <a:pPr marL="342900" indent="-342900">
              <a:buAutoNum type="alphaLcParenR"/>
            </a:pPr>
            <a:r>
              <a:rPr lang="en-US" sz="1500" dirty="0">
                <a:solidFill>
                  <a:schemeClr val="tx1"/>
                </a:solidFill>
              </a:rPr>
              <a:t>direct costs such as salaries, wages, and benefits of research personnel, materials, supplies, travel, equipment, and rental of space that are directly attributed to the research project, and </a:t>
            </a:r>
          </a:p>
          <a:p>
            <a:pPr marL="342900" indent="-342900">
              <a:buAutoNum type="alphaLcParenR"/>
            </a:pPr>
            <a:r>
              <a:rPr lang="en-US" sz="1500" dirty="0">
                <a:solidFill>
                  <a:schemeClr val="tx1"/>
                </a:solidFill>
              </a:rPr>
              <a:t>indirect costs such as building and equipment use and depreciation, physical plant and maintenance, hazardous waste disposal, libraries, general administration costs (legal, purchasing, accounting), janitorial services, and utilities.</a:t>
            </a:r>
            <a:endParaRPr lang="en-US" sz="1500" b="1" u="sng" dirty="0">
              <a:solidFill>
                <a:schemeClr val="tx1"/>
              </a:solidFill>
            </a:endParaRPr>
          </a:p>
          <a:p>
            <a:endParaRPr lang="en-US" dirty="0">
              <a:solidFill>
                <a:schemeClr val="tx1"/>
              </a:solidFill>
            </a:endParaRPr>
          </a:p>
        </p:txBody>
      </p:sp>
      <p:sp>
        <p:nvSpPr>
          <p:cNvPr id="4" name="Slide Number Placeholder 3"/>
          <p:cNvSpPr>
            <a:spLocks noGrp="1"/>
          </p:cNvSpPr>
          <p:nvPr>
            <p:ph type="sldNum" sz="quarter" idx="12"/>
          </p:nvPr>
        </p:nvSpPr>
        <p:spPr/>
        <p:txBody>
          <a:bodyPr/>
          <a:lstStyle/>
          <a:p>
            <a:fld id="{9B28189C-B2D8-4D64-AB14-444FC7351B8C}" type="slidenum">
              <a:rPr lang="en-US" smtClean="0"/>
              <a:t>33</a:t>
            </a:fld>
            <a:endParaRPr lang="en-US" dirty="0"/>
          </a:p>
        </p:txBody>
      </p:sp>
    </p:spTree>
    <p:extLst>
      <p:ext uri="{BB962C8B-B14F-4D97-AF65-F5344CB8AC3E}">
        <p14:creationId xmlns:p14="http://schemas.microsoft.com/office/powerpoint/2010/main" val="20230208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A7B4A79-5ABD-4C4C-8D48-0DB435D5D4C3}"/>
              </a:ext>
            </a:extLst>
          </p:cNvPr>
          <p:cNvSpPr>
            <a:spLocks noGrp="1"/>
          </p:cNvSpPr>
          <p:nvPr>
            <p:ph type="title"/>
          </p:nvPr>
        </p:nvSpPr>
        <p:spPr/>
        <p:txBody>
          <a:bodyPr anchor="ctr"/>
          <a:lstStyle/>
          <a:p>
            <a:r>
              <a:rPr lang="en-US" altLang="en-US" sz="3150" dirty="0"/>
              <a:t>Auxiliary Enterprises</a:t>
            </a:r>
            <a:endParaRPr lang="en-US" sz="2100" dirty="0"/>
          </a:p>
        </p:txBody>
      </p:sp>
      <p:sp>
        <p:nvSpPr>
          <p:cNvPr id="4" name="Slide Number Placeholder 3"/>
          <p:cNvSpPr>
            <a:spLocks noGrp="1"/>
          </p:cNvSpPr>
          <p:nvPr>
            <p:ph type="sldNum" sz="quarter" idx="12"/>
          </p:nvPr>
        </p:nvSpPr>
        <p:spPr/>
        <p:txBody>
          <a:bodyPr/>
          <a:lstStyle/>
          <a:p>
            <a:fld id="{9B28189C-B2D8-4D64-AB14-444FC7351B8C}" type="slidenum">
              <a:rPr lang="en-US" smtClean="0"/>
              <a:t>34</a:t>
            </a:fld>
            <a:endParaRPr lang="en-US" dirty="0"/>
          </a:p>
        </p:txBody>
      </p:sp>
      <p:sp>
        <p:nvSpPr>
          <p:cNvPr id="7" name="TextBox 6"/>
          <p:cNvSpPr txBox="1"/>
          <p:nvPr/>
        </p:nvSpPr>
        <p:spPr>
          <a:xfrm>
            <a:off x="589880" y="1348877"/>
            <a:ext cx="7866247" cy="3186000"/>
          </a:xfrm>
          <a:prstGeom prst="rect">
            <a:avLst/>
          </a:prstGeom>
          <a:noFill/>
        </p:spPr>
        <p:txBody>
          <a:bodyPr wrap="square" rtlCol="0">
            <a:spAutoFit/>
          </a:bodyPr>
          <a:lstStyle/>
          <a:p>
            <a:r>
              <a:rPr lang="en-US" sz="1800" b="1" u="sng" dirty="0"/>
              <a:t>Definition:</a:t>
            </a:r>
            <a:r>
              <a:rPr lang="en-US" sz="1800" b="1" dirty="0"/>
              <a:t> </a:t>
            </a:r>
          </a:p>
          <a:p>
            <a:r>
              <a:rPr lang="en-US" sz="1500" dirty="0"/>
              <a:t>The Auxiliary Enterprises consist of university business operations that are </a:t>
            </a:r>
            <a:r>
              <a:rPr lang="en-US" sz="1500" b="1" u="sng" dirty="0">
                <a:solidFill>
                  <a:srgbClr val="FF0000"/>
                </a:solidFill>
              </a:rPr>
              <a:t>self-supporting</a:t>
            </a:r>
            <a:r>
              <a:rPr lang="en-US" sz="1500" dirty="0"/>
              <a:t> through user fees, payments and charges. </a:t>
            </a:r>
          </a:p>
          <a:p>
            <a:endParaRPr lang="en-US" sz="1800" dirty="0"/>
          </a:p>
          <a:p>
            <a:r>
              <a:rPr lang="en-US" sz="1800" b="1" u="sng" dirty="0"/>
              <a:t>Types of Auxiliaries:</a:t>
            </a:r>
          </a:p>
          <a:p>
            <a:pPr marL="257175" indent="-257175">
              <a:lnSpc>
                <a:spcPct val="90000"/>
              </a:lnSpc>
              <a:spcBef>
                <a:spcPts val="750"/>
              </a:spcBef>
              <a:buFont typeface="Arial" panose="020B0604020202020204" pitchFamily="34" charset="0"/>
              <a:buChar char="•"/>
            </a:pPr>
            <a:r>
              <a:rPr lang="en-US" sz="1500" dirty="0"/>
              <a:t>Auxiliaries with Bond Financed Facilities</a:t>
            </a:r>
          </a:p>
          <a:p>
            <a:pPr marL="257175" indent="-257175">
              <a:lnSpc>
                <a:spcPct val="90000"/>
              </a:lnSpc>
              <a:spcBef>
                <a:spcPts val="750"/>
              </a:spcBef>
              <a:buFont typeface="Arial" panose="020B0604020202020204" pitchFamily="34" charset="0"/>
              <a:buChar char="•"/>
            </a:pPr>
            <a:r>
              <a:rPr lang="en-US" sz="1500" dirty="0"/>
              <a:t>Other Auxiliaries</a:t>
            </a:r>
          </a:p>
          <a:p>
            <a:pPr marL="257175" indent="-257175">
              <a:lnSpc>
                <a:spcPct val="90000"/>
              </a:lnSpc>
              <a:spcBef>
                <a:spcPts val="750"/>
              </a:spcBef>
              <a:buFont typeface="Arial" panose="020B0604020202020204" pitchFamily="34" charset="0"/>
              <a:buChar char="•"/>
            </a:pPr>
            <a:endParaRPr lang="en-US" sz="1500" dirty="0"/>
          </a:p>
          <a:p>
            <a:pPr>
              <a:lnSpc>
                <a:spcPct val="90000"/>
              </a:lnSpc>
              <a:spcBef>
                <a:spcPts val="750"/>
              </a:spcBef>
            </a:pPr>
            <a:r>
              <a:rPr lang="en-US" sz="1800" b="1" u="sng" dirty="0"/>
              <a:t>Restrictions:</a:t>
            </a:r>
          </a:p>
          <a:p>
            <a:pPr>
              <a:lnSpc>
                <a:spcPct val="90000"/>
              </a:lnSpc>
              <a:spcBef>
                <a:spcPts val="750"/>
              </a:spcBef>
            </a:pPr>
            <a:r>
              <a:rPr lang="en-US" sz="1500" dirty="0"/>
              <a:t>Auxiliaries are required by Board Regulation to be </a:t>
            </a:r>
            <a:r>
              <a:rPr lang="en-US" sz="1500" b="1" dirty="0"/>
              <a:t>self-supporting</a:t>
            </a:r>
            <a:r>
              <a:rPr lang="en-US" sz="1500" dirty="0"/>
              <a:t> and are reviewed by external entities on a periodic basis to ensure compliance</a:t>
            </a:r>
          </a:p>
        </p:txBody>
      </p:sp>
    </p:spTree>
    <p:extLst>
      <p:ext uri="{BB962C8B-B14F-4D97-AF65-F5344CB8AC3E}">
        <p14:creationId xmlns:p14="http://schemas.microsoft.com/office/powerpoint/2010/main" val="827154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A7B4A79-5ABD-4C4C-8D48-0DB435D5D4C3}"/>
              </a:ext>
            </a:extLst>
          </p:cNvPr>
          <p:cNvSpPr>
            <a:spLocks noGrp="1"/>
          </p:cNvSpPr>
          <p:nvPr>
            <p:ph type="title"/>
          </p:nvPr>
        </p:nvSpPr>
        <p:spPr/>
        <p:txBody>
          <a:bodyPr anchor="ctr"/>
          <a:lstStyle/>
          <a:p>
            <a:r>
              <a:rPr lang="en-US" altLang="en-US" sz="3150" dirty="0"/>
              <a:t>Local Funds</a:t>
            </a:r>
            <a:endParaRPr lang="en-US" sz="2100" dirty="0"/>
          </a:p>
        </p:txBody>
      </p:sp>
      <p:sp>
        <p:nvSpPr>
          <p:cNvPr id="2" name="Content Placeholder 1"/>
          <p:cNvSpPr>
            <a:spLocks noGrp="1"/>
          </p:cNvSpPr>
          <p:nvPr>
            <p:ph idx="1"/>
          </p:nvPr>
        </p:nvSpPr>
        <p:spPr>
          <a:xfrm>
            <a:off x="542707" y="1315256"/>
            <a:ext cx="7612380" cy="3419475"/>
          </a:xfrm>
        </p:spPr>
        <p:txBody>
          <a:bodyPr/>
          <a:lstStyle/>
          <a:p>
            <a:r>
              <a:rPr lang="en-US" b="1" u="sng" dirty="0">
                <a:solidFill>
                  <a:schemeClr val="tx1"/>
                </a:solidFill>
              </a:rPr>
              <a:t>Definition:</a:t>
            </a:r>
          </a:p>
          <a:p>
            <a:r>
              <a:rPr lang="en-US" sz="1500" dirty="0">
                <a:solidFill>
                  <a:schemeClr val="tx1"/>
                </a:solidFill>
              </a:rPr>
              <a:t>Funding sources for university operating units that include Student Activities, Financial Aid, Concessions, Intercollegiate Athletics, Technology Fee, Board-Approved Fees, and university Self-Insurance Plans</a:t>
            </a:r>
          </a:p>
          <a:p>
            <a:endParaRPr lang="en-US" b="1" u="sng" dirty="0">
              <a:solidFill>
                <a:schemeClr val="tx1"/>
              </a:solidFill>
            </a:endParaRPr>
          </a:p>
          <a:p>
            <a:r>
              <a:rPr lang="en-US" b="1" u="sng" dirty="0">
                <a:solidFill>
                  <a:schemeClr val="tx1"/>
                </a:solidFill>
              </a:rPr>
              <a:t>Restrictions:</a:t>
            </a:r>
          </a:p>
          <a:p>
            <a:r>
              <a:rPr lang="en-US" sz="1500" dirty="0">
                <a:solidFill>
                  <a:schemeClr val="tx1"/>
                </a:solidFill>
              </a:rPr>
              <a:t>Each of the above categories has their own restrictions</a:t>
            </a:r>
          </a:p>
        </p:txBody>
      </p:sp>
      <p:sp>
        <p:nvSpPr>
          <p:cNvPr id="4" name="Slide Number Placeholder 3"/>
          <p:cNvSpPr>
            <a:spLocks noGrp="1"/>
          </p:cNvSpPr>
          <p:nvPr>
            <p:ph type="sldNum" sz="quarter" idx="12"/>
          </p:nvPr>
        </p:nvSpPr>
        <p:spPr/>
        <p:txBody>
          <a:bodyPr/>
          <a:lstStyle/>
          <a:p>
            <a:fld id="{9B28189C-B2D8-4D64-AB14-444FC7351B8C}" type="slidenum">
              <a:rPr lang="en-US" smtClean="0"/>
              <a:t>35</a:t>
            </a:fld>
            <a:endParaRPr lang="en-US" dirty="0"/>
          </a:p>
        </p:txBody>
      </p:sp>
    </p:spTree>
    <p:extLst>
      <p:ext uri="{BB962C8B-B14F-4D97-AF65-F5344CB8AC3E}">
        <p14:creationId xmlns:p14="http://schemas.microsoft.com/office/powerpoint/2010/main" val="23481606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A7B4A79-5ABD-4C4C-8D48-0DB435D5D4C3}"/>
              </a:ext>
            </a:extLst>
          </p:cNvPr>
          <p:cNvSpPr>
            <a:spLocks noGrp="1"/>
          </p:cNvSpPr>
          <p:nvPr>
            <p:ph type="title"/>
          </p:nvPr>
        </p:nvSpPr>
        <p:spPr/>
        <p:txBody>
          <a:bodyPr anchor="ctr"/>
          <a:lstStyle/>
          <a:p>
            <a:r>
              <a:rPr lang="en-US" altLang="en-US" sz="3150" dirty="0"/>
              <a:t>Local Funds</a:t>
            </a:r>
            <a:endParaRPr lang="en-US" sz="2100" dirty="0"/>
          </a:p>
        </p:txBody>
      </p:sp>
      <p:sp>
        <p:nvSpPr>
          <p:cNvPr id="2" name="Content Placeholder 1"/>
          <p:cNvSpPr>
            <a:spLocks noGrp="1"/>
          </p:cNvSpPr>
          <p:nvPr>
            <p:ph idx="1"/>
          </p:nvPr>
        </p:nvSpPr>
        <p:spPr>
          <a:xfrm>
            <a:off x="439961" y="1204755"/>
            <a:ext cx="8105172" cy="3419475"/>
          </a:xfrm>
        </p:spPr>
        <p:txBody>
          <a:bodyPr/>
          <a:lstStyle/>
          <a:p>
            <a:r>
              <a:rPr lang="en-US" b="1" u="sng" dirty="0">
                <a:solidFill>
                  <a:schemeClr val="tx1"/>
                </a:solidFill>
              </a:rPr>
              <a:t>Financial Aid:</a:t>
            </a:r>
            <a:r>
              <a:rPr lang="en-US" dirty="0">
                <a:solidFill>
                  <a:schemeClr val="tx1"/>
                </a:solidFill>
              </a:rPr>
              <a:t> </a:t>
            </a:r>
          </a:p>
          <a:p>
            <a:r>
              <a:rPr lang="en-US" sz="1500" dirty="0">
                <a:solidFill>
                  <a:schemeClr val="tx1"/>
                </a:solidFill>
              </a:rPr>
              <a:t>The Student Financial Aid budget consists of funding from student financial aid fees, support from federal and state financial aid awards, institutional programs, and private scholarships.</a:t>
            </a:r>
          </a:p>
          <a:p>
            <a:pPr marL="257175" indent="-257175">
              <a:buFont typeface="Arial" panose="020B0604020202020204" pitchFamily="34" charset="0"/>
              <a:buChar char="•"/>
            </a:pPr>
            <a:r>
              <a:rPr lang="en-US" sz="1500" dirty="0">
                <a:solidFill>
                  <a:schemeClr val="tx1"/>
                </a:solidFill>
              </a:rPr>
              <a:t>Funding is provided for a specific purpose and/or a specific student/program</a:t>
            </a:r>
          </a:p>
          <a:p>
            <a:pPr marL="257175" indent="-257175">
              <a:buFont typeface="Arial" panose="020B0604020202020204" pitchFamily="34" charset="0"/>
              <a:buChar char="•"/>
            </a:pPr>
            <a:r>
              <a:rPr lang="en-US" sz="1500" dirty="0">
                <a:solidFill>
                  <a:schemeClr val="tx1"/>
                </a:solidFill>
              </a:rPr>
              <a:t>Funds provided for financial aid that are not for specific student/program are managed by Financial Aid Policy Advisory Committee (FAPAC)</a:t>
            </a:r>
          </a:p>
          <a:p>
            <a:endParaRPr lang="en-US" b="1" u="sng" dirty="0">
              <a:solidFill>
                <a:schemeClr val="tx1"/>
              </a:solidFill>
            </a:endParaRPr>
          </a:p>
          <a:p>
            <a:r>
              <a:rPr lang="en-US" b="1" u="sng" dirty="0">
                <a:solidFill>
                  <a:schemeClr val="tx1"/>
                </a:solidFill>
              </a:rPr>
              <a:t>Athletics:</a:t>
            </a:r>
          </a:p>
          <a:p>
            <a:r>
              <a:rPr lang="en-US" sz="1500" dirty="0">
                <a:solidFill>
                  <a:schemeClr val="tx1"/>
                </a:solidFill>
              </a:rPr>
              <a:t>The Athletics Operating budget supports the university’s student athletics program. Funding is generated from student athletics fees as well as ticket sales to athletics events, game guarantees, NCAA distributions, sponsorships and private support. Intercollegiate Athletics is also supported by Title IX funding, waivers and scholarships, and a statutory tax on ticket sales to support women’s sports.</a:t>
            </a:r>
            <a:endParaRPr lang="en-US" sz="1500" b="1" u="sng" dirty="0">
              <a:solidFill>
                <a:schemeClr val="tx1"/>
              </a:solidFill>
            </a:endParaRPr>
          </a:p>
        </p:txBody>
      </p:sp>
      <p:sp>
        <p:nvSpPr>
          <p:cNvPr id="4" name="Slide Number Placeholder 3"/>
          <p:cNvSpPr>
            <a:spLocks noGrp="1"/>
          </p:cNvSpPr>
          <p:nvPr>
            <p:ph type="sldNum" sz="quarter" idx="12"/>
          </p:nvPr>
        </p:nvSpPr>
        <p:spPr/>
        <p:txBody>
          <a:bodyPr/>
          <a:lstStyle/>
          <a:p>
            <a:fld id="{9B28189C-B2D8-4D64-AB14-444FC7351B8C}" type="slidenum">
              <a:rPr lang="en-US" smtClean="0"/>
              <a:t>36</a:t>
            </a:fld>
            <a:endParaRPr lang="en-US" dirty="0"/>
          </a:p>
        </p:txBody>
      </p:sp>
    </p:spTree>
    <p:extLst>
      <p:ext uri="{BB962C8B-B14F-4D97-AF65-F5344CB8AC3E}">
        <p14:creationId xmlns:p14="http://schemas.microsoft.com/office/powerpoint/2010/main" val="32316736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A7B4A79-5ABD-4C4C-8D48-0DB435D5D4C3}"/>
              </a:ext>
            </a:extLst>
          </p:cNvPr>
          <p:cNvSpPr>
            <a:spLocks noGrp="1"/>
          </p:cNvSpPr>
          <p:nvPr>
            <p:ph type="title"/>
          </p:nvPr>
        </p:nvSpPr>
        <p:spPr/>
        <p:txBody>
          <a:bodyPr anchor="ctr"/>
          <a:lstStyle/>
          <a:p>
            <a:r>
              <a:rPr lang="en-US" altLang="en-US" sz="3150" dirty="0"/>
              <a:t>Local Funds</a:t>
            </a:r>
            <a:endParaRPr lang="en-US" sz="2100" dirty="0"/>
          </a:p>
        </p:txBody>
      </p:sp>
      <p:sp>
        <p:nvSpPr>
          <p:cNvPr id="2" name="Content Placeholder 1"/>
          <p:cNvSpPr>
            <a:spLocks noGrp="1"/>
          </p:cNvSpPr>
          <p:nvPr>
            <p:ph idx="1"/>
          </p:nvPr>
        </p:nvSpPr>
        <p:spPr>
          <a:xfrm>
            <a:off x="410480" y="1242580"/>
            <a:ext cx="8428719" cy="3419475"/>
          </a:xfrm>
        </p:spPr>
        <p:txBody>
          <a:bodyPr/>
          <a:lstStyle/>
          <a:p>
            <a:r>
              <a:rPr lang="en-US" b="1" u="sng" dirty="0">
                <a:solidFill>
                  <a:schemeClr val="tx1"/>
                </a:solidFill>
              </a:rPr>
              <a:t>Student Activities (aka Activity &amp; Service) Fee:</a:t>
            </a:r>
          </a:p>
          <a:p>
            <a:r>
              <a:rPr lang="en-US" sz="1500" dirty="0">
                <a:solidFill>
                  <a:schemeClr val="tx1"/>
                </a:solidFill>
              </a:rPr>
              <a:t>The Activity and Service budget consists of funds from the student Activity and Service (A&amp;S) fee to support Student Affairs operations, student government operations, student activities such as clubs and organizations, student centers, and recreational sports for all campuses.</a:t>
            </a:r>
          </a:p>
          <a:p>
            <a:pPr marL="257175" indent="-257175">
              <a:buFont typeface="Arial" panose="020B0604020202020204" pitchFamily="34" charset="0"/>
              <a:buChar char="•"/>
            </a:pPr>
            <a:endParaRPr lang="en-US" sz="1500" b="1" u="sng" dirty="0">
              <a:solidFill>
                <a:schemeClr val="tx1"/>
              </a:solidFill>
            </a:endParaRPr>
          </a:p>
          <a:p>
            <a:r>
              <a:rPr lang="en-US" b="1" u="sng" dirty="0">
                <a:solidFill>
                  <a:schemeClr val="tx1"/>
                </a:solidFill>
              </a:rPr>
              <a:t>Technology Fee:</a:t>
            </a:r>
          </a:p>
          <a:p>
            <a:r>
              <a:rPr lang="en-US" sz="1500" dirty="0">
                <a:solidFill>
                  <a:schemeClr val="tx1"/>
                </a:solidFill>
              </a:rPr>
              <a:t>The fee revenues are used to enhance instructional technology resources for students and faculty.</a:t>
            </a:r>
          </a:p>
          <a:p>
            <a:endParaRPr lang="en-US" sz="1500" b="1" u="sng" dirty="0">
              <a:solidFill>
                <a:schemeClr val="tx1"/>
              </a:solidFill>
            </a:endParaRPr>
          </a:p>
          <a:p>
            <a:r>
              <a:rPr lang="en-US" b="1" u="sng" dirty="0">
                <a:solidFill>
                  <a:schemeClr val="tx1"/>
                </a:solidFill>
              </a:rPr>
              <a:t>Board Approved Fees:</a:t>
            </a:r>
          </a:p>
          <a:p>
            <a:r>
              <a:rPr lang="en-US" sz="1500" dirty="0">
                <a:solidFill>
                  <a:schemeClr val="tx1"/>
                </a:solidFill>
              </a:rPr>
              <a:t>Board Approved Fees are fees specific to the university and have been approved by the Board of Governors (Regulation 7.003(23)). The only such fee for USF is the Green Fee that funds sustainability projects on campus and is managed by a group of students and faculty.</a:t>
            </a:r>
            <a:endParaRPr lang="en-US" dirty="0">
              <a:solidFill>
                <a:schemeClr val="tx1"/>
              </a:solidFill>
            </a:endParaRPr>
          </a:p>
          <a:p>
            <a:endParaRPr lang="en-US" b="1" u="sng" dirty="0">
              <a:solidFill>
                <a:schemeClr val="tx1"/>
              </a:solidFill>
            </a:endParaRPr>
          </a:p>
        </p:txBody>
      </p:sp>
      <p:sp>
        <p:nvSpPr>
          <p:cNvPr id="4" name="Slide Number Placeholder 3"/>
          <p:cNvSpPr>
            <a:spLocks noGrp="1"/>
          </p:cNvSpPr>
          <p:nvPr>
            <p:ph type="sldNum" sz="quarter" idx="12"/>
          </p:nvPr>
        </p:nvSpPr>
        <p:spPr/>
        <p:txBody>
          <a:bodyPr/>
          <a:lstStyle/>
          <a:p>
            <a:fld id="{9B28189C-B2D8-4D64-AB14-444FC7351B8C}" type="slidenum">
              <a:rPr lang="en-US" smtClean="0"/>
              <a:t>37</a:t>
            </a:fld>
            <a:endParaRPr lang="en-US" dirty="0"/>
          </a:p>
        </p:txBody>
      </p:sp>
    </p:spTree>
    <p:extLst>
      <p:ext uri="{BB962C8B-B14F-4D97-AF65-F5344CB8AC3E}">
        <p14:creationId xmlns:p14="http://schemas.microsoft.com/office/powerpoint/2010/main" val="12937004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A7B4A79-5ABD-4C4C-8D48-0DB435D5D4C3}"/>
              </a:ext>
            </a:extLst>
          </p:cNvPr>
          <p:cNvSpPr>
            <a:spLocks noGrp="1"/>
          </p:cNvSpPr>
          <p:nvPr>
            <p:ph type="title"/>
          </p:nvPr>
        </p:nvSpPr>
        <p:spPr/>
        <p:txBody>
          <a:bodyPr anchor="ctr"/>
          <a:lstStyle/>
          <a:p>
            <a:r>
              <a:rPr lang="en-US" altLang="en-US" sz="3150" dirty="0"/>
              <a:t>Local Funds</a:t>
            </a:r>
            <a:endParaRPr lang="en-US" sz="2100" dirty="0"/>
          </a:p>
        </p:txBody>
      </p:sp>
      <p:sp>
        <p:nvSpPr>
          <p:cNvPr id="2" name="Content Placeholder 1"/>
          <p:cNvSpPr>
            <a:spLocks noGrp="1"/>
          </p:cNvSpPr>
          <p:nvPr>
            <p:ph idx="1"/>
          </p:nvPr>
        </p:nvSpPr>
        <p:spPr>
          <a:xfrm>
            <a:off x="304800" y="1367745"/>
            <a:ext cx="8388906" cy="3419475"/>
          </a:xfrm>
        </p:spPr>
        <p:txBody>
          <a:bodyPr/>
          <a:lstStyle/>
          <a:p>
            <a:r>
              <a:rPr lang="en-US" b="1" u="sng" dirty="0">
                <a:solidFill>
                  <a:schemeClr val="tx1"/>
                </a:solidFill>
              </a:rPr>
              <a:t>Self-Insurance:</a:t>
            </a:r>
          </a:p>
          <a:p>
            <a:r>
              <a:rPr lang="en-US" sz="1500" dirty="0">
                <a:solidFill>
                  <a:schemeClr val="tx1"/>
                </a:solidFill>
              </a:rPr>
              <a:t>These are revenues received by the university to fund a self-insurance program for medical schools, including the Faculty Practice Plans. There shall be no state funds appropriated to a self-insurance program (Chapter 1004.24(3) Florida Statutes).</a:t>
            </a:r>
            <a:endParaRPr lang="en-US" sz="1500" b="1" u="sng" dirty="0">
              <a:solidFill>
                <a:schemeClr val="tx1"/>
              </a:solidFill>
            </a:endParaRPr>
          </a:p>
          <a:p>
            <a:endParaRPr lang="en-US" b="1" u="sng" dirty="0">
              <a:solidFill>
                <a:schemeClr val="tx1"/>
              </a:solidFill>
            </a:endParaRPr>
          </a:p>
          <a:p>
            <a:r>
              <a:rPr lang="en-US" b="1" u="sng" dirty="0">
                <a:solidFill>
                  <a:schemeClr val="tx1"/>
                </a:solidFill>
              </a:rPr>
              <a:t>Concessions:</a:t>
            </a:r>
            <a:endParaRPr lang="en-US" dirty="0">
              <a:solidFill>
                <a:schemeClr val="tx1"/>
              </a:solidFill>
            </a:endParaRPr>
          </a:p>
          <a:p>
            <a:r>
              <a:rPr lang="en-US" sz="1500" dirty="0">
                <a:solidFill>
                  <a:schemeClr val="tx1"/>
                </a:solidFill>
                <a:latin typeface="Calibri" panose="020F0502020204030204" pitchFamily="34" charset="0"/>
                <a:cs typeface="Calibri" panose="020F0502020204030204" pitchFamily="34" charset="0"/>
              </a:rPr>
              <a:t>The Concessions fund contains all the commission-based revenues from beverage and pouring, snack vending, as well as student housing laundry machines. The commission revenues are used to support the purchase of food and refreshment items at university-wide events, faculty and staff recruitment, commencements, training, lecture series, board of trustees, student housing socials and convocation events. Funds shall not be expended for the construction or reconstruction of buildings except as provided under s. 1013.74 F.S.</a:t>
            </a:r>
            <a:endParaRPr lang="en-US" sz="1500" b="1" u="sng" dirty="0">
              <a:solidFill>
                <a:schemeClr val="tx1"/>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9B28189C-B2D8-4D64-AB14-444FC7351B8C}" type="slidenum">
              <a:rPr lang="en-US" smtClean="0"/>
              <a:t>38</a:t>
            </a:fld>
            <a:endParaRPr lang="en-US" dirty="0"/>
          </a:p>
        </p:txBody>
      </p:sp>
    </p:spTree>
    <p:extLst>
      <p:ext uri="{BB962C8B-B14F-4D97-AF65-F5344CB8AC3E}">
        <p14:creationId xmlns:p14="http://schemas.microsoft.com/office/powerpoint/2010/main" val="25739637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A7B4A79-5ABD-4C4C-8D48-0DB435D5D4C3}"/>
              </a:ext>
            </a:extLst>
          </p:cNvPr>
          <p:cNvSpPr>
            <a:spLocks noGrp="1"/>
          </p:cNvSpPr>
          <p:nvPr>
            <p:ph type="title"/>
          </p:nvPr>
        </p:nvSpPr>
        <p:spPr/>
        <p:txBody>
          <a:bodyPr anchor="ctr"/>
          <a:lstStyle/>
          <a:p>
            <a:r>
              <a:rPr lang="en-US" altLang="en-US" sz="3150" dirty="0"/>
              <a:t>Direct Support Organization Funds</a:t>
            </a:r>
            <a:endParaRPr lang="en-US" sz="2100" dirty="0"/>
          </a:p>
        </p:txBody>
      </p:sp>
      <p:sp>
        <p:nvSpPr>
          <p:cNvPr id="4" name="Slide Number Placeholder 3"/>
          <p:cNvSpPr>
            <a:spLocks noGrp="1"/>
          </p:cNvSpPr>
          <p:nvPr>
            <p:ph type="sldNum" sz="quarter" idx="12"/>
          </p:nvPr>
        </p:nvSpPr>
        <p:spPr/>
        <p:txBody>
          <a:bodyPr/>
          <a:lstStyle/>
          <a:p>
            <a:fld id="{9B28189C-B2D8-4D64-AB14-444FC7351B8C}" type="slidenum">
              <a:rPr lang="en-US" smtClean="0"/>
              <a:t>39</a:t>
            </a:fld>
            <a:endParaRPr lang="en-US" dirty="0"/>
          </a:p>
        </p:txBody>
      </p:sp>
      <p:sp>
        <p:nvSpPr>
          <p:cNvPr id="7" name="TextBox 6"/>
          <p:cNvSpPr txBox="1"/>
          <p:nvPr/>
        </p:nvSpPr>
        <p:spPr>
          <a:xfrm>
            <a:off x="375051" y="1362677"/>
            <a:ext cx="8393244" cy="3231654"/>
          </a:xfrm>
          <a:prstGeom prst="rect">
            <a:avLst/>
          </a:prstGeom>
          <a:noFill/>
        </p:spPr>
        <p:txBody>
          <a:bodyPr wrap="square" rtlCol="0">
            <a:spAutoFit/>
          </a:bodyPr>
          <a:lstStyle/>
          <a:p>
            <a:pPr algn="l"/>
            <a:r>
              <a:rPr lang="en-US" sz="1800" b="1" u="sng" dirty="0"/>
              <a:t>Definition:</a:t>
            </a:r>
            <a:r>
              <a:rPr lang="en-US" sz="1800" dirty="0"/>
              <a:t> </a:t>
            </a:r>
          </a:p>
          <a:p>
            <a:pPr algn="l"/>
            <a:r>
              <a:rPr lang="en-US" sz="1500" dirty="0"/>
              <a:t>Per Florida Statute 1004.28 (1)(a), “University direct-support organization” means an organization which is:</a:t>
            </a:r>
          </a:p>
          <a:p>
            <a:pPr marL="257175" indent="-257175">
              <a:buFont typeface="Arial" panose="020B0604020202020204" pitchFamily="34" charset="0"/>
              <a:buChar char="•"/>
            </a:pPr>
            <a:r>
              <a:rPr lang="en-US" sz="1500" dirty="0"/>
              <a:t>A Florida corporation not for profit incorporated under the provisions of chapter 617 and approved by the Department of State.</a:t>
            </a:r>
          </a:p>
          <a:p>
            <a:pPr marL="257175" indent="-257175">
              <a:buFont typeface="Arial" panose="020B0604020202020204" pitchFamily="34" charset="0"/>
              <a:buChar char="•"/>
            </a:pPr>
            <a:r>
              <a:rPr lang="en-US" sz="1500" dirty="0"/>
              <a:t>Organized and operated exclusively to receive, hold, invest, and administer property and to make expenditures to or for the benefit of a state university in Florida or for the benefit of a research and development park or research and development authority affiliated with a state university and organized under part V of chapter 159.”</a:t>
            </a:r>
          </a:p>
          <a:p>
            <a:endParaRPr lang="en-US" sz="1800" b="1" u="sng" dirty="0"/>
          </a:p>
          <a:p>
            <a:r>
              <a:rPr lang="en-US" sz="1800" b="1" u="sng" dirty="0"/>
              <a:t>Restrictions:</a:t>
            </a:r>
          </a:p>
          <a:p>
            <a:r>
              <a:rPr lang="en-US" sz="1500" dirty="0"/>
              <a:t>Similar to Auxiliary Enterprises, DSO’s must be </a:t>
            </a:r>
            <a:r>
              <a:rPr lang="en-US" sz="1500" b="1" dirty="0"/>
              <a:t>self-supporting</a:t>
            </a:r>
            <a:r>
              <a:rPr lang="en-US" sz="1500" dirty="0"/>
              <a:t>; the key distinction is that DSO’s are formally incorporated.</a:t>
            </a:r>
          </a:p>
        </p:txBody>
      </p:sp>
    </p:spTree>
    <p:extLst>
      <p:ext uri="{BB962C8B-B14F-4D97-AF65-F5344CB8AC3E}">
        <p14:creationId xmlns:p14="http://schemas.microsoft.com/office/powerpoint/2010/main" val="783620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32E67-DFB5-9142-B0E2-CB7D07696270}"/>
              </a:ext>
            </a:extLst>
          </p:cNvPr>
          <p:cNvSpPr>
            <a:spLocks noGrp="1"/>
          </p:cNvSpPr>
          <p:nvPr>
            <p:ph type="title"/>
          </p:nvPr>
        </p:nvSpPr>
        <p:spPr>
          <a:xfrm>
            <a:off x="639187" y="646637"/>
            <a:ext cx="8242024" cy="618958"/>
          </a:xfrm>
        </p:spPr>
        <p:txBody>
          <a:bodyPr anchor="t">
            <a:normAutofit/>
          </a:bodyPr>
          <a:lstStyle/>
          <a:p>
            <a:r>
              <a:rPr lang="en-US" b="1" dirty="0">
                <a:solidFill>
                  <a:srgbClr val="006747"/>
                </a:solidFill>
                <a:latin typeface="+mn-lt"/>
              </a:rPr>
              <a:t>FY24 Operating Budget Calendar for USF</a:t>
            </a:r>
          </a:p>
        </p:txBody>
      </p:sp>
      <p:sp>
        <p:nvSpPr>
          <p:cNvPr id="3" name="Slide Number Placeholder 2">
            <a:extLst>
              <a:ext uri="{FF2B5EF4-FFF2-40B4-BE49-F238E27FC236}">
                <a16:creationId xmlns:a16="http://schemas.microsoft.com/office/drawing/2014/main" id="{B82CD00A-BE45-4D8E-B142-4C6F0CA86FC6}"/>
              </a:ext>
            </a:extLst>
          </p:cNvPr>
          <p:cNvSpPr>
            <a:spLocks noGrp="1"/>
          </p:cNvSpPr>
          <p:nvPr>
            <p:ph type="sldNum" sz="quarter" idx="12"/>
          </p:nvPr>
        </p:nvSpPr>
        <p:spPr>
          <a:xfrm>
            <a:off x="6903720" y="4806343"/>
            <a:ext cx="2057400" cy="273844"/>
          </a:xfrm>
        </p:spPr>
        <p:txBody>
          <a:bodyPr/>
          <a:lstStyle/>
          <a:p>
            <a:fld id="{E4047441-0BBE-C14F-B11D-EA4ADC865A32}" type="slidenum">
              <a:rPr lang="en-US" smtClean="0"/>
              <a:t>4</a:t>
            </a:fld>
            <a:endParaRPr lang="en-US" dirty="0"/>
          </a:p>
        </p:txBody>
      </p:sp>
      <p:graphicFrame>
        <p:nvGraphicFramePr>
          <p:cNvPr id="5" name="Diagram 4">
            <a:extLst>
              <a:ext uri="{FF2B5EF4-FFF2-40B4-BE49-F238E27FC236}">
                <a16:creationId xmlns:a16="http://schemas.microsoft.com/office/drawing/2014/main" id="{5D6FC107-1233-0936-9AF1-0A0E7D101376}"/>
              </a:ext>
            </a:extLst>
          </p:cNvPr>
          <p:cNvGraphicFramePr/>
          <p:nvPr>
            <p:extLst>
              <p:ext uri="{D42A27DB-BD31-4B8C-83A1-F6EECF244321}">
                <p14:modId xmlns:p14="http://schemas.microsoft.com/office/powerpoint/2010/main" val="3088407121"/>
              </p:ext>
            </p:extLst>
          </p:nvPr>
        </p:nvGraphicFramePr>
        <p:xfrm>
          <a:off x="639187" y="1045496"/>
          <a:ext cx="7721510" cy="39834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169629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198C9-8B5B-47B2-8387-8F524C9E7693}"/>
              </a:ext>
            </a:extLst>
          </p:cNvPr>
          <p:cNvSpPr>
            <a:spLocks noGrp="1"/>
          </p:cNvSpPr>
          <p:nvPr>
            <p:ph type="title"/>
          </p:nvPr>
        </p:nvSpPr>
        <p:spPr/>
        <p:txBody>
          <a:bodyPr/>
          <a:lstStyle/>
          <a:p>
            <a:r>
              <a:rPr lang="en-US" dirty="0"/>
              <a:t>DSO’s include:</a:t>
            </a:r>
          </a:p>
        </p:txBody>
      </p:sp>
      <p:sp>
        <p:nvSpPr>
          <p:cNvPr id="4" name="Slide Number Placeholder 3">
            <a:extLst>
              <a:ext uri="{FF2B5EF4-FFF2-40B4-BE49-F238E27FC236}">
                <a16:creationId xmlns:a16="http://schemas.microsoft.com/office/drawing/2014/main" id="{8AE0F81D-DF35-4C0C-ABC2-180B616B4B99}"/>
              </a:ext>
            </a:extLst>
          </p:cNvPr>
          <p:cNvSpPr>
            <a:spLocks noGrp="1"/>
          </p:cNvSpPr>
          <p:nvPr>
            <p:ph type="sldNum" sz="quarter" idx="12"/>
          </p:nvPr>
        </p:nvSpPr>
        <p:spPr/>
        <p:txBody>
          <a:bodyPr/>
          <a:lstStyle/>
          <a:p>
            <a:fld id="{C6429477-D61A-7D49-A13C-58DC364142A2}" type="slidenum">
              <a:rPr lang="en-US" smtClean="0"/>
              <a:t>40</a:t>
            </a:fld>
            <a:endParaRPr lang="en-US" dirty="0"/>
          </a:p>
        </p:txBody>
      </p:sp>
      <p:sp>
        <p:nvSpPr>
          <p:cNvPr id="10" name="Content Placeholder 9">
            <a:extLst>
              <a:ext uri="{FF2B5EF4-FFF2-40B4-BE49-F238E27FC236}">
                <a16:creationId xmlns:a16="http://schemas.microsoft.com/office/drawing/2014/main" id="{F0718067-F9CB-43D4-B955-C36287572F45}"/>
              </a:ext>
            </a:extLst>
          </p:cNvPr>
          <p:cNvSpPr>
            <a:spLocks noGrp="1"/>
          </p:cNvSpPr>
          <p:nvPr>
            <p:ph idx="1"/>
          </p:nvPr>
        </p:nvSpPr>
        <p:spPr>
          <a:xfrm>
            <a:off x="1513400" y="1314450"/>
            <a:ext cx="6450912" cy="3000376"/>
          </a:xfrm>
        </p:spPr>
        <p:txBody>
          <a:bodyPr/>
          <a:lstStyle/>
          <a:p>
            <a:pPr marL="257175" indent="-257175">
              <a:buFont typeface="Arial" panose="020B0604020202020204" pitchFamily="34" charset="0"/>
              <a:buChar char="•"/>
            </a:pPr>
            <a:r>
              <a:rPr lang="en-US" dirty="0">
                <a:solidFill>
                  <a:schemeClr val="tx1"/>
                </a:solidFill>
              </a:rPr>
              <a:t>Faculty Practice Plan (UMSA)</a:t>
            </a:r>
          </a:p>
          <a:p>
            <a:pPr marL="257175" indent="-257175">
              <a:buFont typeface="Arial" panose="020B0604020202020204" pitchFamily="34" charset="0"/>
              <a:buChar char="•"/>
            </a:pPr>
            <a:r>
              <a:rPr lang="en-US" dirty="0">
                <a:solidFill>
                  <a:schemeClr val="tx1"/>
                </a:solidFill>
              </a:rPr>
              <a:t>USF Alumni Association</a:t>
            </a:r>
          </a:p>
          <a:p>
            <a:pPr marL="257175" indent="-257175">
              <a:buFont typeface="Arial" panose="020B0604020202020204" pitchFamily="34" charset="0"/>
              <a:buChar char="•"/>
            </a:pPr>
            <a:r>
              <a:rPr lang="en-US" dirty="0">
                <a:solidFill>
                  <a:schemeClr val="tx1"/>
                </a:solidFill>
              </a:rPr>
              <a:t>USF Foundation</a:t>
            </a:r>
          </a:p>
          <a:p>
            <a:pPr marL="257175" indent="-257175">
              <a:buFont typeface="Arial" panose="020B0604020202020204" pitchFamily="34" charset="0"/>
              <a:buChar char="•"/>
            </a:pPr>
            <a:r>
              <a:rPr lang="en-US" dirty="0">
                <a:solidFill>
                  <a:schemeClr val="tx1"/>
                </a:solidFill>
              </a:rPr>
              <a:t>USF Health Professions Conferencing</a:t>
            </a:r>
          </a:p>
          <a:p>
            <a:pPr marL="257175" indent="-257175">
              <a:buFont typeface="Arial" panose="020B0604020202020204" pitchFamily="34" charset="0"/>
              <a:buChar char="•"/>
            </a:pPr>
            <a:r>
              <a:rPr lang="en-US" dirty="0">
                <a:solidFill>
                  <a:schemeClr val="tx1"/>
                </a:solidFill>
              </a:rPr>
              <a:t>USF Institute of Applied Engineering</a:t>
            </a:r>
          </a:p>
          <a:p>
            <a:pPr marL="257175" indent="-257175">
              <a:buFont typeface="Arial" panose="020B0604020202020204" pitchFamily="34" charset="0"/>
              <a:buChar char="•"/>
            </a:pPr>
            <a:r>
              <a:rPr lang="en-US" dirty="0">
                <a:solidFill>
                  <a:schemeClr val="tx1"/>
                </a:solidFill>
              </a:rPr>
              <a:t>USF Research Foundation</a:t>
            </a:r>
          </a:p>
          <a:p>
            <a:pPr marL="257175" indent="-257175">
              <a:buFont typeface="Arial" panose="020B0604020202020204" pitchFamily="34" charset="0"/>
              <a:buChar char="•"/>
            </a:pPr>
            <a:r>
              <a:rPr lang="en-US" dirty="0">
                <a:solidFill>
                  <a:schemeClr val="tx1"/>
                </a:solidFill>
              </a:rPr>
              <a:t>Sun Dome</a:t>
            </a:r>
          </a:p>
          <a:p>
            <a:pPr marL="257175" indent="-257175">
              <a:buFont typeface="Arial" panose="020B0604020202020204" pitchFamily="34" charset="0"/>
              <a:buChar char="•"/>
            </a:pPr>
            <a:endParaRPr lang="en-US" dirty="0"/>
          </a:p>
        </p:txBody>
      </p:sp>
      <p:sp>
        <p:nvSpPr>
          <p:cNvPr id="14" name="TextBox 13">
            <a:extLst>
              <a:ext uri="{FF2B5EF4-FFF2-40B4-BE49-F238E27FC236}">
                <a16:creationId xmlns:a16="http://schemas.microsoft.com/office/drawing/2014/main" id="{6526600B-E6E4-4C96-B653-7E82041ABF2C}"/>
              </a:ext>
            </a:extLst>
          </p:cNvPr>
          <p:cNvSpPr txBox="1"/>
          <p:nvPr/>
        </p:nvSpPr>
        <p:spPr>
          <a:xfrm>
            <a:off x="596295" y="4215582"/>
            <a:ext cx="7951409" cy="507831"/>
          </a:xfrm>
          <a:prstGeom prst="rect">
            <a:avLst/>
          </a:prstGeom>
          <a:noFill/>
        </p:spPr>
        <p:txBody>
          <a:bodyPr wrap="square">
            <a:spAutoFit/>
          </a:bodyPr>
          <a:lstStyle/>
          <a:p>
            <a:r>
              <a:rPr lang="en-US" sz="900" dirty="0"/>
              <a:t>NOTE: USF Financing Corp Revenues were not included as it is primarily a flow through entity.  It does have immaterial revenues related to the ownership interest in INTO which is primarily Tampa related, but since these amounts are immaterial on the Financing Corp financial statements, they were not included in the presentation.</a:t>
            </a:r>
          </a:p>
        </p:txBody>
      </p:sp>
    </p:spTree>
    <p:extLst>
      <p:ext uri="{BB962C8B-B14F-4D97-AF65-F5344CB8AC3E}">
        <p14:creationId xmlns:p14="http://schemas.microsoft.com/office/powerpoint/2010/main" val="738485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01A6C90C-D916-E740-9EF5-C8674E0F8DE8}"/>
              </a:ext>
            </a:extLst>
          </p:cNvPr>
          <p:cNvSpPr>
            <a:spLocks noGrp="1"/>
          </p:cNvSpPr>
          <p:nvPr>
            <p:ph sz="quarter" idx="12"/>
          </p:nvPr>
        </p:nvSpPr>
        <p:spPr>
          <a:xfrm>
            <a:off x="275547" y="1090699"/>
            <a:ext cx="8711747" cy="1575059"/>
          </a:xfrm>
        </p:spPr>
        <p:txBody>
          <a:bodyPr/>
          <a:lstStyle/>
          <a:p>
            <a:pPr>
              <a:lnSpc>
                <a:spcPct val="150000"/>
              </a:lnSpc>
            </a:pPr>
            <a:r>
              <a:rPr lang="en-US" sz="4400" dirty="0"/>
              <a:t>Impacts on FY24 Budget</a:t>
            </a:r>
          </a:p>
        </p:txBody>
      </p:sp>
    </p:spTree>
    <p:extLst>
      <p:ext uri="{BB962C8B-B14F-4D97-AF65-F5344CB8AC3E}">
        <p14:creationId xmlns:p14="http://schemas.microsoft.com/office/powerpoint/2010/main" val="2420469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4334691-DDEA-1C9B-F4C1-5C3CFDF0C236}"/>
              </a:ext>
            </a:extLst>
          </p:cNvPr>
          <p:cNvSpPr>
            <a:spLocks noGrp="1"/>
          </p:cNvSpPr>
          <p:nvPr>
            <p:ph type="sldNum" sz="quarter" idx="12"/>
          </p:nvPr>
        </p:nvSpPr>
        <p:spPr/>
        <p:txBody>
          <a:bodyPr/>
          <a:lstStyle/>
          <a:p>
            <a:fld id="{0F5EC011-0DA0-DB45-996E-85C7F379AB45}" type="slidenum">
              <a:rPr lang="en-US" smtClean="0"/>
              <a:pPr/>
              <a:t>6</a:t>
            </a:fld>
            <a:endParaRPr lang="en-US" dirty="0"/>
          </a:p>
        </p:txBody>
      </p:sp>
      <p:sp>
        <p:nvSpPr>
          <p:cNvPr id="3" name="Content Placeholder 2">
            <a:extLst>
              <a:ext uri="{FF2B5EF4-FFF2-40B4-BE49-F238E27FC236}">
                <a16:creationId xmlns:a16="http://schemas.microsoft.com/office/drawing/2014/main" id="{AE2533EA-F83E-B1C7-553C-22D0FA74FA64}"/>
              </a:ext>
            </a:extLst>
          </p:cNvPr>
          <p:cNvSpPr>
            <a:spLocks noGrp="1"/>
          </p:cNvSpPr>
          <p:nvPr>
            <p:ph sz="quarter" idx="14"/>
          </p:nvPr>
        </p:nvSpPr>
        <p:spPr>
          <a:xfrm>
            <a:off x="481874" y="1106176"/>
            <a:ext cx="8258629" cy="3512270"/>
          </a:xfrm>
        </p:spPr>
        <p:txBody>
          <a:bodyPr/>
          <a:lstStyle/>
          <a:p>
            <a:pPr marL="457200" indent="-457200">
              <a:buFont typeface="+mj-lt"/>
              <a:buAutoNum type="arabicPeriod"/>
            </a:pPr>
            <a:r>
              <a:rPr lang="en-US" sz="1600" dirty="0"/>
              <a:t>Record Legislative Session – State Appropriations</a:t>
            </a:r>
          </a:p>
          <a:p>
            <a:pPr marL="800100" lvl="1" indent="-457200">
              <a:buFont typeface="+mj-lt"/>
              <a:buAutoNum type="alphaLcParenR"/>
            </a:pPr>
            <a:r>
              <a:rPr lang="en-US" sz="1400" dirty="0"/>
              <a:t>$63.3M in recurring resources</a:t>
            </a:r>
            <a:endParaRPr lang="en-US" sz="1400" dirty="0">
              <a:solidFill>
                <a:srgbClr val="FF0000"/>
              </a:solidFill>
            </a:endParaRPr>
          </a:p>
          <a:p>
            <a:pPr marL="800100" lvl="1" indent="-457200">
              <a:buFont typeface="+mj-lt"/>
              <a:buAutoNum type="alphaLcParenR"/>
            </a:pPr>
            <a:r>
              <a:rPr lang="en-US" sz="1400" dirty="0"/>
              <a:t>$20.8M in non-recurring resources</a:t>
            </a:r>
          </a:p>
          <a:p>
            <a:pPr marL="800100" lvl="1" indent="-457200">
              <a:buFont typeface="+mj-lt"/>
              <a:buAutoNum type="alphaLcParenR"/>
            </a:pPr>
            <a:r>
              <a:rPr lang="en-US" sz="1400" dirty="0"/>
              <a:t>$47.3M for new equipment and facilities construction </a:t>
            </a:r>
          </a:p>
          <a:p>
            <a:pPr marL="457200" indent="-457200">
              <a:buFont typeface="+mj-lt"/>
              <a:buAutoNum type="arabicPeriod"/>
            </a:pPr>
            <a:r>
              <a:rPr lang="en-US" sz="1600" dirty="0"/>
              <a:t>State Performance Based Funding ~$14.2M incremental (49.6M Total State Investment)</a:t>
            </a:r>
          </a:p>
          <a:p>
            <a:pPr marL="457200" indent="-457200">
              <a:buFont typeface="+mj-lt"/>
              <a:buAutoNum type="arabicPeriod"/>
            </a:pPr>
            <a:r>
              <a:rPr lang="en-US" sz="1600" dirty="0"/>
              <a:t>Enrollment and Tuition Collections</a:t>
            </a:r>
          </a:p>
          <a:p>
            <a:pPr marL="457200" indent="-457200">
              <a:buFont typeface="+mj-lt"/>
              <a:buAutoNum type="arabicPeriod"/>
            </a:pPr>
            <a:r>
              <a:rPr lang="en-US" sz="1600" dirty="0"/>
              <a:t>Bargained wage increases, internal equity and state-mandated benefit improvements</a:t>
            </a:r>
          </a:p>
          <a:p>
            <a:pPr marL="457200" indent="-457200">
              <a:buFont typeface="+mj-lt"/>
              <a:buAutoNum type="arabicPeriod"/>
            </a:pPr>
            <a:r>
              <a:rPr lang="en-US" sz="1600" dirty="0"/>
              <a:t>Balanced E&amp;G Budget</a:t>
            </a:r>
          </a:p>
          <a:p>
            <a:pPr marL="457200" indent="-457200">
              <a:buFont typeface="+mj-lt"/>
              <a:buAutoNum type="arabicPeriod"/>
            </a:pPr>
            <a:r>
              <a:rPr lang="en-US" sz="1600" dirty="0"/>
              <a:t>Cost efficiencies and effectiveness opportunities remain</a:t>
            </a:r>
          </a:p>
        </p:txBody>
      </p:sp>
      <p:sp>
        <p:nvSpPr>
          <p:cNvPr id="4" name="Content Placeholder 3">
            <a:extLst>
              <a:ext uri="{FF2B5EF4-FFF2-40B4-BE49-F238E27FC236}">
                <a16:creationId xmlns:a16="http://schemas.microsoft.com/office/drawing/2014/main" id="{76180A64-E5D7-1936-8AFA-AD745DF54F64}"/>
              </a:ext>
            </a:extLst>
          </p:cNvPr>
          <p:cNvSpPr>
            <a:spLocks noGrp="1"/>
          </p:cNvSpPr>
          <p:nvPr>
            <p:ph sz="quarter" idx="15"/>
          </p:nvPr>
        </p:nvSpPr>
        <p:spPr/>
        <p:txBody>
          <a:bodyPr/>
          <a:lstStyle/>
          <a:p>
            <a:r>
              <a:rPr lang="en-US" dirty="0"/>
              <a:t>Impacts on FY24 Budget</a:t>
            </a:r>
          </a:p>
        </p:txBody>
      </p:sp>
    </p:spTree>
    <p:extLst>
      <p:ext uri="{BB962C8B-B14F-4D97-AF65-F5344CB8AC3E}">
        <p14:creationId xmlns:p14="http://schemas.microsoft.com/office/powerpoint/2010/main" val="514168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0837528-9D85-82E7-83A6-1CD939A5B8D0}"/>
              </a:ext>
            </a:extLst>
          </p:cNvPr>
          <p:cNvPicPr>
            <a:picLocks noChangeAspect="1"/>
          </p:cNvPicPr>
          <p:nvPr/>
        </p:nvPicPr>
        <p:blipFill>
          <a:blip r:embed="rId3"/>
          <a:stretch>
            <a:fillRect/>
          </a:stretch>
        </p:blipFill>
        <p:spPr>
          <a:xfrm>
            <a:off x="434975" y="1121697"/>
            <a:ext cx="8274050" cy="2959100"/>
          </a:xfrm>
          <a:prstGeom prst="rect">
            <a:avLst/>
          </a:prstGeom>
        </p:spPr>
      </p:pic>
      <p:sp>
        <p:nvSpPr>
          <p:cNvPr id="2" name="Slide Number Placeholder 1">
            <a:extLst>
              <a:ext uri="{FF2B5EF4-FFF2-40B4-BE49-F238E27FC236}">
                <a16:creationId xmlns:a16="http://schemas.microsoft.com/office/drawing/2014/main" id="{34334691-DDEA-1C9B-F4C1-5C3CFDF0C236}"/>
              </a:ext>
            </a:extLst>
          </p:cNvPr>
          <p:cNvSpPr>
            <a:spLocks noGrp="1"/>
          </p:cNvSpPr>
          <p:nvPr>
            <p:ph type="sldNum" sz="quarter" idx="12"/>
          </p:nvPr>
        </p:nvSpPr>
        <p:spPr/>
        <p:txBody>
          <a:bodyPr/>
          <a:lstStyle/>
          <a:p>
            <a:fld id="{0F5EC011-0DA0-DB45-996E-85C7F379AB45}" type="slidenum">
              <a:rPr lang="en-US" smtClean="0"/>
              <a:pPr/>
              <a:t>7</a:t>
            </a:fld>
            <a:endParaRPr lang="en-US" dirty="0"/>
          </a:p>
        </p:txBody>
      </p:sp>
      <p:sp>
        <p:nvSpPr>
          <p:cNvPr id="4" name="Content Placeholder 3">
            <a:extLst>
              <a:ext uri="{FF2B5EF4-FFF2-40B4-BE49-F238E27FC236}">
                <a16:creationId xmlns:a16="http://schemas.microsoft.com/office/drawing/2014/main" id="{76180A64-E5D7-1936-8AFA-AD745DF54F64}"/>
              </a:ext>
            </a:extLst>
          </p:cNvPr>
          <p:cNvSpPr>
            <a:spLocks noGrp="1"/>
          </p:cNvSpPr>
          <p:nvPr>
            <p:ph sz="quarter" idx="15"/>
          </p:nvPr>
        </p:nvSpPr>
        <p:spPr/>
        <p:txBody>
          <a:bodyPr/>
          <a:lstStyle/>
          <a:p>
            <a:r>
              <a:rPr lang="en-US" dirty="0"/>
              <a:t>Net Tuition Collections by Budget Entity</a:t>
            </a:r>
          </a:p>
        </p:txBody>
      </p:sp>
      <p:sp>
        <p:nvSpPr>
          <p:cNvPr id="8" name="TextBox 7">
            <a:extLst>
              <a:ext uri="{FF2B5EF4-FFF2-40B4-BE49-F238E27FC236}">
                <a16:creationId xmlns:a16="http://schemas.microsoft.com/office/drawing/2014/main" id="{3F931A18-33C3-E395-21EF-85845C20082B}"/>
              </a:ext>
            </a:extLst>
          </p:cNvPr>
          <p:cNvSpPr txBox="1"/>
          <p:nvPr/>
        </p:nvSpPr>
        <p:spPr>
          <a:xfrm>
            <a:off x="304800" y="4286610"/>
            <a:ext cx="7654107" cy="646331"/>
          </a:xfrm>
          <a:prstGeom prst="rect">
            <a:avLst/>
          </a:prstGeom>
          <a:noFill/>
        </p:spPr>
        <p:txBody>
          <a:bodyPr wrap="square" rtlCol="0">
            <a:spAutoFit/>
          </a:bodyPr>
          <a:lstStyle/>
          <a:p>
            <a:r>
              <a:rPr lang="en-US" sz="1200" i="1" dirty="0"/>
              <a:t>NOTE: All amounts are in thousands</a:t>
            </a:r>
          </a:p>
          <a:p>
            <a:r>
              <a:rPr lang="en-US" sz="1200" i="1" dirty="0"/>
              <a:t>*Forecasted, not yet final</a:t>
            </a:r>
          </a:p>
          <a:p>
            <a:r>
              <a:rPr lang="en-US" sz="1200" i="1" dirty="0"/>
              <a:t>Health SCH excludes Professional Programs</a:t>
            </a:r>
          </a:p>
        </p:txBody>
      </p:sp>
    </p:spTree>
    <p:extLst>
      <p:ext uri="{BB962C8B-B14F-4D97-AF65-F5344CB8AC3E}">
        <p14:creationId xmlns:p14="http://schemas.microsoft.com/office/powerpoint/2010/main" val="1943157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01A6C90C-D916-E740-9EF5-C8674E0F8DE8}"/>
              </a:ext>
            </a:extLst>
          </p:cNvPr>
          <p:cNvSpPr>
            <a:spLocks noGrp="1"/>
          </p:cNvSpPr>
          <p:nvPr>
            <p:ph sz="quarter" idx="12"/>
          </p:nvPr>
        </p:nvSpPr>
        <p:spPr>
          <a:xfrm>
            <a:off x="275547" y="1090699"/>
            <a:ext cx="8711747" cy="1575059"/>
          </a:xfrm>
        </p:spPr>
        <p:txBody>
          <a:bodyPr/>
          <a:lstStyle/>
          <a:p>
            <a:pPr>
              <a:lnSpc>
                <a:spcPct val="150000"/>
              </a:lnSpc>
            </a:pPr>
            <a:r>
              <a:rPr lang="en-US" sz="4400" dirty="0"/>
              <a:t>2023-2024 Operating Budget</a:t>
            </a:r>
          </a:p>
        </p:txBody>
      </p:sp>
    </p:spTree>
    <p:extLst>
      <p:ext uri="{BB962C8B-B14F-4D97-AF65-F5344CB8AC3E}">
        <p14:creationId xmlns:p14="http://schemas.microsoft.com/office/powerpoint/2010/main" val="1179027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31E606F-5857-CE8F-781E-A6C30C2B79F0}"/>
              </a:ext>
            </a:extLst>
          </p:cNvPr>
          <p:cNvPicPr>
            <a:picLocks noChangeAspect="1"/>
          </p:cNvPicPr>
          <p:nvPr/>
        </p:nvPicPr>
        <p:blipFill>
          <a:blip r:embed="rId3"/>
          <a:stretch>
            <a:fillRect/>
          </a:stretch>
        </p:blipFill>
        <p:spPr>
          <a:xfrm>
            <a:off x="1257300" y="938212"/>
            <a:ext cx="6629400" cy="3267075"/>
          </a:xfrm>
          <a:prstGeom prst="rect">
            <a:avLst/>
          </a:prstGeom>
        </p:spPr>
      </p:pic>
      <p:sp>
        <p:nvSpPr>
          <p:cNvPr id="5" name="Slide Number Placeholder 4">
            <a:extLst>
              <a:ext uri="{FF2B5EF4-FFF2-40B4-BE49-F238E27FC236}">
                <a16:creationId xmlns:a16="http://schemas.microsoft.com/office/drawing/2014/main" id="{AB3F6237-D640-BE45-826E-1546F9AF23B5}"/>
              </a:ext>
            </a:extLst>
          </p:cNvPr>
          <p:cNvSpPr>
            <a:spLocks noGrp="1"/>
          </p:cNvSpPr>
          <p:nvPr>
            <p:ph type="sldNum" sz="quarter" idx="12"/>
          </p:nvPr>
        </p:nvSpPr>
        <p:spPr/>
        <p:txBody>
          <a:bodyPr/>
          <a:lstStyle/>
          <a:p>
            <a:fld id="{0F5EC011-0DA0-DB45-996E-85C7F379AB45}" type="slidenum">
              <a:rPr lang="en-US" smtClean="0"/>
              <a:pPr/>
              <a:t>9</a:t>
            </a:fld>
            <a:endParaRPr lang="en-US" dirty="0"/>
          </a:p>
        </p:txBody>
      </p:sp>
      <p:sp>
        <p:nvSpPr>
          <p:cNvPr id="7" name="Content Placeholder 6">
            <a:extLst>
              <a:ext uri="{FF2B5EF4-FFF2-40B4-BE49-F238E27FC236}">
                <a16:creationId xmlns:a16="http://schemas.microsoft.com/office/drawing/2014/main" id="{1EE63B64-8AF4-E94F-8CDB-D6DEB04432CF}"/>
              </a:ext>
            </a:extLst>
          </p:cNvPr>
          <p:cNvSpPr>
            <a:spLocks noGrp="1"/>
          </p:cNvSpPr>
          <p:nvPr>
            <p:ph sz="quarter" idx="14"/>
          </p:nvPr>
        </p:nvSpPr>
        <p:spPr>
          <a:xfrm>
            <a:off x="304800" y="548304"/>
            <a:ext cx="8839200" cy="566014"/>
          </a:xfrm>
        </p:spPr>
        <p:txBody>
          <a:bodyPr/>
          <a:lstStyle/>
          <a:p>
            <a:r>
              <a:rPr lang="en-US" sz="2400" b="1" dirty="0">
                <a:solidFill>
                  <a:srgbClr val="006747"/>
                </a:solidFill>
              </a:rPr>
              <a:t>FY 2022-23 Results</a:t>
            </a:r>
          </a:p>
        </p:txBody>
      </p:sp>
      <p:sp>
        <p:nvSpPr>
          <p:cNvPr id="3" name="TextBox 2">
            <a:extLst>
              <a:ext uri="{FF2B5EF4-FFF2-40B4-BE49-F238E27FC236}">
                <a16:creationId xmlns:a16="http://schemas.microsoft.com/office/drawing/2014/main" id="{8B751C38-4209-4011-9715-E653CB5F24FF}"/>
              </a:ext>
            </a:extLst>
          </p:cNvPr>
          <p:cNvSpPr txBox="1"/>
          <p:nvPr/>
        </p:nvSpPr>
        <p:spPr>
          <a:xfrm>
            <a:off x="812799" y="4225231"/>
            <a:ext cx="7518401" cy="769441"/>
          </a:xfrm>
          <a:prstGeom prst="rect">
            <a:avLst/>
          </a:prstGeom>
          <a:noFill/>
        </p:spPr>
        <p:txBody>
          <a:bodyPr wrap="square" rtlCol="0">
            <a:spAutoFit/>
          </a:bodyPr>
          <a:lstStyle/>
          <a:p>
            <a:r>
              <a:rPr lang="en-US" sz="1100" i="1" dirty="0"/>
              <a:t>NOTES: </a:t>
            </a:r>
          </a:p>
          <a:p>
            <a:r>
              <a:rPr lang="en-US" sz="1100" i="1" dirty="0"/>
              <a:t>Operating Budget Funding Sources exclude Transfers In category from Schedule I because DSO revenues are listed as a source</a:t>
            </a:r>
          </a:p>
          <a:p>
            <a:r>
              <a:rPr lang="en-US" sz="1100" i="1" dirty="0"/>
              <a:t>USF Financing Corp Revenues were not included as it is primarily a flow through entity</a:t>
            </a:r>
          </a:p>
        </p:txBody>
      </p:sp>
    </p:spTree>
    <p:extLst>
      <p:ext uri="{BB962C8B-B14F-4D97-AF65-F5344CB8AC3E}">
        <p14:creationId xmlns:p14="http://schemas.microsoft.com/office/powerpoint/2010/main" val="12342316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1-01-08 v4 Draft Budget Workshop Slides" id="{7150F832-A06E-4627-AC7F-FA8DAE3B16E4}" vid="{E59077CB-E4FB-43A6-AFDB-E6EA17A2632C}"/>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21-01-08 v4 Draft Budget Workshop Slides" id="{7150F832-A06E-4627-AC7F-FA8DAE3B16E4}" vid="{E93A5F54-9684-4D6C-A952-64BFF282D192}"/>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21-01-08 v4 Draft Budget Workshop Slides" id="{7150F832-A06E-4627-AC7F-FA8DAE3B16E4}" vid="{8D1AD0B6-78F5-4FCB-9D9F-A5AF464B4B71}"/>
    </a:ext>
  </a:ext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DAD9054-91CA-B34F-A14B-13E330ADAD7D}" vid="{B20F95E4-8951-704A-AF95-43CC7CB36F2B}"/>
    </a:ext>
  </a:ext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21-01-08 v4 Draft Budget Workshop Slides" id="{7150F832-A06E-4627-AC7F-FA8DAE3B16E4}" vid="{E93A5F54-9684-4D6C-A952-64BFF282D192}"/>
    </a:ext>
  </a:extLst>
</a:theme>
</file>

<file path=ppt/theme/theme6.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1-01-08 v4 Draft Budget Workshop Slides" id="{7150F832-A06E-4627-AC7F-FA8DAE3B16E4}" vid="{E59077CB-E4FB-43A6-AFDB-E6EA17A2632C}"/>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Office Theme</Template>
  <TotalTime>1284</TotalTime>
  <Words>2808</Words>
  <Application>Microsoft Office PowerPoint</Application>
  <PresentationFormat>On-screen Show (16:9)</PresentationFormat>
  <Paragraphs>367</Paragraphs>
  <Slides>40</Slides>
  <Notes>28</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40</vt:i4>
      </vt:variant>
    </vt:vector>
  </HeadingPairs>
  <TitlesOfParts>
    <vt:vector size="50" baseType="lpstr">
      <vt:lpstr>Arial</vt:lpstr>
      <vt:lpstr>Calibri</vt:lpstr>
      <vt:lpstr>Montserrat</vt:lpstr>
      <vt:lpstr>Wingdings</vt:lpstr>
      <vt:lpstr>Office Theme</vt:lpstr>
      <vt:lpstr>Custom Design</vt:lpstr>
      <vt:lpstr>1_Custom Design</vt:lpstr>
      <vt:lpstr>3_Custom Design</vt:lpstr>
      <vt:lpstr>2_Custom Design</vt:lpstr>
      <vt:lpstr>1_Office Theme</vt:lpstr>
      <vt:lpstr>PowerPoint Presentation</vt:lpstr>
      <vt:lpstr>PowerPoint Presentation</vt:lpstr>
      <vt:lpstr>PowerPoint Presentation</vt:lpstr>
      <vt:lpstr>FY24 Operating Budget Calendar for USF</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FY 24 Budget Priorities </vt:lpstr>
      <vt:lpstr>Focused List of Strategic Measures for Institutional Success</vt:lpstr>
      <vt:lpstr>Investing in Institutional Excellence</vt:lpstr>
      <vt:lpstr>Prioritized Investments in Institutional Excellence</vt:lpstr>
      <vt:lpstr>Prioritized Investments in Institutional Excellence</vt:lpstr>
      <vt:lpstr>Prioritized Investments in Institutional Excellence</vt:lpstr>
      <vt:lpstr>PowerPoint Presentation</vt:lpstr>
      <vt:lpstr>Areas of Opportunity to Close Funding Gap - Completed</vt:lpstr>
      <vt:lpstr>Areas of Opportunity to Close Funding Gap – In Process</vt:lpstr>
      <vt:lpstr>Areas of Opportunity to Close Funding Gap – In Process</vt:lpstr>
      <vt:lpstr>PowerPoint Presentation</vt:lpstr>
      <vt:lpstr>Education &amp; General</vt:lpstr>
      <vt:lpstr>Carryforward Funds       </vt:lpstr>
      <vt:lpstr>Contracts &amp; Grants     </vt:lpstr>
      <vt:lpstr>Auxiliary Enterprises</vt:lpstr>
      <vt:lpstr>Local Funds</vt:lpstr>
      <vt:lpstr>Local Funds</vt:lpstr>
      <vt:lpstr>Local Funds</vt:lpstr>
      <vt:lpstr>Local Funds</vt:lpstr>
      <vt:lpstr>Direct Support Organization Funds</vt:lpstr>
      <vt:lpstr>DSO’s include: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Hill, Kimberly</dc:creator>
  <cp:lastModifiedBy>Mariya Galchenko</cp:lastModifiedBy>
  <cp:revision>518</cp:revision>
  <cp:lastPrinted>2023-06-05T22:24:39Z</cp:lastPrinted>
  <dcterms:created xsi:type="dcterms:W3CDTF">2021-01-04T19:46:08Z</dcterms:created>
  <dcterms:modified xsi:type="dcterms:W3CDTF">2023-06-08T19:12:16Z</dcterms:modified>
</cp:coreProperties>
</file>