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 id="2147483665" r:id="rId3"/>
  </p:sldMasterIdLst>
  <p:notesMasterIdLst>
    <p:notesMasterId r:id="rId23"/>
  </p:notesMasterIdLst>
  <p:sldIdLst>
    <p:sldId id="305" r:id="rId4"/>
    <p:sldId id="307" r:id="rId5"/>
    <p:sldId id="295" r:id="rId6"/>
    <p:sldId id="309" r:id="rId7"/>
    <p:sldId id="310" r:id="rId8"/>
    <p:sldId id="365" r:id="rId9"/>
    <p:sldId id="308" r:id="rId10"/>
    <p:sldId id="312" r:id="rId11"/>
    <p:sldId id="313" r:id="rId12"/>
    <p:sldId id="314" r:id="rId13"/>
    <p:sldId id="315" r:id="rId14"/>
    <p:sldId id="319" r:id="rId15"/>
    <p:sldId id="320" r:id="rId16"/>
    <p:sldId id="321" r:id="rId17"/>
    <p:sldId id="324" r:id="rId18"/>
    <p:sldId id="325" r:id="rId19"/>
    <p:sldId id="326" r:id="rId20"/>
    <p:sldId id="337" r:id="rId21"/>
    <p:sldId id="34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8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214" autoAdjust="0"/>
    <p:restoredTop sz="94663"/>
  </p:normalViewPr>
  <p:slideViewPr>
    <p:cSldViewPr snapToGrid="0" snapToObjects="1">
      <p:cViewPr varScale="1">
        <p:scale>
          <a:sx n="103" d="100"/>
          <a:sy n="103" d="100"/>
        </p:scale>
        <p:origin x="114"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5A07D5-A2A6-4D49-BC09-6F67ACB98C48}" type="datetimeFigureOut">
              <a:rPr lang="en-US" smtClean="0"/>
              <a:t>11/4/2019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9943E-BCA8-E243-AB34-3D1ECC18AACC}" type="slidenum">
              <a:rPr lang="en-US" smtClean="0"/>
              <a:t>‹#›</a:t>
            </a:fld>
            <a:endParaRPr lang="en-US"/>
          </a:p>
        </p:txBody>
      </p:sp>
    </p:spTree>
    <p:extLst>
      <p:ext uri="{BB962C8B-B14F-4D97-AF65-F5344CB8AC3E}">
        <p14:creationId xmlns:p14="http://schemas.microsoft.com/office/powerpoint/2010/main" val="442857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94062-30C5-F040-B0F4-7E71F1EB522E}"/>
              </a:ext>
            </a:extLst>
          </p:cNvPr>
          <p:cNvSpPr>
            <a:spLocks noGrp="1"/>
          </p:cNvSpPr>
          <p:nvPr>
            <p:ph type="ctrTitle"/>
          </p:nvPr>
        </p:nvSpPr>
        <p:spPr>
          <a:xfrm>
            <a:off x="457200" y="1200805"/>
            <a:ext cx="6923314" cy="1803872"/>
          </a:xfrm>
          <a:prstGeom prst="rect">
            <a:avLst/>
          </a:prstGeom>
        </p:spPr>
        <p:txBody>
          <a:bodyPr anchor="b"/>
          <a:lstStyle>
            <a:lvl1pPr algn="l">
              <a:defRPr sz="6000" b="1">
                <a:solidFill>
                  <a:schemeClr val="bg1"/>
                </a:solidFill>
                <a:latin typeface="+mn-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A3517E8-494B-9F4E-8393-8BD26CAA437A}"/>
              </a:ext>
            </a:extLst>
          </p:cNvPr>
          <p:cNvSpPr>
            <a:spLocks noGrp="1"/>
          </p:cNvSpPr>
          <p:nvPr>
            <p:ph type="subTitle" idx="1"/>
          </p:nvPr>
        </p:nvSpPr>
        <p:spPr>
          <a:xfrm>
            <a:off x="457200" y="3201144"/>
            <a:ext cx="6923314" cy="521771"/>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Content Placeholder 8">
            <a:extLst>
              <a:ext uri="{FF2B5EF4-FFF2-40B4-BE49-F238E27FC236}">
                <a16:creationId xmlns:a16="http://schemas.microsoft.com/office/drawing/2014/main" id="{2E620DA4-E16B-EE47-9282-826FADBD9BCD}"/>
              </a:ext>
            </a:extLst>
          </p:cNvPr>
          <p:cNvSpPr>
            <a:spLocks noGrp="1"/>
          </p:cNvSpPr>
          <p:nvPr>
            <p:ph sz="quarter" idx="10" hasCustomPrompt="1"/>
          </p:nvPr>
        </p:nvSpPr>
        <p:spPr>
          <a:xfrm>
            <a:off x="457200" y="5110163"/>
            <a:ext cx="4710113" cy="376237"/>
          </a:xfrm>
          <a:prstGeom prst="rect">
            <a:avLst/>
          </a:prstGeom>
        </p:spPr>
        <p:txBody>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DATE &amp; PRESENTER</a:t>
            </a:r>
          </a:p>
        </p:txBody>
      </p:sp>
    </p:spTree>
    <p:extLst>
      <p:ext uri="{BB962C8B-B14F-4D97-AF65-F5344CB8AC3E}">
        <p14:creationId xmlns:p14="http://schemas.microsoft.com/office/powerpoint/2010/main" val="688920591"/>
      </p:ext>
    </p:extLst>
  </p:cSld>
  <p:clrMapOvr>
    <a:masterClrMapping/>
  </p:clrMapOvr>
  <p:extLst>
    <p:ext uri="{DCECCB84-F9BA-43D5-87BE-67443E8EF086}">
      <p15:sldGuideLst xmlns:p15="http://schemas.microsoft.com/office/powerpoint/2012/main">
        <p15:guide id="2" pos="288" userDrawn="1">
          <p15:clr>
            <a:srgbClr val="FBAE40"/>
          </p15:clr>
        </p15:guide>
        <p15:guide id="3" pos="739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Guts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F0B74-4A3A-444E-B522-BED236832E77}"/>
              </a:ext>
            </a:extLst>
          </p:cNvPr>
          <p:cNvSpPr>
            <a:spLocks noGrp="1"/>
          </p:cNvSpPr>
          <p:nvPr>
            <p:ph type="title"/>
          </p:nvPr>
        </p:nvSpPr>
        <p:spPr>
          <a:xfrm>
            <a:off x="457200" y="419101"/>
            <a:ext cx="11239500" cy="774700"/>
          </a:xfrm>
          <a:prstGeom prst="rect">
            <a:avLst/>
          </a:prstGeom>
        </p:spPr>
        <p:txBody>
          <a:bodyPr/>
          <a:lstStyle>
            <a:lvl1pPr algn="l">
              <a:defRPr b="1">
                <a:solidFill>
                  <a:srgbClr val="00785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3B8F4286-22A4-4346-AA70-B13992F1FDA9}"/>
              </a:ext>
            </a:extLst>
          </p:cNvPr>
          <p:cNvSpPr>
            <a:spLocks noGrp="1"/>
          </p:cNvSpPr>
          <p:nvPr>
            <p:ph idx="1"/>
          </p:nvPr>
        </p:nvSpPr>
        <p:spPr>
          <a:xfrm>
            <a:off x="457200" y="1295401"/>
            <a:ext cx="11239500" cy="4457700"/>
          </a:xfrm>
          <a:prstGeom prst="rect">
            <a:avLst/>
          </a:prstGeom>
        </p:spPr>
        <p:txBody>
          <a:bodyPr/>
          <a:lstStyle>
            <a:lvl1pPr>
              <a:defRPr sz="2400">
                <a:solidFill>
                  <a:srgbClr val="007851"/>
                </a:solidFill>
              </a:defRPr>
            </a:lvl1pPr>
            <a:lvl2pPr>
              <a:defRPr sz="2400">
                <a:solidFill>
                  <a:srgbClr val="007851"/>
                </a:solidFill>
              </a:defRPr>
            </a:lvl2pPr>
            <a:lvl3pPr>
              <a:defRPr sz="2400">
                <a:solidFill>
                  <a:srgbClr val="007851"/>
                </a:solidFill>
              </a:defRPr>
            </a:lvl3pPr>
            <a:lvl4pPr>
              <a:defRPr sz="2400">
                <a:solidFill>
                  <a:srgbClr val="007851"/>
                </a:solidFill>
              </a:defRPr>
            </a:lvl4pPr>
            <a:lvl5pPr>
              <a:defRPr sz="2400">
                <a:solidFill>
                  <a:srgbClr val="00785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F35052C-2FDB-2C43-A7FC-50D84170DB77}"/>
              </a:ext>
            </a:extLst>
          </p:cNvPr>
          <p:cNvSpPr>
            <a:spLocks noGrp="1"/>
          </p:cNvSpPr>
          <p:nvPr>
            <p:ph type="sldNum" sz="quarter" idx="12"/>
          </p:nvPr>
        </p:nvSpPr>
        <p:spPr/>
        <p:txBody>
          <a:bodyPr/>
          <a:lstStyle/>
          <a:p>
            <a:fld id="{C6429477-D61A-7D49-A13C-58DC364142A2}" type="slidenum">
              <a:rPr lang="en-US" smtClean="0"/>
              <a:t>‹#›</a:t>
            </a:fld>
            <a:endParaRPr lang="en-US" dirty="0"/>
          </a:p>
        </p:txBody>
      </p:sp>
    </p:spTree>
    <p:extLst>
      <p:ext uri="{BB962C8B-B14F-4D97-AF65-F5344CB8AC3E}">
        <p14:creationId xmlns:p14="http://schemas.microsoft.com/office/powerpoint/2010/main" val="4014847087"/>
      </p:ext>
    </p:extLst>
  </p:cSld>
  <p:clrMapOvr>
    <a:masterClrMapping/>
  </p:clrMapOvr>
  <p:extLst>
    <p:ext uri="{DCECCB84-F9BA-43D5-87BE-67443E8EF086}">
      <p15:sldGuideLst xmlns:p15="http://schemas.microsoft.com/office/powerpoint/2012/main">
        <p15:guide id="1" orient="horz" pos="81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uts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F0B74-4A3A-444E-B522-BED236832E77}"/>
              </a:ext>
            </a:extLst>
          </p:cNvPr>
          <p:cNvSpPr>
            <a:spLocks noGrp="1"/>
          </p:cNvSpPr>
          <p:nvPr>
            <p:ph type="title" hasCustomPrompt="1"/>
          </p:nvPr>
        </p:nvSpPr>
        <p:spPr>
          <a:xfrm>
            <a:off x="457200" y="419101"/>
            <a:ext cx="11239500" cy="1254578"/>
          </a:xfrm>
          <a:prstGeom prst="rect">
            <a:avLst/>
          </a:prstGeom>
        </p:spPr>
        <p:txBody>
          <a:bodyPr/>
          <a:lstStyle>
            <a:lvl1pPr algn="l">
              <a:defRPr b="1">
                <a:solidFill>
                  <a:srgbClr val="007851"/>
                </a:solidFill>
                <a:latin typeface="+mn-lt"/>
              </a:defRPr>
            </a:lvl1pPr>
          </a:lstStyle>
          <a:p>
            <a:r>
              <a:rPr lang="en-US" dirty="0"/>
              <a:t>Click to edit Master title style Click to edit Master title style</a:t>
            </a:r>
          </a:p>
        </p:txBody>
      </p:sp>
      <p:sp>
        <p:nvSpPr>
          <p:cNvPr id="3" name="Content Placeholder 2">
            <a:extLst>
              <a:ext uri="{FF2B5EF4-FFF2-40B4-BE49-F238E27FC236}">
                <a16:creationId xmlns:a16="http://schemas.microsoft.com/office/drawing/2014/main" id="{3B8F4286-22A4-4346-AA70-B13992F1FDA9}"/>
              </a:ext>
            </a:extLst>
          </p:cNvPr>
          <p:cNvSpPr>
            <a:spLocks noGrp="1"/>
          </p:cNvSpPr>
          <p:nvPr>
            <p:ph idx="1"/>
          </p:nvPr>
        </p:nvSpPr>
        <p:spPr>
          <a:xfrm>
            <a:off x="457200" y="1752600"/>
            <a:ext cx="11239500" cy="4000501"/>
          </a:xfrm>
          <a:prstGeom prst="rect">
            <a:avLst/>
          </a:prstGeom>
        </p:spPr>
        <p:txBody>
          <a:bodyPr/>
          <a:lstStyle>
            <a:lvl1pPr>
              <a:defRPr sz="2400">
                <a:solidFill>
                  <a:srgbClr val="007851"/>
                </a:solidFill>
              </a:defRPr>
            </a:lvl1pPr>
            <a:lvl2pPr>
              <a:defRPr sz="2400">
                <a:solidFill>
                  <a:srgbClr val="007851"/>
                </a:solidFill>
              </a:defRPr>
            </a:lvl2pPr>
            <a:lvl3pPr>
              <a:defRPr sz="2400">
                <a:solidFill>
                  <a:srgbClr val="007851"/>
                </a:solidFill>
              </a:defRPr>
            </a:lvl3pPr>
            <a:lvl4pPr>
              <a:defRPr sz="2400">
                <a:solidFill>
                  <a:srgbClr val="007851"/>
                </a:solidFill>
              </a:defRPr>
            </a:lvl4pPr>
            <a:lvl5pPr>
              <a:defRPr sz="2400">
                <a:solidFill>
                  <a:srgbClr val="00785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F35052C-2FDB-2C43-A7FC-50D84170DB77}"/>
              </a:ext>
            </a:extLst>
          </p:cNvPr>
          <p:cNvSpPr>
            <a:spLocks noGrp="1"/>
          </p:cNvSpPr>
          <p:nvPr>
            <p:ph type="sldNum" sz="quarter" idx="12"/>
          </p:nvPr>
        </p:nvSpPr>
        <p:spPr/>
        <p:txBody>
          <a:bodyPr/>
          <a:lstStyle/>
          <a:p>
            <a:fld id="{C6429477-D61A-7D49-A13C-58DC364142A2}" type="slidenum">
              <a:rPr lang="en-US" smtClean="0"/>
              <a:t>‹#›</a:t>
            </a:fld>
            <a:endParaRPr lang="en-US" dirty="0"/>
          </a:p>
        </p:txBody>
      </p:sp>
    </p:spTree>
    <p:extLst>
      <p:ext uri="{BB962C8B-B14F-4D97-AF65-F5344CB8AC3E}">
        <p14:creationId xmlns:p14="http://schemas.microsoft.com/office/powerpoint/2010/main" val="2335168512"/>
      </p:ext>
    </p:extLst>
  </p:cSld>
  <p:clrMapOvr>
    <a:masterClrMapping/>
  </p:clrMapOvr>
  <p:extLst>
    <p:ext uri="{DCECCB84-F9BA-43D5-87BE-67443E8EF086}">
      <p15:sldGuideLst xmlns:p15="http://schemas.microsoft.com/office/powerpoint/2012/main">
        <p15:guide id="1" orient="horz" pos="110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0608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AA4EBE-5A75-2D4A-A28B-DE285555DA6E}"/>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76498487"/>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E5D6D1-5554-7040-8D42-8A17F90FFB99}"/>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5B867F22-C21C-2E40-93A9-5137A33B05E3}"/>
              </a:ext>
            </a:extLst>
          </p:cNvPr>
          <p:cNvSpPr>
            <a:spLocks noGrp="1"/>
          </p:cNvSpPr>
          <p:nvPr>
            <p:ph type="sldNum" sz="quarter" idx="4"/>
          </p:nvPr>
        </p:nvSpPr>
        <p:spPr>
          <a:xfrm>
            <a:off x="10842352" y="6044296"/>
            <a:ext cx="848360" cy="269420"/>
          </a:xfrm>
          <a:prstGeom prst="rect">
            <a:avLst/>
          </a:prstGeom>
        </p:spPr>
        <p:txBody>
          <a:bodyPr vert="horz" lIns="91440" tIns="45720" rIns="91440" bIns="45720" rtlCol="0" anchor="ctr"/>
          <a:lstStyle>
            <a:lvl1pPr algn="r">
              <a:defRPr sz="1200" b="1">
                <a:solidFill>
                  <a:srgbClr val="007851"/>
                </a:solidFill>
              </a:defRPr>
            </a:lvl1pPr>
          </a:lstStyle>
          <a:p>
            <a:fld id="{C6429477-D61A-7D49-A13C-58DC364142A2}" type="slidenum">
              <a:rPr lang="en-US" smtClean="0"/>
              <a:pPr/>
              <a:t>‹#›</a:t>
            </a:fld>
            <a:endParaRPr lang="en-US" dirty="0"/>
          </a:p>
        </p:txBody>
      </p:sp>
    </p:spTree>
    <p:extLst>
      <p:ext uri="{BB962C8B-B14F-4D97-AF65-F5344CB8AC3E}">
        <p14:creationId xmlns:p14="http://schemas.microsoft.com/office/powerpoint/2010/main" val="1550455762"/>
      </p:ext>
    </p:extLst>
  </p:cSld>
  <p:clrMap bg1="lt1" tx1="dk1" bg2="lt2" tx2="dk2" accent1="accent1" accent2="accent2" accent3="accent3" accent4="accent4" accent5="accent5" accent6="accent6" hlink="hlink" folHlink="folHlink"/>
  <p:sldLayoutIdLst>
    <p:sldLayoutId id="2147483668" r:id="rId1"/>
    <p:sldLayoutId id="2147483669"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 userDrawn="1">
          <p15:clr>
            <a:srgbClr val="F26B43"/>
          </p15:clr>
        </p15:guide>
        <p15:guide id="3" pos="7368" userDrawn="1">
          <p15:clr>
            <a:srgbClr val="F26B43"/>
          </p15:clr>
        </p15:guide>
        <p15:guide id="4" orient="horz" pos="362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A2DAC8-339B-F147-A86D-AF4270BF93D1}"/>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06329640"/>
      </p:ext>
    </p:extLst>
  </p:cSld>
  <p:clrMap bg1="lt1" tx1="dk1" bg2="lt2" tx2="dk2" accent1="accent1" accent2="accent2" accent3="accent3" accent4="accent4" accent5="accent5" accent6="accent6" hlink="hlink" folHlink="folHlink"/>
  <p:sldLayoutIdLst>
    <p:sldLayoutId id="2147483666"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flickr.com/photos/swanksalot/8476546776/in/photostream/" TargetMode="External"/><Relationship Id="rId2" Type="http://schemas.openxmlformats.org/officeDocument/2006/relationships/image" Target="../media/image9.jpg"/><Relationship Id="rId1" Type="http://schemas.openxmlformats.org/officeDocument/2006/relationships/slideLayout" Target="../slideLayouts/slideLayout3.xml"/><Relationship Id="rId4" Type="http://schemas.openxmlformats.org/officeDocument/2006/relationships/hyperlink" Target="https://creativecommons.org/licenses/by-nc-sa/3.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mailto:Andrews5@usf.edu" TargetMode="External"/><Relationship Id="rId2" Type="http://schemas.openxmlformats.org/officeDocument/2006/relationships/hyperlink" Target="mailto:Carsonc@usf.edu" TargetMode="External"/><Relationship Id="rId1" Type="http://schemas.openxmlformats.org/officeDocument/2006/relationships/slideLayout" Target="../slideLayouts/slideLayout3.xml"/><Relationship Id="rId5" Type="http://schemas.openxmlformats.org/officeDocument/2006/relationships/hyperlink" Target="mailto:nmerced@usf.edu" TargetMode="External"/><Relationship Id="rId4" Type="http://schemas.openxmlformats.org/officeDocument/2006/relationships/hyperlink" Target="mailto:stancey1@usf.edu"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pokerfuse.com/features/comment-analysis/ach-and-ewallets-provide-deposit-solutions-for-online-gaming-sites-in-new-jersey-05-12/" TargetMode="External"/><Relationship Id="rId2" Type="http://schemas.openxmlformats.org/officeDocument/2006/relationships/image" Target="../media/image5.jpg"/><Relationship Id="rId1" Type="http://schemas.openxmlformats.org/officeDocument/2006/relationships/slideLayout" Target="../slideLayouts/slideLayout3.xml"/><Relationship Id="rId4" Type="http://schemas.openxmlformats.org/officeDocument/2006/relationships/hyperlink" Target="https://creativecommons.org/licenses/by/3.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3.xml"/><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5728" y="1996972"/>
            <a:ext cx="8590808" cy="2562412"/>
          </a:xfrm>
        </p:spPr>
        <p:txBody>
          <a:bodyPr lIns="0" tIns="0" bIns="0">
            <a:noAutofit/>
          </a:bodyPr>
          <a:lstStyle/>
          <a:p>
            <a:pPr algn="ctr">
              <a:lnSpc>
                <a:spcPct val="90000"/>
              </a:lnSpc>
            </a:pPr>
            <a:r>
              <a:rPr lang="en-US" sz="8000" b="1" dirty="0">
                <a:solidFill>
                  <a:srgbClr val="D4CA9D"/>
                </a:solidFill>
                <a:latin typeface="Trade Gothic LT Std Cn" panose="020B0606020502020204" pitchFamily="34" charset="0"/>
              </a:rPr>
              <a:t>Depository Accounts and Reconciliation </a:t>
            </a:r>
            <a:br>
              <a:rPr lang="en-US" sz="8000" b="1" dirty="0">
                <a:solidFill>
                  <a:srgbClr val="D4CA9D"/>
                </a:solidFill>
                <a:latin typeface="Trade Gothic LT Std Cn" panose="020B0606020502020204" pitchFamily="34" charset="0"/>
              </a:rPr>
            </a:br>
            <a:r>
              <a:rPr lang="en-US" sz="3000" b="1" dirty="0">
                <a:solidFill>
                  <a:srgbClr val="D4CA9D"/>
                </a:solidFill>
                <a:latin typeface="Trade Gothic LT Std Cn" panose="020B0606020502020204" pitchFamily="34" charset="0"/>
              </a:rPr>
              <a:t>A journey through lockboxes and ACH’s</a:t>
            </a:r>
          </a:p>
        </p:txBody>
      </p:sp>
    </p:spTree>
    <p:extLst>
      <p:ext uri="{BB962C8B-B14F-4D97-AF65-F5344CB8AC3E}">
        <p14:creationId xmlns:p14="http://schemas.microsoft.com/office/powerpoint/2010/main" val="2149311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10</a:t>
            </a:fld>
            <a:endParaRPr lang="en-US" dirty="0"/>
          </a:p>
        </p:txBody>
      </p:sp>
      <p:sp>
        <p:nvSpPr>
          <p:cNvPr id="3" name="Title 1"/>
          <p:cNvSpPr txBox="1">
            <a:spLocks/>
          </p:cNvSpPr>
          <p:nvPr/>
        </p:nvSpPr>
        <p:spPr>
          <a:xfrm>
            <a:off x="302773" y="609326"/>
            <a:ext cx="9788915" cy="1470025"/>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r>
              <a:rPr lang="en-US" sz="5400" dirty="0"/>
              <a:t>         Touchnet Payment Gateway</a:t>
            </a:r>
            <a:endParaRPr lang="en-US" sz="5400" dirty="0">
              <a:solidFill>
                <a:srgbClr val="006747"/>
              </a:solidFill>
              <a:latin typeface="Trade Gothic LT Std Cn" panose="020B0606020502020204" pitchFamily="34" charset="0"/>
            </a:endParaRPr>
          </a:p>
        </p:txBody>
      </p:sp>
      <p:sp>
        <p:nvSpPr>
          <p:cNvPr id="4" name="Content Placeholder 2"/>
          <p:cNvSpPr txBox="1">
            <a:spLocks/>
          </p:cNvSpPr>
          <p:nvPr/>
        </p:nvSpPr>
        <p:spPr>
          <a:xfrm>
            <a:off x="629515" y="2355671"/>
            <a:ext cx="7772400" cy="28786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dirty="0">
              <a:solidFill>
                <a:schemeClr val="tx1"/>
              </a:solidFill>
            </a:endParaRPr>
          </a:p>
        </p:txBody>
      </p:sp>
      <p:sp>
        <p:nvSpPr>
          <p:cNvPr id="6" name="Rectangle 5">
            <a:extLst>
              <a:ext uri="{FF2B5EF4-FFF2-40B4-BE49-F238E27FC236}">
                <a16:creationId xmlns:a16="http://schemas.microsoft.com/office/drawing/2014/main" id="{FA3E81D2-D253-42AC-B7E3-15EF1697F578}"/>
              </a:ext>
            </a:extLst>
          </p:cNvPr>
          <p:cNvSpPr/>
          <p:nvPr/>
        </p:nvSpPr>
        <p:spPr>
          <a:xfrm>
            <a:off x="520700" y="2136339"/>
            <a:ext cx="10541000" cy="3000821"/>
          </a:xfrm>
          <a:prstGeom prst="rect">
            <a:avLst/>
          </a:prstGeom>
        </p:spPr>
        <p:txBody>
          <a:bodyPr wrap="square">
            <a:spAutoFit/>
          </a:bodyPr>
          <a:lstStyle/>
          <a:p>
            <a:pPr marL="68580" indent="-68580" fontAlgn="auto">
              <a:spcAft>
                <a:spcPts val="0"/>
              </a:spcAft>
              <a:buFont typeface="Arial" panose="020B0604020202020204" pitchFamily="34" charset="0"/>
              <a:buNone/>
              <a:defRPr/>
            </a:pPr>
            <a:r>
              <a:rPr lang="en-US" sz="2100" dirty="0">
                <a:solidFill>
                  <a:srgbClr val="007851"/>
                </a:solidFill>
              </a:rPr>
              <a:t>Touchnet is a leading provider of technological services that make self-service information access more efficient and convenient for both our institution and the individual user.</a:t>
            </a:r>
          </a:p>
          <a:p>
            <a:pPr marL="68580" indent="-68580" fontAlgn="auto">
              <a:spcAft>
                <a:spcPts val="0"/>
              </a:spcAft>
              <a:buFont typeface="Arial" panose="020B0604020202020204" pitchFamily="34" charset="0"/>
              <a:buNone/>
              <a:defRPr/>
            </a:pPr>
            <a:endParaRPr lang="en-US" sz="2100" dirty="0">
              <a:solidFill>
                <a:srgbClr val="007851"/>
              </a:solidFill>
            </a:endParaRPr>
          </a:p>
          <a:p>
            <a:pPr marL="68580" indent="-68580">
              <a:defRPr/>
            </a:pPr>
            <a:r>
              <a:rPr lang="en-US" sz="2100" dirty="0">
                <a:solidFill>
                  <a:srgbClr val="007851"/>
                </a:solidFill>
              </a:rPr>
              <a:t>It provides students the ability to pay :                  It provides departments the ability to pay :</a:t>
            </a:r>
          </a:p>
          <a:p>
            <a:pPr marL="68580" indent="-68580" fontAlgn="auto">
              <a:spcAft>
                <a:spcPts val="0"/>
              </a:spcAft>
              <a:buFont typeface="Arial" panose="020B0604020202020204" pitchFamily="34" charset="0"/>
              <a:buNone/>
              <a:defRPr/>
            </a:pPr>
            <a:endParaRPr lang="en-US" sz="2100" dirty="0">
              <a:solidFill>
                <a:srgbClr val="007851"/>
              </a:solidFill>
            </a:endParaRPr>
          </a:p>
          <a:p>
            <a:pPr marL="457200" indent="-457200" fontAlgn="auto">
              <a:spcAft>
                <a:spcPts val="0"/>
              </a:spcAft>
              <a:defRPr/>
            </a:pPr>
            <a:r>
              <a:rPr lang="en-US" sz="2100" dirty="0">
                <a:solidFill>
                  <a:srgbClr val="007851"/>
                </a:solidFill>
              </a:rPr>
              <a:t>Tuition					           Deposits </a:t>
            </a:r>
          </a:p>
          <a:p>
            <a:pPr marL="457200" indent="-457200" fontAlgn="auto">
              <a:spcAft>
                <a:spcPts val="0"/>
              </a:spcAft>
              <a:defRPr/>
            </a:pPr>
            <a:r>
              <a:rPr lang="en-US" sz="2100" dirty="0">
                <a:solidFill>
                  <a:srgbClr val="007851"/>
                </a:solidFill>
              </a:rPr>
              <a:t>Transcripts				           Fees for development classes    </a:t>
            </a:r>
          </a:p>
          <a:p>
            <a:pPr marL="457200" indent="-457200" fontAlgn="auto">
              <a:spcAft>
                <a:spcPts val="0"/>
              </a:spcAft>
              <a:defRPr/>
            </a:pPr>
            <a:r>
              <a:rPr lang="en-US" sz="2100" dirty="0">
                <a:solidFill>
                  <a:srgbClr val="007851"/>
                </a:solidFill>
              </a:rPr>
              <a:t>Housing					           Other miscellaneous fees 	</a:t>
            </a:r>
          </a:p>
          <a:p>
            <a:pPr marL="457200" indent="-457200" fontAlgn="auto">
              <a:spcAft>
                <a:spcPts val="0"/>
              </a:spcAft>
              <a:defRPr/>
            </a:pPr>
            <a:r>
              <a:rPr lang="en-US" sz="2100" dirty="0">
                <a:solidFill>
                  <a:srgbClr val="007851"/>
                </a:solidFill>
              </a:rPr>
              <a:t>Make sure there are funds to avoid fees</a:t>
            </a:r>
          </a:p>
        </p:txBody>
      </p:sp>
    </p:spTree>
    <p:extLst>
      <p:ext uri="{BB962C8B-B14F-4D97-AF65-F5344CB8AC3E}">
        <p14:creationId xmlns:p14="http://schemas.microsoft.com/office/powerpoint/2010/main" val="760322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11</a:t>
            </a:fld>
            <a:endParaRPr lang="en-US" dirty="0"/>
          </a:p>
        </p:txBody>
      </p:sp>
      <p:sp>
        <p:nvSpPr>
          <p:cNvPr id="3" name="Title 1"/>
          <p:cNvSpPr txBox="1">
            <a:spLocks/>
          </p:cNvSpPr>
          <p:nvPr/>
        </p:nvSpPr>
        <p:spPr>
          <a:xfrm>
            <a:off x="448487" y="736799"/>
            <a:ext cx="9067800" cy="1133359"/>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r>
              <a:rPr lang="en-US" sz="5400" dirty="0"/>
              <a:t>        Touchnet Security System</a:t>
            </a:r>
            <a:endParaRPr lang="en-US" sz="5400" dirty="0">
              <a:solidFill>
                <a:srgbClr val="006747"/>
              </a:solidFill>
              <a:latin typeface="Trade Gothic LT Std Cn" panose="020B0606020502020204" pitchFamily="34" charset="0"/>
            </a:endParaRPr>
          </a:p>
        </p:txBody>
      </p:sp>
      <p:sp>
        <p:nvSpPr>
          <p:cNvPr id="4" name="Content Placeholder 2"/>
          <p:cNvSpPr txBox="1">
            <a:spLocks/>
          </p:cNvSpPr>
          <p:nvPr/>
        </p:nvSpPr>
        <p:spPr>
          <a:xfrm>
            <a:off x="389942" y="1778000"/>
            <a:ext cx="11027358" cy="3530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Wingdings 2"/>
              <a:buNone/>
              <a:defRPr/>
            </a:pPr>
            <a:r>
              <a:rPr lang="en-US" altLang="en-US" sz="2100" b="1" dirty="0"/>
              <a:t>Touch net systems is protected behind a firewall access list.  All data is encrypted for maximum security.</a:t>
            </a:r>
          </a:p>
          <a:p>
            <a:pPr marL="68580" indent="-68580" fontAlgn="auto">
              <a:spcAft>
                <a:spcPts val="0"/>
              </a:spcAft>
              <a:buFont typeface="Wingdings" pitchFamily="2" charset="2"/>
              <a:buNone/>
              <a:defRPr/>
            </a:pPr>
            <a:endParaRPr lang="en-US" altLang="en-US" sz="2100" b="1" dirty="0"/>
          </a:p>
          <a:p>
            <a:pPr marL="0" indent="0" fontAlgn="auto">
              <a:spcAft>
                <a:spcPts val="0"/>
              </a:spcAft>
              <a:buFont typeface="Wingdings 2"/>
              <a:buNone/>
              <a:defRPr/>
            </a:pPr>
            <a:r>
              <a:rPr lang="en-US" altLang="en-US" sz="2100" b="1" dirty="0"/>
              <a:t>Data for each Department is maintained according to specific merchant or account configuration.</a:t>
            </a:r>
          </a:p>
          <a:p>
            <a:pPr marL="68580" indent="-68580" fontAlgn="auto">
              <a:spcAft>
                <a:spcPts val="0"/>
              </a:spcAft>
              <a:buFont typeface="Wingdings" pitchFamily="2" charset="2"/>
              <a:buNone/>
              <a:defRPr/>
            </a:pPr>
            <a:endParaRPr lang="en-US" altLang="en-US" sz="2100" b="1" dirty="0"/>
          </a:p>
          <a:p>
            <a:pPr marL="0" indent="0" fontAlgn="auto">
              <a:spcAft>
                <a:spcPts val="0"/>
              </a:spcAft>
              <a:buFont typeface="Wingdings 2"/>
              <a:buNone/>
              <a:defRPr/>
            </a:pPr>
            <a:r>
              <a:rPr lang="en-US" altLang="en-US" sz="2100" b="1" dirty="0"/>
              <a:t>Each user has the ability to view data for his/her department after entering the system according to specific roles.</a:t>
            </a:r>
          </a:p>
        </p:txBody>
      </p:sp>
    </p:spTree>
    <p:extLst>
      <p:ext uri="{BB962C8B-B14F-4D97-AF65-F5344CB8AC3E}">
        <p14:creationId xmlns:p14="http://schemas.microsoft.com/office/powerpoint/2010/main" val="24482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12</a:t>
            </a:fld>
            <a:endParaRPr lang="en-US" dirty="0"/>
          </a:p>
        </p:txBody>
      </p:sp>
      <p:sp>
        <p:nvSpPr>
          <p:cNvPr id="3" name="Title 1"/>
          <p:cNvSpPr txBox="1">
            <a:spLocks/>
          </p:cNvSpPr>
          <p:nvPr/>
        </p:nvSpPr>
        <p:spPr>
          <a:xfrm>
            <a:off x="1083681" y="544284"/>
            <a:ext cx="10363200" cy="2455147"/>
          </a:xfrm>
          <a:prstGeom prst="rect">
            <a:avLst/>
          </a:prstGeom>
        </p:spPr>
        <p:txBody>
          <a:bodyPr>
            <a:normAutofit/>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r>
              <a:rPr lang="en-US" sz="6000" dirty="0">
                <a:solidFill>
                  <a:srgbClr val="006747"/>
                </a:solidFill>
                <a:latin typeface="Trade Gothic LT Std Cn" panose="020B0606020502020204" pitchFamily="34" charset="0"/>
              </a:rPr>
              <a:t>				Lockbox </a:t>
            </a:r>
          </a:p>
        </p:txBody>
      </p:sp>
      <p:sp>
        <p:nvSpPr>
          <p:cNvPr id="4" name="Text Placeholder 2"/>
          <p:cNvSpPr txBox="1">
            <a:spLocks/>
          </p:cNvSpPr>
          <p:nvPr/>
        </p:nvSpPr>
        <p:spPr>
          <a:xfrm>
            <a:off x="1083681" y="2996677"/>
            <a:ext cx="8534400" cy="1752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800" dirty="0">
              <a:solidFill>
                <a:schemeClr val="tx1"/>
              </a:solidFill>
            </a:endParaRPr>
          </a:p>
        </p:txBody>
      </p:sp>
      <p:pic>
        <p:nvPicPr>
          <p:cNvPr id="6" name="Picture 5">
            <a:extLst>
              <a:ext uri="{FF2B5EF4-FFF2-40B4-BE49-F238E27FC236}">
                <a16:creationId xmlns:a16="http://schemas.microsoft.com/office/drawing/2014/main" id="{CBB5A443-8FF1-429A-89BC-8210D6B7C49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360323" y="1536700"/>
            <a:ext cx="7571077" cy="4507596"/>
          </a:xfrm>
          <a:prstGeom prst="rect">
            <a:avLst/>
          </a:prstGeom>
        </p:spPr>
      </p:pic>
      <p:sp>
        <p:nvSpPr>
          <p:cNvPr id="7" name="TextBox 6">
            <a:extLst>
              <a:ext uri="{FF2B5EF4-FFF2-40B4-BE49-F238E27FC236}">
                <a16:creationId xmlns:a16="http://schemas.microsoft.com/office/drawing/2014/main" id="{320C8037-0CD6-474B-AAD6-9939F2F94A3C}"/>
              </a:ext>
            </a:extLst>
          </p:cNvPr>
          <p:cNvSpPr txBox="1"/>
          <p:nvPr/>
        </p:nvSpPr>
        <p:spPr>
          <a:xfrm>
            <a:off x="1297276" y="6858000"/>
            <a:ext cx="9597447" cy="230832"/>
          </a:xfrm>
          <a:prstGeom prst="rect">
            <a:avLst/>
          </a:prstGeom>
          <a:noFill/>
        </p:spPr>
        <p:txBody>
          <a:bodyPr wrap="square" rtlCol="0">
            <a:spAutoFit/>
          </a:bodyPr>
          <a:lstStyle/>
          <a:p>
            <a:r>
              <a:rPr lang="en-US" sz="900">
                <a:hlinkClick r:id="rId3" tooltip="https://www.flickr.com/photos/swanksalot/8476546776/in/photostream/"/>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4128705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13</a:t>
            </a:fld>
            <a:endParaRPr lang="en-US" dirty="0"/>
          </a:p>
        </p:txBody>
      </p:sp>
      <p:sp>
        <p:nvSpPr>
          <p:cNvPr id="3" name="Title 9"/>
          <p:cNvSpPr txBox="1">
            <a:spLocks/>
          </p:cNvSpPr>
          <p:nvPr/>
        </p:nvSpPr>
        <p:spPr>
          <a:xfrm>
            <a:off x="476479" y="519535"/>
            <a:ext cx="11715521" cy="1470025"/>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r>
              <a:rPr lang="en-US" sz="5400" dirty="0">
                <a:solidFill>
                  <a:srgbClr val="006747"/>
                </a:solidFill>
                <a:latin typeface="Trade Gothic LT Std Cn" panose="020B0606020502020204" pitchFamily="34" charset="0"/>
              </a:rPr>
              <a:t>					Lockbox</a:t>
            </a:r>
            <a:endParaRPr lang="en-US" sz="5400" dirty="0">
              <a:solidFill>
                <a:srgbClr val="006747"/>
              </a:solidFill>
              <a:latin typeface="Trade Gothic LT Std Cn" panose="020B0606020502020204" pitchFamily="34" charset="0"/>
              <a:ea typeface="Cabin" charset="0"/>
              <a:cs typeface="Cabin" charset="0"/>
            </a:endParaRPr>
          </a:p>
        </p:txBody>
      </p:sp>
      <p:sp>
        <p:nvSpPr>
          <p:cNvPr id="4" name="Content Placeholder 10"/>
          <p:cNvSpPr txBox="1">
            <a:spLocks/>
          </p:cNvSpPr>
          <p:nvPr/>
        </p:nvSpPr>
        <p:spPr>
          <a:xfrm>
            <a:off x="761052" y="1790700"/>
            <a:ext cx="10541948" cy="35445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 indent="-68580" fontAlgn="auto">
              <a:spcAft>
                <a:spcPts val="0"/>
              </a:spcAft>
              <a:buFont typeface="Wingdings" pitchFamily="2" charset="2"/>
              <a:buNone/>
              <a:defRPr/>
            </a:pPr>
            <a:r>
              <a:rPr lang="en-US" sz="2100" dirty="0"/>
              <a:t>	Is a Banking service that works like a post office box the bank establishes for your department.  The department will have to provide their customers a remit to address; this will allow them to send all payments to invoices directly to the lockbox.  </a:t>
            </a:r>
          </a:p>
          <a:p>
            <a:pPr marL="68580" indent="-68580" fontAlgn="auto">
              <a:spcAft>
                <a:spcPts val="0"/>
              </a:spcAft>
              <a:buFont typeface="Wingdings" pitchFamily="2" charset="2"/>
              <a:buNone/>
              <a:defRPr/>
            </a:pPr>
            <a:r>
              <a:rPr lang="en-US" sz="2100" dirty="0"/>
              <a:t>  </a:t>
            </a:r>
          </a:p>
          <a:p>
            <a:pPr marL="68580" indent="-68580" fontAlgn="auto">
              <a:spcAft>
                <a:spcPts val="0"/>
              </a:spcAft>
              <a:buFont typeface="Wingdings" pitchFamily="2" charset="2"/>
              <a:buNone/>
              <a:defRPr/>
            </a:pPr>
            <a:endParaRPr lang="en-US" sz="2100" dirty="0"/>
          </a:p>
          <a:p>
            <a:pPr marL="68580" indent="-68580" fontAlgn="auto">
              <a:spcAft>
                <a:spcPts val="0"/>
              </a:spcAft>
              <a:buFont typeface="Wingdings" pitchFamily="2" charset="2"/>
              <a:buNone/>
              <a:defRPr/>
            </a:pPr>
            <a:endParaRPr lang="en-US" sz="2100" dirty="0"/>
          </a:p>
          <a:p>
            <a:pPr marL="68580" indent="-68580" fontAlgn="auto">
              <a:spcAft>
                <a:spcPts val="0"/>
              </a:spcAft>
              <a:buFont typeface="Wingdings" pitchFamily="2" charset="2"/>
              <a:buNone/>
              <a:defRPr/>
            </a:pPr>
            <a:r>
              <a:rPr lang="en-US" sz="2100" dirty="0"/>
              <a:t>The bank will control and receive all correspondence, deposit the checks into your account, and provide general accounting with an electronic access that allows us to view daily information and activities.</a:t>
            </a:r>
          </a:p>
        </p:txBody>
      </p:sp>
    </p:spTree>
    <p:extLst>
      <p:ext uri="{BB962C8B-B14F-4D97-AF65-F5344CB8AC3E}">
        <p14:creationId xmlns:p14="http://schemas.microsoft.com/office/powerpoint/2010/main" val="4117945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14</a:t>
            </a:fld>
            <a:endParaRPr lang="en-US" dirty="0"/>
          </a:p>
        </p:txBody>
      </p:sp>
      <p:sp>
        <p:nvSpPr>
          <p:cNvPr id="3" name="Title 1"/>
          <p:cNvSpPr txBox="1">
            <a:spLocks/>
          </p:cNvSpPr>
          <p:nvPr/>
        </p:nvSpPr>
        <p:spPr>
          <a:xfrm>
            <a:off x="1333041" y="472185"/>
            <a:ext cx="9684745" cy="1302088"/>
          </a:xfrm>
          <a:prstGeom prst="rect">
            <a:avLst/>
          </a:prstGeom>
        </p:spPr>
        <p:txBody>
          <a:bodyPr>
            <a:normAutofit/>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r>
              <a:rPr lang="en-US" sz="5400" dirty="0">
                <a:solidFill>
                  <a:srgbClr val="006747"/>
                </a:solidFill>
                <a:latin typeface="Trade Gothic LT Std Cn" panose="020B0606020502020204" pitchFamily="34" charset="0"/>
              </a:rPr>
              <a:t>		Lockbox Benefits</a:t>
            </a:r>
          </a:p>
        </p:txBody>
      </p:sp>
      <p:sp>
        <p:nvSpPr>
          <p:cNvPr id="4" name="Content Placeholder 2"/>
          <p:cNvSpPr txBox="1">
            <a:spLocks/>
          </p:cNvSpPr>
          <p:nvPr/>
        </p:nvSpPr>
        <p:spPr>
          <a:xfrm>
            <a:off x="381001" y="1642067"/>
            <a:ext cx="10507964" cy="409833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2" panose="05020102010507070707" pitchFamily="18" charset="2"/>
              <a:buChar char=""/>
            </a:pPr>
            <a:r>
              <a:rPr lang="en-US" altLang="en-US" b="1" u="sng" dirty="0"/>
              <a:t>Faster Funds Availability </a:t>
            </a:r>
            <a:r>
              <a:rPr lang="en-US" altLang="en-US" b="1" dirty="0"/>
              <a:t>– Directing your remittance to Wells Fargo for processing allows you to meet earlier deposit deadlines and benefit from improved cash forecasting and funds availability.  Customer’s payments are sent directly to your department assigned box.</a:t>
            </a:r>
          </a:p>
          <a:p>
            <a:pPr>
              <a:buFont typeface="Wingdings 2" panose="05020102010507070707" pitchFamily="18" charset="2"/>
              <a:buChar char=""/>
            </a:pPr>
            <a:endParaRPr lang="en-US" altLang="en-US" b="1" u="sng" dirty="0"/>
          </a:p>
          <a:p>
            <a:pPr>
              <a:buFont typeface="Wingdings 2" panose="05020102010507070707" pitchFamily="18" charset="2"/>
              <a:buChar char=""/>
            </a:pPr>
            <a:r>
              <a:rPr lang="en-US" altLang="en-US" b="1" u="sng" dirty="0"/>
              <a:t>Advanced Image Technology </a:t>
            </a:r>
            <a:r>
              <a:rPr lang="en-US" altLang="en-US" b="1" dirty="0"/>
              <a:t>– Within a matter of seconds, you have access to a Web based archive that provides all information you need.</a:t>
            </a:r>
          </a:p>
          <a:p>
            <a:pPr>
              <a:buFont typeface="Wingdings 2" panose="05020102010507070707" pitchFamily="18" charset="2"/>
              <a:buChar char=""/>
            </a:pPr>
            <a:endParaRPr lang="en-US" altLang="en-US" b="1" u="sng" dirty="0"/>
          </a:p>
          <a:p>
            <a:pPr>
              <a:buFont typeface="Wingdings 2" panose="05020102010507070707" pitchFamily="18" charset="2"/>
              <a:buChar char=""/>
            </a:pPr>
            <a:r>
              <a:rPr lang="en-US" altLang="en-US" b="1" u="sng" dirty="0"/>
              <a:t>Reports</a:t>
            </a:r>
            <a:r>
              <a:rPr lang="en-US" altLang="en-US" b="1" dirty="0"/>
              <a:t> – On a same day basis, the payments are deposited, and an account batch listing and deposit summary report is available online.</a:t>
            </a:r>
          </a:p>
          <a:p>
            <a:endParaRPr lang="en-US" dirty="0">
              <a:solidFill>
                <a:schemeClr val="tx1"/>
              </a:solidFill>
            </a:endParaRPr>
          </a:p>
          <a:p>
            <a:endParaRPr lang="en-US" dirty="0">
              <a:solidFill>
                <a:schemeClr val="tx1"/>
              </a:solidFill>
            </a:endParaRPr>
          </a:p>
          <a:p>
            <a:pPr marL="0" indent="0">
              <a:buNone/>
            </a:pPr>
            <a:r>
              <a:rPr lang="en-US" b="1" dirty="0">
                <a:solidFill>
                  <a:schemeClr val="tx1"/>
                </a:solidFill>
                <a:effectLst>
                  <a:outerShdw blurRad="38100" dist="38100" dir="2700000" algn="tl">
                    <a:srgbClr val="000000">
                      <a:alpha val="43137"/>
                    </a:srgbClr>
                  </a:outerShdw>
                </a:effectLst>
              </a:rPr>
              <a:t> </a:t>
            </a:r>
            <a:endParaRPr lang="en-US" dirty="0">
              <a:solidFill>
                <a:schemeClr val="tx1"/>
              </a:solidFill>
            </a:endParaRPr>
          </a:p>
        </p:txBody>
      </p:sp>
    </p:spTree>
    <p:extLst>
      <p:ext uri="{BB962C8B-B14F-4D97-AF65-F5344CB8AC3E}">
        <p14:creationId xmlns:p14="http://schemas.microsoft.com/office/powerpoint/2010/main" val="2538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15</a:t>
            </a:fld>
            <a:endParaRPr lang="en-US" dirty="0"/>
          </a:p>
        </p:txBody>
      </p:sp>
      <p:sp>
        <p:nvSpPr>
          <p:cNvPr id="3" name="Title 5"/>
          <p:cNvSpPr txBox="1">
            <a:spLocks/>
          </p:cNvSpPr>
          <p:nvPr/>
        </p:nvSpPr>
        <p:spPr>
          <a:xfrm>
            <a:off x="407714" y="845349"/>
            <a:ext cx="10323786" cy="1470025"/>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r>
              <a:rPr lang="en-US" sz="5400" dirty="0">
                <a:solidFill>
                  <a:srgbClr val="006747"/>
                </a:solidFill>
                <a:latin typeface="Trade Gothic LT Std Cn" panose="020B0606020502020204" pitchFamily="34" charset="0"/>
              </a:rPr>
              <a:t>	How to record your deposits</a:t>
            </a:r>
          </a:p>
        </p:txBody>
      </p:sp>
      <p:sp>
        <p:nvSpPr>
          <p:cNvPr id="4" name="Content Placeholder 2"/>
          <p:cNvSpPr txBox="1">
            <a:spLocks/>
          </p:cNvSpPr>
          <p:nvPr/>
        </p:nvSpPr>
        <p:spPr>
          <a:xfrm>
            <a:off x="517794" y="2184563"/>
            <a:ext cx="11674206" cy="3544800"/>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2" panose="05020102010507070707" pitchFamily="18" charset="2"/>
              <a:buNone/>
            </a:pPr>
            <a:r>
              <a:rPr lang="en-US" altLang="en-US" b="1" dirty="0"/>
              <a:t>After reviewing your deposits you are to complete a Miscellaneous Receipt form for all your previous day transactions.  This form will be sent to the Cashier’s office for processing and recorded to the General Ledger.  All forms are required to have an attached copy of the lockbox report.</a:t>
            </a:r>
          </a:p>
          <a:p>
            <a:pPr marL="0" indent="0">
              <a:buFont typeface="Wingdings 2" panose="05020102010507070707" pitchFamily="18" charset="2"/>
              <a:buNone/>
            </a:pPr>
            <a:r>
              <a:rPr lang="en-US" altLang="en-US" b="1" dirty="0"/>
              <a:t>Once the deposit is in the system, General Accounting will complete a monthly reconciliation. </a:t>
            </a:r>
          </a:p>
          <a:p>
            <a:pPr marL="0" indent="0">
              <a:buFont typeface="Wingdings 2" panose="05020102010507070707" pitchFamily="18" charset="2"/>
              <a:buNone/>
            </a:pPr>
            <a:r>
              <a:rPr lang="en-US" altLang="en-US" b="1" dirty="0"/>
              <a:t>Each Department’s revenue is reviewed and compared on a daily basis to the bank statement by using the assigned Lockbox number.  It is very important that all information is complete and accurate; this will help avoid any errors in the recording and reconciliation process.</a:t>
            </a:r>
          </a:p>
          <a:p>
            <a:pPr marL="457200" lvl="1" indent="0">
              <a:buNone/>
              <a:defRPr/>
            </a:pPr>
            <a:endParaRPr lang="en-US" sz="1600" dirty="0">
              <a:solidFill>
                <a:schemeClr val="tx1"/>
              </a:solidFill>
              <a:latin typeface="Trade Gothic LT Std Cn" panose="020B0606020502020204"/>
            </a:endParaRPr>
          </a:p>
        </p:txBody>
      </p:sp>
    </p:spTree>
    <p:extLst>
      <p:ext uri="{BB962C8B-B14F-4D97-AF65-F5344CB8AC3E}">
        <p14:creationId xmlns:p14="http://schemas.microsoft.com/office/powerpoint/2010/main" val="1955322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16</a:t>
            </a:fld>
            <a:endParaRPr lang="en-US" dirty="0"/>
          </a:p>
        </p:txBody>
      </p:sp>
      <p:sp>
        <p:nvSpPr>
          <p:cNvPr id="3" name="Title 5"/>
          <p:cNvSpPr txBox="1">
            <a:spLocks/>
          </p:cNvSpPr>
          <p:nvPr/>
        </p:nvSpPr>
        <p:spPr>
          <a:xfrm>
            <a:off x="319489" y="544284"/>
            <a:ext cx="11643911" cy="1397291"/>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r>
              <a:rPr lang="en-US" sz="5400" dirty="0"/>
              <a:t>	How to record your deposits? 							Continued…</a:t>
            </a:r>
            <a:endParaRPr lang="en-US" sz="5400" dirty="0">
              <a:solidFill>
                <a:srgbClr val="006747"/>
              </a:solidFill>
              <a:latin typeface="Trade Gothic LT Std Cn" panose="020B0606020502020204" pitchFamily="34" charset="0"/>
            </a:endParaRPr>
          </a:p>
        </p:txBody>
      </p:sp>
      <p:sp>
        <p:nvSpPr>
          <p:cNvPr id="8" name="Rectangle 7">
            <a:extLst>
              <a:ext uri="{FF2B5EF4-FFF2-40B4-BE49-F238E27FC236}">
                <a16:creationId xmlns:a16="http://schemas.microsoft.com/office/drawing/2014/main" id="{967E36B8-B2DF-44D6-AEB9-4805EF150B5A}"/>
              </a:ext>
            </a:extLst>
          </p:cNvPr>
          <p:cNvSpPr/>
          <p:nvPr/>
        </p:nvSpPr>
        <p:spPr>
          <a:xfrm>
            <a:off x="319489" y="2274838"/>
            <a:ext cx="11745511" cy="3539430"/>
          </a:xfrm>
          <a:prstGeom prst="rect">
            <a:avLst/>
          </a:prstGeom>
        </p:spPr>
        <p:txBody>
          <a:bodyPr wrap="square">
            <a:spAutoFit/>
          </a:bodyPr>
          <a:lstStyle/>
          <a:p>
            <a:pPr>
              <a:defRPr/>
            </a:pPr>
            <a:r>
              <a:rPr lang="en-US" altLang="en-US" sz="2800" dirty="0">
                <a:solidFill>
                  <a:srgbClr val="007851"/>
                </a:solidFill>
              </a:rPr>
              <a:t>In case there are any discrepancies, General Accounting will immediately contact the department via email and will attach a copy of the reconciliation for review.  </a:t>
            </a:r>
          </a:p>
          <a:p>
            <a:pPr>
              <a:defRPr/>
            </a:pPr>
            <a:endParaRPr lang="en-US" altLang="en-US" sz="2800" dirty="0">
              <a:solidFill>
                <a:srgbClr val="007851"/>
              </a:solidFill>
            </a:endParaRPr>
          </a:p>
          <a:p>
            <a:pPr>
              <a:defRPr/>
            </a:pPr>
            <a:r>
              <a:rPr lang="en-US" altLang="en-US" sz="2800" dirty="0">
                <a:solidFill>
                  <a:srgbClr val="007851"/>
                </a:solidFill>
              </a:rPr>
              <a:t>To avoid any Audit criticism it is very important that all corrections are completed and sent to the Cashier’s office as soon as possible.</a:t>
            </a:r>
          </a:p>
          <a:p>
            <a:pPr>
              <a:defRPr/>
            </a:pPr>
            <a:endParaRPr lang="en-US" altLang="en-US" sz="2800" dirty="0">
              <a:solidFill>
                <a:srgbClr val="007851"/>
              </a:solidFill>
            </a:endParaRPr>
          </a:p>
          <a:p>
            <a:pPr>
              <a:defRPr/>
            </a:pPr>
            <a:r>
              <a:rPr lang="en-US" altLang="en-US" sz="2800" dirty="0">
                <a:solidFill>
                  <a:srgbClr val="007851"/>
                </a:solidFill>
              </a:rPr>
              <a:t> All deposits are to be submitted to the UCO Cashier’s office on a daily basis. </a:t>
            </a:r>
          </a:p>
        </p:txBody>
      </p:sp>
    </p:spTree>
    <p:extLst>
      <p:ext uri="{BB962C8B-B14F-4D97-AF65-F5344CB8AC3E}">
        <p14:creationId xmlns:p14="http://schemas.microsoft.com/office/powerpoint/2010/main" val="608122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17</a:t>
            </a:fld>
            <a:endParaRPr lang="en-US" dirty="0"/>
          </a:p>
        </p:txBody>
      </p:sp>
      <p:sp>
        <p:nvSpPr>
          <p:cNvPr id="3" name="Title 1"/>
          <p:cNvSpPr txBox="1">
            <a:spLocks/>
          </p:cNvSpPr>
          <p:nvPr/>
        </p:nvSpPr>
        <p:spPr>
          <a:xfrm>
            <a:off x="793582" y="866652"/>
            <a:ext cx="7772400" cy="998879"/>
          </a:xfrm>
          <a:prstGeom prst="rect">
            <a:avLst/>
          </a:prstGeom>
        </p:spPr>
        <p:txBody>
          <a:bodyPr>
            <a:normAutofit fontScale="92500"/>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pPr algn="ctr"/>
            <a:r>
              <a:rPr lang="en-US" sz="5400" dirty="0">
                <a:solidFill>
                  <a:srgbClr val="006747"/>
                </a:solidFill>
                <a:latin typeface="Trade Gothic LT Std Cn" panose="020B0606020502020204" pitchFamily="34" charset="0"/>
              </a:rPr>
              <a:t>		Lockbox Information </a:t>
            </a:r>
          </a:p>
        </p:txBody>
      </p:sp>
      <p:sp>
        <p:nvSpPr>
          <p:cNvPr id="4" name="Content Placeholder 2"/>
          <p:cNvSpPr txBox="1">
            <a:spLocks/>
          </p:cNvSpPr>
          <p:nvPr/>
        </p:nvSpPr>
        <p:spPr>
          <a:xfrm>
            <a:off x="820614" y="3020475"/>
            <a:ext cx="10445918" cy="38375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Wingdings 2"/>
              <a:buNone/>
              <a:defRPr/>
            </a:pPr>
            <a:r>
              <a:rPr lang="en-US" altLang="en-US" sz="2100" b="1" dirty="0"/>
              <a:t>We suggest that you do an analysis for your department before deciding if this form of cash collection is beneficial for your department.  Although a lockbox is very effective there are service fees involved and justification is required by administration.</a:t>
            </a:r>
          </a:p>
          <a:p>
            <a:pPr marL="68580" indent="-68580" fontAlgn="auto">
              <a:spcAft>
                <a:spcPts val="0"/>
              </a:spcAft>
              <a:buFont typeface="Wingdings" pitchFamily="2" charset="2"/>
              <a:buNone/>
              <a:defRPr/>
            </a:pPr>
            <a:endParaRPr lang="en-US" altLang="en-US" sz="2100" b="1" dirty="0"/>
          </a:p>
          <a:p>
            <a:pPr marL="0" indent="0" fontAlgn="auto">
              <a:spcAft>
                <a:spcPts val="0"/>
              </a:spcAft>
              <a:buFont typeface="Wingdings 2"/>
              <a:buNone/>
              <a:defRPr/>
            </a:pPr>
            <a:r>
              <a:rPr lang="en-US" altLang="en-US" sz="2100" b="1" dirty="0"/>
              <a:t> For more information on Lockbox services please contact Cherie Carson at the University’s Controller’s office at (813) 974-7686</a:t>
            </a:r>
          </a:p>
          <a:p>
            <a:pPr marL="0" indent="0">
              <a:buNone/>
            </a:pPr>
            <a:r>
              <a:rPr lang="en-US" sz="1200" b="1" dirty="0">
                <a:effectLst>
                  <a:outerShdw blurRad="38100" dist="38100" dir="2700000" algn="tl">
                    <a:srgbClr val="000000">
                      <a:alpha val="43137"/>
                    </a:srgbClr>
                  </a:outerShdw>
                </a:effectLst>
              </a:rPr>
              <a:t>  </a:t>
            </a:r>
            <a:endParaRPr lang="en-US" sz="1200" dirty="0"/>
          </a:p>
        </p:txBody>
      </p:sp>
    </p:spTree>
    <p:extLst>
      <p:ext uri="{BB962C8B-B14F-4D97-AF65-F5344CB8AC3E}">
        <p14:creationId xmlns:p14="http://schemas.microsoft.com/office/powerpoint/2010/main" val="3909208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18</a:t>
            </a:fld>
            <a:endParaRPr lang="en-US" dirty="0"/>
          </a:p>
        </p:txBody>
      </p:sp>
      <p:sp>
        <p:nvSpPr>
          <p:cNvPr id="3" name="Title 5"/>
          <p:cNvSpPr txBox="1">
            <a:spLocks/>
          </p:cNvSpPr>
          <p:nvPr/>
        </p:nvSpPr>
        <p:spPr>
          <a:xfrm>
            <a:off x="154891" y="439059"/>
            <a:ext cx="9700442" cy="1470025"/>
          </a:xfrm>
          <a:prstGeom prst="rect">
            <a:avLst/>
          </a:prstGeom>
        </p:spPr>
        <p:txBody>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r>
              <a:rPr lang="en-US" sz="5400" dirty="0">
                <a:solidFill>
                  <a:srgbClr val="006747"/>
                </a:solidFill>
                <a:latin typeface="Trade Gothic LT Std Cn" panose="020B0606020502020204" pitchFamily="34" charset="0"/>
              </a:rPr>
              <a:t>				Contacts </a:t>
            </a:r>
          </a:p>
        </p:txBody>
      </p:sp>
      <p:sp>
        <p:nvSpPr>
          <p:cNvPr id="4" name="Content Placeholder 7">
            <a:extLst>
              <a:ext uri="{FF2B5EF4-FFF2-40B4-BE49-F238E27FC236}">
                <a16:creationId xmlns:a16="http://schemas.microsoft.com/office/drawing/2014/main" id="{52FCB862-27D3-44FE-9919-1D04FC7B9A39}"/>
              </a:ext>
            </a:extLst>
          </p:cNvPr>
          <p:cNvSpPr txBox="1">
            <a:spLocks/>
          </p:cNvSpPr>
          <p:nvPr/>
        </p:nvSpPr>
        <p:spPr>
          <a:xfrm>
            <a:off x="308146" y="1362984"/>
            <a:ext cx="10708395" cy="3806893"/>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 indent="-68580">
              <a:buNone/>
              <a:defRPr/>
            </a:pPr>
            <a:r>
              <a:rPr lang="en-US" sz="2200" b="1" dirty="0"/>
              <a:t>Cherie Carson, Accounting Manager 	              Jonathan Andrews, Accounting Manager</a:t>
            </a:r>
          </a:p>
          <a:p>
            <a:pPr marL="68580" indent="-68580">
              <a:buNone/>
              <a:defRPr/>
            </a:pPr>
            <a:r>
              <a:rPr lang="en-US" sz="2200" b="1" dirty="0"/>
              <a:t>General Accounting				Cashiers Office</a:t>
            </a:r>
          </a:p>
          <a:p>
            <a:pPr marL="0" lvl="1" indent="0" fontAlgn="auto">
              <a:spcAft>
                <a:spcPts val="0"/>
              </a:spcAft>
              <a:buFont typeface="Wingdings 2" panose="05020102010507070707" pitchFamily="18" charset="2"/>
              <a:buNone/>
              <a:defRPr/>
            </a:pPr>
            <a:r>
              <a:rPr lang="en-US" b="1" dirty="0"/>
              <a:t>(813) 974-7686				(813) 974-5748</a:t>
            </a:r>
            <a:r>
              <a:rPr lang="en-US" dirty="0">
                <a:solidFill>
                  <a:schemeClr val="tx1">
                    <a:lumMod val="85000"/>
                    <a:lumOff val="15000"/>
                  </a:schemeClr>
                </a:solidFill>
              </a:rPr>
              <a:t>		</a:t>
            </a:r>
          </a:p>
          <a:p>
            <a:pPr marL="0" lvl="1" indent="0" fontAlgn="auto">
              <a:spcAft>
                <a:spcPts val="0"/>
              </a:spcAft>
              <a:buFont typeface="Wingdings 2" panose="05020102010507070707" pitchFamily="18" charset="2"/>
              <a:buNone/>
              <a:defRPr/>
            </a:pPr>
            <a:r>
              <a:rPr lang="en-US" b="1" dirty="0">
                <a:solidFill>
                  <a:srgbClr val="0070C0"/>
                </a:solidFill>
                <a:hlinkClick r:id="rId2"/>
              </a:rPr>
              <a:t>Carsonc@usf.edu</a:t>
            </a:r>
            <a:r>
              <a:rPr lang="en-US" b="1" dirty="0">
                <a:solidFill>
                  <a:srgbClr val="0070C0"/>
                </a:solidFill>
              </a:rPr>
              <a:t>				</a:t>
            </a:r>
            <a:r>
              <a:rPr lang="en-US" b="1" dirty="0">
                <a:solidFill>
                  <a:srgbClr val="0070C0"/>
                </a:solidFill>
                <a:hlinkClick r:id="rId3"/>
              </a:rPr>
              <a:t>Andrews5@usf.edu</a:t>
            </a:r>
            <a:r>
              <a:rPr lang="en-US" b="1" dirty="0">
                <a:solidFill>
                  <a:srgbClr val="0070C0"/>
                </a:solidFill>
              </a:rPr>
              <a:t> </a:t>
            </a:r>
          </a:p>
          <a:p>
            <a:pPr marL="68580" indent="-68580">
              <a:buNone/>
              <a:defRPr/>
            </a:pPr>
            <a:endParaRPr lang="en-US" dirty="0">
              <a:solidFill>
                <a:schemeClr val="tx1">
                  <a:lumMod val="85000"/>
                  <a:lumOff val="15000"/>
                </a:schemeClr>
              </a:solidFill>
            </a:endParaRPr>
          </a:p>
          <a:p>
            <a:pPr marL="68580" indent="-68580">
              <a:buNone/>
              <a:defRPr/>
            </a:pPr>
            <a:r>
              <a:rPr lang="en-US" sz="2600" b="1" i="1" dirty="0">
                <a:solidFill>
                  <a:srgbClr val="FF0000"/>
                </a:solidFill>
              </a:rPr>
              <a:t>Depository Accounts				Fast Accounts</a:t>
            </a:r>
          </a:p>
          <a:p>
            <a:pPr marL="68580" indent="-68580">
              <a:buNone/>
              <a:defRPr/>
            </a:pPr>
            <a:r>
              <a:rPr lang="en-US" b="1" dirty="0"/>
              <a:t>Stancey Peprah-</a:t>
            </a:r>
            <a:r>
              <a:rPr lang="en-US" dirty="0"/>
              <a:t> </a:t>
            </a:r>
            <a:r>
              <a:rPr lang="en-US" b="1" dirty="0"/>
              <a:t>Staff Accountant		             Noemi Merced-</a:t>
            </a:r>
            <a:r>
              <a:rPr lang="en-US" dirty="0"/>
              <a:t> </a:t>
            </a:r>
            <a:r>
              <a:rPr lang="en-US" b="1" dirty="0"/>
              <a:t>Staff Accountant</a:t>
            </a:r>
          </a:p>
          <a:p>
            <a:pPr marL="68580" indent="-68580">
              <a:buNone/>
              <a:defRPr/>
            </a:pPr>
            <a:r>
              <a:rPr lang="en-US" b="1" dirty="0"/>
              <a:t>(813) 974-2689					 (813) 974-4914 </a:t>
            </a:r>
            <a:r>
              <a:rPr lang="en-US" b="1" dirty="0">
                <a:solidFill>
                  <a:schemeClr val="tx1">
                    <a:lumMod val="85000"/>
                    <a:lumOff val="15000"/>
                  </a:schemeClr>
                </a:solidFill>
              </a:rPr>
              <a:t>	</a:t>
            </a:r>
          </a:p>
          <a:p>
            <a:pPr marL="68580" indent="-68580">
              <a:buNone/>
              <a:defRPr/>
            </a:pPr>
            <a:r>
              <a:rPr lang="en-US" b="1" dirty="0">
                <a:solidFill>
                  <a:srgbClr val="0070C0"/>
                </a:solidFill>
                <a:hlinkClick r:id="rId4"/>
              </a:rPr>
              <a:t>stancey1@usf.edu</a:t>
            </a:r>
            <a:r>
              <a:rPr lang="en-US" b="1" dirty="0">
                <a:solidFill>
                  <a:srgbClr val="0070C0"/>
                </a:solidFill>
              </a:rPr>
              <a:t>  					</a:t>
            </a:r>
            <a:r>
              <a:rPr lang="en-US" b="1" dirty="0">
                <a:solidFill>
                  <a:srgbClr val="0070C0"/>
                </a:solidFill>
                <a:hlinkClick r:id="rId5"/>
              </a:rPr>
              <a:t>nmerced@usf.edu</a:t>
            </a:r>
            <a:r>
              <a:rPr lang="en-US" b="1" dirty="0">
                <a:solidFill>
                  <a:srgbClr val="0070C0"/>
                </a:solidFill>
              </a:rPr>
              <a:t> </a:t>
            </a:r>
          </a:p>
          <a:p>
            <a:pPr marL="85725"/>
            <a:endParaRPr lang="en-US" i="1" dirty="0">
              <a:solidFill>
                <a:schemeClr val="tx1"/>
              </a:solidFill>
            </a:endParaRPr>
          </a:p>
        </p:txBody>
      </p:sp>
    </p:spTree>
    <p:extLst>
      <p:ext uri="{BB962C8B-B14F-4D97-AF65-F5344CB8AC3E}">
        <p14:creationId xmlns:p14="http://schemas.microsoft.com/office/powerpoint/2010/main" val="116493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19</a:t>
            </a:fld>
            <a:endParaRPr lang="en-US" dirty="0"/>
          </a:p>
        </p:txBody>
      </p:sp>
      <p:sp>
        <p:nvSpPr>
          <p:cNvPr id="3" name="Rectangle 3"/>
          <p:cNvSpPr txBox="1">
            <a:spLocks noChangeArrowheads="1"/>
          </p:cNvSpPr>
          <p:nvPr/>
        </p:nvSpPr>
        <p:spPr>
          <a:xfrm>
            <a:off x="1981200" y="2233415"/>
            <a:ext cx="8229600" cy="1167953"/>
          </a:xfrm>
          <a:prstGeom prst="rect">
            <a:avLst/>
          </a:prstGeom>
        </p:spPr>
        <p:txBody>
          <a:bodyPr lIns="91438" tIns="45719" rIns="91438" bIns="45719"/>
          <a:lstStyle/>
          <a:p>
            <a:pPr marL="342892" indent="-342892" algn="ctr">
              <a:spcBef>
                <a:spcPct val="20000"/>
              </a:spcBef>
              <a:buClr>
                <a:schemeClr val="accent1"/>
              </a:buClr>
              <a:buSzPct val="65000"/>
              <a:defRPr/>
            </a:pPr>
            <a:r>
              <a:rPr lang="en-US" sz="7200" b="1" kern="0" dirty="0">
                <a:solidFill>
                  <a:srgbClr val="006747"/>
                </a:solidFill>
                <a:latin typeface="Trade Gothic LT Std Cn"/>
              </a:rPr>
              <a:t>THANK YOU!</a:t>
            </a:r>
          </a:p>
        </p:txBody>
      </p:sp>
    </p:spTree>
    <p:extLst>
      <p:ext uri="{BB962C8B-B14F-4D97-AF65-F5344CB8AC3E}">
        <p14:creationId xmlns:p14="http://schemas.microsoft.com/office/powerpoint/2010/main" val="3953990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2</a:t>
            </a:fld>
            <a:endParaRPr lang="en-US" dirty="0"/>
          </a:p>
        </p:txBody>
      </p:sp>
      <p:sp>
        <p:nvSpPr>
          <p:cNvPr id="3" name="Title 1"/>
          <p:cNvSpPr txBox="1">
            <a:spLocks/>
          </p:cNvSpPr>
          <p:nvPr/>
        </p:nvSpPr>
        <p:spPr>
          <a:xfrm>
            <a:off x="253388" y="1281505"/>
            <a:ext cx="11688896" cy="1470025"/>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r>
              <a:rPr lang="en-US" sz="5400" dirty="0">
                <a:solidFill>
                  <a:srgbClr val="005D41"/>
                </a:solidFill>
                <a:ea typeface="Cabin" charset="0"/>
                <a:cs typeface="Cabin" charset="0"/>
              </a:rPr>
              <a:t>					</a:t>
            </a:r>
            <a:r>
              <a:rPr lang="en-US" sz="7800" dirty="0">
                <a:solidFill>
                  <a:srgbClr val="005D41"/>
                </a:solidFill>
                <a:ea typeface="Cabin" charset="0"/>
                <a:cs typeface="Cabin" charset="0"/>
              </a:rPr>
              <a:t>Agenda</a:t>
            </a:r>
          </a:p>
        </p:txBody>
      </p:sp>
      <p:sp>
        <p:nvSpPr>
          <p:cNvPr id="4" name="Subtitle 2"/>
          <p:cNvSpPr txBox="1">
            <a:spLocks/>
          </p:cNvSpPr>
          <p:nvPr/>
        </p:nvSpPr>
        <p:spPr>
          <a:xfrm>
            <a:off x="1828800" y="2805472"/>
            <a:ext cx="8534400" cy="2184094"/>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ct val="20000"/>
              </a:spcBef>
              <a:buClr>
                <a:schemeClr val="tx2"/>
              </a:buClr>
              <a:buSzPct val="70000"/>
              <a:buFont typeface="Wingdings" pitchFamily="2" charset="2"/>
              <a:buChar char="¡"/>
              <a:defRPr/>
            </a:pPr>
            <a:r>
              <a:rPr lang="en-US" sz="3200" dirty="0"/>
              <a:t>Account Reconciliation Process: </a:t>
            </a:r>
          </a:p>
          <a:p>
            <a:pPr marL="1428750" lvl="2" indent="-514350">
              <a:spcBef>
                <a:spcPct val="20000"/>
              </a:spcBef>
              <a:buClr>
                <a:schemeClr val="tx2"/>
              </a:buClr>
              <a:buSzPct val="70000"/>
              <a:buFontTx/>
              <a:buAutoNum type="alphaLcPeriod"/>
              <a:defRPr/>
            </a:pPr>
            <a:r>
              <a:rPr lang="en-US" sz="3200" dirty="0"/>
              <a:t>Banner</a:t>
            </a:r>
          </a:p>
          <a:p>
            <a:pPr marL="1428750" lvl="2" indent="-514350">
              <a:spcBef>
                <a:spcPct val="20000"/>
              </a:spcBef>
              <a:buClr>
                <a:schemeClr val="tx2"/>
              </a:buClr>
              <a:buSzPct val="70000"/>
              <a:buFontTx/>
              <a:buAutoNum type="alphaLcPeriod"/>
              <a:defRPr/>
            </a:pPr>
            <a:r>
              <a:rPr lang="en-US" sz="3200" dirty="0"/>
              <a:t>PeopleSoft</a:t>
            </a:r>
          </a:p>
          <a:p>
            <a:pPr marL="342900" indent="-342900">
              <a:spcBef>
                <a:spcPct val="20000"/>
              </a:spcBef>
              <a:buClr>
                <a:schemeClr val="tx2"/>
              </a:buClr>
              <a:buSzPct val="70000"/>
              <a:buFont typeface="Wingdings" pitchFamily="2" charset="2"/>
              <a:buChar char="¡"/>
              <a:defRPr/>
            </a:pPr>
            <a:r>
              <a:rPr lang="en-US" sz="3200" dirty="0"/>
              <a:t>ACH</a:t>
            </a:r>
          </a:p>
          <a:p>
            <a:pPr marL="342900" indent="-342900">
              <a:spcBef>
                <a:spcPct val="20000"/>
              </a:spcBef>
              <a:buClr>
                <a:schemeClr val="tx2"/>
              </a:buClr>
              <a:buSzPct val="70000"/>
              <a:buFont typeface="Wingdings" pitchFamily="2" charset="2"/>
              <a:buChar char="¡"/>
              <a:defRPr/>
            </a:pPr>
            <a:r>
              <a:rPr lang="en-US" sz="3200" dirty="0"/>
              <a:t>Lockbox</a:t>
            </a:r>
          </a:p>
        </p:txBody>
      </p:sp>
    </p:spTree>
    <p:extLst>
      <p:ext uri="{BB962C8B-B14F-4D97-AF65-F5344CB8AC3E}">
        <p14:creationId xmlns:p14="http://schemas.microsoft.com/office/powerpoint/2010/main" val="4023356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3</a:t>
            </a:fld>
            <a:endParaRPr lang="en-US" dirty="0"/>
          </a:p>
        </p:txBody>
      </p:sp>
      <p:sp>
        <p:nvSpPr>
          <p:cNvPr id="3" name="Title 9"/>
          <p:cNvSpPr txBox="1">
            <a:spLocks/>
          </p:cNvSpPr>
          <p:nvPr/>
        </p:nvSpPr>
        <p:spPr>
          <a:xfrm>
            <a:off x="4183826" y="1021019"/>
            <a:ext cx="3699387" cy="1470025"/>
          </a:xfrm>
          <a:prstGeom prst="rect">
            <a:avLst/>
          </a:prstGeom>
        </p:spPr>
        <p:txBody>
          <a:bodyPr>
            <a:normAutofit/>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endParaRPr lang="en-US" sz="8800" dirty="0">
              <a:solidFill>
                <a:srgbClr val="006747"/>
              </a:solidFill>
              <a:ea typeface="Cabin" charset="0"/>
              <a:cs typeface="Cabin" charset="0"/>
            </a:endParaRPr>
          </a:p>
        </p:txBody>
      </p:sp>
      <p:sp>
        <p:nvSpPr>
          <p:cNvPr id="4" name="Content Placeholder 2"/>
          <p:cNvSpPr txBox="1">
            <a:spLocks/>
          </p:cNvSpPr>
          <p:nvPr/>
        </p:nvSpPr>
        <p:spPr>
          <a:xfrm>
            <a:off x="800508" y="2492864"/>
            <a:ext cx="10466024" cy="3028586"/>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endParaRPr lang="en-US" dirty="0">
              <a:solidFill>
                <a:schemeClr val="tx1"/>
              </a:solidFill>
              <a:sym typeface="Gill Sans" charset="0"/>
            </a:endParaRPr>
          </a:p>
        </p:txBody>
      </p:sp>
      <p:graphicFrame>
        <p:nvGraphicFramePr>
          <p:cNvPr id="5" name="Object 2">
            <a:extLst>
              <a:ext uri="{FF2B5EF4-FFF2-40B4-BE49-F238E27FC236}">
                <a16:creationId xmlns:a16="http://schemas.microsoft.com/office/drawing/2014/main" id="{7AB06781-86B8-4FC8-9895-50273573B3B8}"/>
              </a:ext>
            </a:extLst>
          </p:cNvPr>
          <p:cNvGraphicFramePr>
            <a:graphicFrameLocks noChangeAspect="1"/>
          </p:cNvGraphicFramePr>
          <p:nvPr>
            <p:extLst>
              <p:ext uri="{D42A27DB-BD31-4B8C-83A1-F6EECF244321}">
                <p14:modId xmlns:p14="http://schemas.microsoft.com/office/powerpoint/2010/main" val="426283824"/>
              </p:ext>
            </p:extLst>
          </p:nvPr>
        </p:nvGraphicFramePr>
        <p:xfrm>
          <a:off x="3048000" y="393700"/>
          <a:ext cx="5543550" cy="5443281"/>
        </p:xfrm>
        <a:graphic>
          <a:graphicData uri="http://schemas.openxmlformats.org/presentationml/2006/ole">
            <mc:AlternateContent xmlns:mc="http://schemas.openxmlformats.org/markup-compatibility/2006">
              <mc:Choice xmlns:v="urn:schemas-microsoft-com:vml" Requires="v">
                <p:oleObj spid="_x0000_s1032" name="Worksheet" r:id="rId3" imgW="5543668" imgH="7448490" progId="Excel.Sheet.12">
                  <p:embed/>
                </p:oleObj>
              </mc:Choice>
              <mc:Fallback>
                <p:oleObj name="Worksheet" r:id="rId3" imgW="5543668" imgH="7448490" progId="Excel.Sheet.12">
                  <p:embed/>
                  <p:pic>
                    <p:nvPicPr>
                      <p:cNvPr id="9219" name="Object 2">
                        <a:extLst>
                          <a:ext uri="{FF2B5EF4-FFF2-40B4-BE49-F238E27FC236}">
                            <a16:creationId xmlns:a16="http://schemas.microsoft.com/office/drawing/2014/main" id="{AC2CD768-5889-464F-A811-46882A7C75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93700"/>
                        <a:ext cx="5543550" cy="544328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641569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4</a:t>
            </a:fld>
            <a:endParaRPr lang="en-US" dirty="0"/>
          </a:p>
        </p:txBody>
      </p:sp>
      <p:sp>
        <p:nvSpPr>
          <p:cNvPr id="3" name="Title 1"/>
          <p:cNvSpPr txBox="1">
            <a:spLocks/>
          </p:cNvSpPr>
          <p:nvPr/>
        </p:nvSpPr>
        <p:spPr>
          <a:xfrm>
            <a:off x="88134" y="586965"/>
            <a:ext cx="11215171" cy="1470025"/>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r>
              <a:rPr lang="en-US" sz="4000" dirty="0"/>
              <a:t> 		    Account Reconciliation Process</a:t>
            </a:r>
            <a:endParaRPr lang="en-US" sz="4000" dirty="0">
              <a:solidFill>
                <a:srgbClr val="006747"/>
              </a:solidFill>
              <a:latin typeface="Trade Gothic LT Std Cn" panose="020B0606020502020204" pitchFamily="34" charset="0"/>
            </a:endParaRPr>
          </a:p>
        </p:txBody>
      </p:sp>
      <p:sp>
        <p:nvSpPr>
          <p:cNvPr id="4" name="Content Placeholder 2"/>
          <p:cNvSpPr txBox="1">
            <a:spLocks/>
          </p:cNvSpPr>
          <p:nvPr/>
        </p:nvSpPr>
        <p:spPr>
          <a:xfrm>
            <a:off x="380082" y="1866802"/>
            <a:ext cx="10631277" cy="24980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r>
              <a:rPr lang="en-US" altLang="en-US" sz="2000" dirty="0"/>
              <a:t>- </a:t>
            </a:r>
            <a:r>
              <a:rPr lang="en-US" altLang="en-US" sz="2000" b="1" dirty="0"/>
              <a:t>Bank reconciliations are prepared at the beginning of each month for the previous month’s transactions. </a:t>
            </a:r>
          </a:p>
          <a:p>
            <a:pPr>
              <a:buFont typeface="Wingdings" panose="05000000000000000000" pitchFamily="2" charset="2"/>
              <a:buNone/>
            </a:pPr>
            <a:r>
              <a:rPr lang="en-US" altLang="en-US" sz="2000" b="1" dirty="0"/>
              <a:t>- 	The process begins by completing a comparison. This is done by matching all transactions recorded to the general ledger by figures and deposit numbers against all deposits posted to the bank statement.</a:t>
            </a:r>
          </a:p>
          <a:p>
            <a:pPr>
              <a:buFontTx/>
              <a:buChar char="-"/>
            </a:pPr>
            <a:r>
              <a:rPr lang="en-US" altLang="en-US" sz="2000" b="1" dirty="0"/>
              <a:t>General Accounting is also responsible to complete daily audits of all transactions processed by the UCO cashier’s office.  All discrepancies are submitted back to the cashiers office for corrections.  This process corrects errors before the reconciliation is completed.</a:t>
            </a:r>
          </a:p>
          <a:p>
            <a:pPr>
              <a:buFontTx/>
              <a:buChar char="-"/>
            </a:pPr>
            <a:r>
              <a:rPr lang="en-US" altLang="en-US" sz="2000" b="1" dirty="0"/>
              <a:t>After researching differences against all original paperwork, all outstanding items and deposits remain in transit until the following month. </a:t>
            </a:r>
          </a:p>
          <a:p>
            <a:endParaRPr lang="en-US" sz="3600" dirty="0">
              <a:solidFill>
                <a:schemeClr val="tx1"/>
              </a:solidFill>
            </a:endParaRPr>
          </a:p>
        </p:txBody>
      </p:sp>
    </p:spTree>
    <p:extLst>
      <p:ext uri="{BB962C8B-B14F-4D97-AF65-F5344CB8AC3E}">
        <p14:creationId xmlns:p14="http://schemas.microsoft.com/office/powerpoint/2010/main" val="1009687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5</a:t>
            </a:fld>
            <a:endParaRPr lang="en-US" dirty="0"/>
          </a:p>
        </p:txBody>
      </p:sp>
      <p:sp>
        <p:nvSpPr>
          <p:cNvPr id="3" name="Title 1"/>
          <p:cNvSpPr txBox="1">
            <a:spLocks/>
          </p:cNvSpPr>
          <p:nvPr/>
        </p:nvSpPr>
        <p:spPr>
          <a:xfrm>
            <a:off x="299270" y="425396"/>
            <a:ext cx="11391441" cy="1470025"/>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r>
              <a:rPr lang="en-US" sz="6000" dirty="0"/>
              <a:t>    Account Reconciliation Process</a:t>
            </a:r>
            <a:endParaRPr lang="en-US" sz="6000" dirty="0">
              <a:solidFill>
                <a:srgbClr val="006747"/>
              </a:solidFill>
              <a:latin typeface="Trade Gothic LT Std Cn" panose="020B0606020502020204" pitchFamily="34" charset="0"/>
            </a:endParaRPr>
          </a:p>
        </p:txBody>
      </p:sp>
      <p:sp>
        <p:nvSpPr>
          <p:cNvPr id="4" name="Content Placeholder 2"/>
          <p:cNvSpPr txBox="1">
            <a:spLocks/>
          </p:cNvSpPr>
          <p:nvPr/>
        </p:nvSpPr>
        <p:spPr>
          <a:xfrm>
            <a:off x="431473" y="2221872"/>
            <a:ext cx="11127036" cy="3169522"/>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 indent="-68580" fontAlgn="auto">
              <a:spcAft>
                <a:spcPts val="0"/>
              </a:spcAft>
              <a:buFontTx/>
              <a:buChar char="-"/>
              <a:defRPr/>
            </a:pPr>
            <a:r>
              <a:rPr lang="en-US" b="1" dirty="0"/>
              <a:t>If there are any discrepancies General Accounting will contact the department immediately and the department will be responsible for submitting a correction to the Cashier’s office.  </a:t>
            </a:r>
          </a:p>
          <a:p>
            <a:pPr marL="68580" indent="-68580" fontAlgn="auto">
              <a:spcAft>
                <a:spcPts val="0"/>
              </a:spcAft>
              <a:buFontTx/>
              <a:buChar char="-"/>
              <a:defRPr/>
            </a:pPr>
            <a:r>
              <a:rPr lang="en-US" b="1" dirty="0"/>
              <a:t>Most common errors:</a:t>
            </a:r>
          </a:p>
          <a:p>
            <a:pPr marL="173736" lvl="1" indent="-173736" fontAlgn="auto">
              <a:spcAft>
                <a:spcPts val="0"/>
              </a:spcAft>
              <a:buFontTx/>
              <a:buChar char="-"/>
              <a:defRPr/>
            </a:pPr>
            <a:r>
              <a:rPr lang="en-US" b="1" dirty="0"/>
              <a:t>A. Totaling -  Differences between amount recorded and amount deposited</a:t>
            </a:r>
          </a:p>
          <a:p>
            <a:pPr marL="173736" lvl="1" indent="-173736" fontAlgn="auto">
              <a:spcAft>
                <a:spcPts val="0"/>
              </a:spcAft>
              <a:buFontTx/>
              <a:buChar char="-"/>
              <a:defRPr/>
            </a:pPr>
            <a:r>
              <a:rPr lang="en-US" b="1" dirty="0"/>
              <a:t>B. Unrecorded deposits</a:t>
            </a:r>
          </a:p>
          <a:p>
            <a:pPr marL="173736" lvl="1" indent="-173736" fontAlgn="auto">
              <a:spcAft>
                <a:spcPts val="0"/>
              </a:spcAft>
              <a:buFontTx/>
              <a:buChar char="-"/>
              <a:defRPr/>
            </a:pPr>
            <a:r>
              <a:rPr lang="en-US" b="1" dirty="0"/>
              <a:t>C. Transactions recorded to the wrong G/L account</a:t>
            </a:r>
          </a:p>
          <a:p>
            <a:pPr marL="173736" lvl="1" indent="-173736" fontAlgn="auto">
              <a:spcAft>
                <a:spcPts val="0"/>
              </a:spcAft>
              <a:buFontTx/>
              <a:buChar char="-"/>
              <a:defRPr/>
            </a:pPr>
            <a:r>
              <a:rPr lang="en-US" b="1" dirty="0"/>
              <a:t>D. Timeliness, Timeliness, Timeliness…</a:t>
            </a:r>
          </a:p>
          <a:p>
            <a:pPr marL="173736" lvl="1" indent="-173736" fontAlgn="auto">
              <a:spcAft>
                <a:spcPts val="0"/>
              </a:spcAft>
              <a:buFontTx/>
              <a:buChar char="-"/>
              <a:defRPr/>
            </a:pPr>
            <a:r>
              <a:rPr lang="en-US" b="1" dirty="0"/>
              <a:t>E. Discrepancies on the deposit slip totals on the actual deposit slip. </a:t>
            </a:r>
          </a:p>
          <a:p>
            <a:pPr marL="173736" lvl="1" indent="-173736" fontAlgn="auto">
              <a:spcAft>
                <a:spcPts val="0"/>
              </a:spcAft>
              <a:buFontTx/>
              <a:buChar char="-"/>
              <a:defRPr/>
            </a:pPr>
            <a:r>
              <a:rPr lang="en-US" b="1" dirty="0"/>
              <a:t>F. Differences on the actual checks that are being deposited.  The written out check amount overrides the numerical amount of the check.</a:t>
            </a:r>
          </a:p>
          <a:p>
            <a:pPr marL="68580" indent="-68580" fontAlgn="auto">
              <a:spcAft>
                <a:spcPts val="0"/>
              </a:spcAft>
              <a:buFontTx/>
              <a:buChar char="-"/>
              <a:defRPr/>
            </a:pPr>
            <a:r>
              <a:rPr lang="en-US" b="1" dirty="0"/>
              <a:t>All reconciliations are required to be completed and submitted to the Associate Controller by the end of month.</a:t>
            </a:r>
          </a:p>
          <a:p>
            <a:endParaRPr lang="en-US" dirty="0">
              <a:solidFill>
                <a:schemeClr val="tx1"/>
              </a:solidFill>
            </a:endParaRPr>
          </a:p>
        </p:txBody>
      </p:sp>
    </p:spTree>
    <p:extLst>
      <p:ext uri="{BB962C8B-B14F-4D97-AF65-F5344CB8AC3E}">
        <p14:creationId xmlns:p14="http://schemas.microsoft.com/office/powerpoint/2010/main" val="1918338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6</a:t>
            </a:fld>
            <a:endParaRPr lang="en-US" dirty="0"/>
          </a:p>
        </p:txBody>
      </p:sp>
      <p:sp>
        <p:nvSpPr>
          <p:cNvPr id="3" name="Title 1"/>
          <p:cNvSpPr txBox="1">
            <a:spLocks/>
          </p:cNvSpPr>
          <p:nvPr/>
        </p:nvSpPr>
        <p:spPr>
          <a:xfrm>
            <a:off x="299271" y="947933"/>
            <a:ext cx="11391441" cy="1470025"/>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r>
              <a:rPr lang="en-US" sz="6000" dirty="0"/>
              <a:t>    Account Reconciliation Process</a:t>
            </a:r>
            <a:endParaRPr lang="en-US" sz="6000" dirty="0">
              <a:solidFill>
                <a:srgbClr val="006747"/>
              </a:solidFill>
              <a:latin typeface="Trade Gothic LT Std Cn" panose="020B0606020502020204" pitchFamily="34" charset="0"/>
            </a:endParaRPr>
          </a:p>
        </p:txBody>
      </p:sp>
      <p:sp>
        <p:nvSpPr>
          <p:cNvPr id="4" name="Content Placeholder 2"/>
          <p:cNvSpPr txBox="1">
            <a:spLocks/>
          </p:cNvSpPr>
          <p:nvPr/>
        </p:nvSpPr>
        <p:spPr>
          <a:xfrm>
            <a:off x="299271" y="2197100"/>
            <a:ext cx="11127036" cy="359410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altLang="en-US" dirty="0"/>
              <a:t>An important fact to always remember to adhere to is Internal Controls. </a:t>
            </a:r>
          </a:p>
          <a:p>
            <a:pPr marL="0" indent="0">
              <a:buFont typeface="Wingdings" panose="05000000000000000000" pitchFamily="2" charset="2"/>
              <a:buNone/>
            </a:pPr>
            <a:endParaRPr lang="en-US" altLang="en-US" dirty="0"/>
          </a:p>
          <a:p>
            <a:pPr marL="0" indent="0">
              <a:buFont typeface="Wingdings" panose="05000000000000000000" pitchFamily="2" charset="2"/>
              <a:buNone/>
            </a:pPr>
            <a:r>
              <a:rPr lang="en-US" altLang="en-US" dirty="0"/>
              <a:t>This involves:</a:t>
            </a:r>
          </a:p>
          <a:p>
            <a:pPr marL="0" indent="0">
              <a:buFont typeface="Wingdings" panose="05000000000000000000" pitchFamily="2" charset="2"/>
              <a:buNone/>
            </a:pPr>
            <a:endParaRPr lang="en-US" altLang="en-US" dirty="0"/>
          </a:p>
          <a:p>
            <a:pPr marL="0" lvl="1" indent="0">
              <a:buFont typeface="Wingdings 2" panose="05020102010507070707" pitchFamily="18" charset="2"/>
              <a:buNone/>
            </a:pPr>
            <a:r>
              <a:rPr lang="en-US" altLang="en-US" dirty="0"/>
              <a:t>The safety of all funds.</a:t>
            </a:r>
          </a:p>
          <a:p>
            <a:pPr marL="0" lvl="1" indent="0">
              <a:buFont typeface="Wingdings 2" panose="05020102010507070707" pitchFamily="18" charset="2"/>
              <a:buNone/>
            </a:pPr>
            <a:endParaRPr lang="en-US" altLang="en-US" dirty="0"/>
          </a:p>
          <a:p>
            <a:pPr marL="0" lvl="1" indent="0">
              <a:buFont typeface="Wingdings 2" panose="05020102010507070707" pitchFamily="18" charset="2"/>
              <a:buNone/>
            </a:pPr>
            <a:r>
              <a:rPr lang="en-US" altLang="en-US" b="1" dirty="0"/>
              <a:t>The </a:t>
            </a:r>
            <a:r>
              <a:rPr lang="en-US" altLang="en-US" b="1" u="sng" dirty="0"/>
              <a:t>timeliness</a:t>
            </a:r>
            <a:r>
              <a:rPr lang="en-US" altLang="en-US" b="1" dirty="0"/>
              <a:t> of recording the receipt of all funds.</a:t>
            </a:r>
          </a:p>
          <a:p>
            <a:pPr marL="0" lvl="1" indent="0">
              <a:buFont typeface="Wingdings 2" panose="05020102010507070707" pitchFamily="18" charset="2"/>
              <a:buNone/>
            </a:pPr>
            <a:endParaRPr lang="en-US" altLang="en-US" b="1" dirty="0"/>
          </a:p>
          <a:p>
            <a:pPr marL="0" lvl="1" indent="0">
              <a:buFont typeface="Wingdings 2" panose="05020102010507070707" pitchFamily="18" charset="2"/>
              <a:buNone/>
            </a:pPr>
            <a:r>
              <a:rPr lang="en-US" altLang="en-US" dirty="0"/>
              <a:t>That reconciliations are completed and reviewed on a regular schedule by the different departments and General Accounting.</a:t>
            </a:r>
          </a:p>
        </p:txBody>
      </p:sp>
    </p:spTree>
    <p:extLst>
      <p:ext uri="{BB962C8B-B14F-4D97-AF65-F5344CB8AC3E}">
        <p14:creationId xmlns:p14="http://schemas.microsoft.com/office/powerpoint/2010/main" val="1775154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7</a:t>
            </a:fld>
            <a:endParaRPr lang="en-US" dirty="0"/>
          </a:p>
        </p:txBody>
      </p:sp>
      <p:sp>
        <p:nvSpPr>
          <p:cNvPr id="3" name="Title 1"/>
          <p:cNvSpPr txBox="1">
            <a:spLocks/>
          </p:cNvSpPr>
          <p:nvPr/>
        </p:nvSpPr>
        <p:spPr>
          <a:xfrm>
            <a:off x="692286" y="3227350"/>
            <a:ext cx="4302675" cy="1285349"/>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endParaRPr lang="en-US" sz="3200" dirty="0">
              <a:latin typeface="Trade Gothic LT Std Cn" panose="020B0606020502020204" pitchFamily="34" charset="0"/>
            </a:endParaRPr>
          </a:p>
        </p:txBody>
      </p:sp>
      <p:sp>
        <p:nvSpPr>
          <p:cNvPr id="5" name="TextBox 4"/>
          <p:cNvSpPr txBox="1"/>
          <p:nvPr/>
        </p:nvSpPr>
        <p:spPr>
          <a:xfrm>
            <a:off x="4851400" y="467358"/>
            <a:ext cx="3161809" cy="1477328"/>
          </a:xfrm>
          <a:prstGeom prst="rect">
            <a:avLst/>
          </a:prstGeom>
          <a:noFill/>
        </p:spPr>
        <p:txBody>
          <a:bodyPr wrap="square" rtlCol="0">
            <a:spAutoFit/>
          </a:bodyPr>
          <a:lstStyle/>
          <a:p>
            <a:r>
              <a:rPr lang="en-US" sz="9000" dirty="0">
                <a:solidFill>
                  <a:srgbClr val="007851"/>
                </a:solidFill>
                <a:latin typeface="Trade Gothic LT Std Cn" panose="020B0606020502020204"/>
              </a:rPr>
              <a:t>ACH</a:t>
            </a:r>
          </a:p>
        </p:txBody>
      </p:sp>
      <p:pic>
        <p:nvPicPr>
          <p:cNvPr id="7" name="Picture 6">
            <a:extLst>
              <a:ext uri="{FF2B5EF4-FFF2-40B4-BE49-F238E27FC236}">
                <a16:creationId xmlns:a16="http://schemas.microsoft.com/office/drawing/2014/main" id="{DD109B34-CB26-4571-B3DF-2EDA170FF79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794000" y="2260600"/>
            <a:ext cx="6197600" cy="3340100"/>
          </a:xfrm>
          <a:prstGeom prst="rect">
            <a:avLst/>
          </a:prstGeom>
        </p:spPr>
      </p:pic>
      <p:sp>
        <p:nvSpPr>
          <p:cNvPr id="8" name="TextBox 7">
            <a:extLst>
              <a:ext uri="{FF2B5EF4-FFF2-40B4-BE49-F238E27FC236}">
                <a16:creationId xmlns:a16="http://schemas.microsoft.com/office/drawing/2014/main" id="{3D907C0A-3B95-4BDE-A5A9-5AEC7AAB123E}"/>
              </a:ext>
            </a:extLst>
          </p:cNvPr>
          <p:cNvSpPr txBox="1"/>
          <p:nvPr/>
        </p:nvSpPr>
        <p:spPr>
          <a:xfrm>
            <a:off x="2794000" y="5600700"/>
            <a:ext cx="6197600" cy="230832"/>
          </a:xfrm>
          <a:prstGeom prst="rect">
            <a:avLst/>
          </a:prstGeom>
          <a:noFill/>
        </p:spPr>
        <p:txBody>
          <a:bodyPr wrap="square" rtlCol="0">
            <a:spAutoFit/>
          </a:bodyPr>
          <a:lstStyle/>
          <a:p>
            <a:r>
              <a:rPr lang="en-US" sz="900">
                <a:hlinkClick r:id="rId3" tooltip="http://pokerfuse.com/features/comment-analysis/ach-and-ewallets-provide-deposit-solutions-for-online-gaming-sites-in-new-jersey-05-12/"/>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3667682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8</a:t>
            </a:fld>
            <a:endParaRPr lang="en-US" dirty="0"/>
          </a:p>
        </p:txBody>
      </p:sp>
      <p:sp>
        <p:nvSpPr>
          <p:cNvPr id="3" name="Title 1"/>
          <p:cNvSpPr txBox="1">
            <a:spLocks/>
          </p:cNvSpPr>
          <p:nvPr/>
        </p:nvSpPr>
        <p:spPr>
          <a:xfrm>
            <a:off x="3728429" y="926772"/>
            <a:ext cx="4285561" cy="1470025"/>
          </a:xfrm>
          <a:prstGeom prst="rect">
            <a:avLst/>
          </a:prstGeom>
        </p:spPr>
        <p:txBody>
          <a:bodyPr>
            <a:normAutofit/>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r>
              <a:rPr lang="en-US" sz="6000" dirty="0">
                <a:solidFill>
                  <a:srgbClr val="006747"/>
                </a:solidFill>
                <a:latin typeface="Trade Gothic LT Std Cn" panose="020B0606020502020204" pitchFamily="34" charset="0"/>
              </a:rPr>
              <a:t>        ACH </a:t>
            </a:r>
          </a:p>
        </p:txBody>
      </p:sp>
      <p:sp>
        <p:nvSpPr>
          <p:cNvPr id="4" name="Text Placeholder 3"/>
          <p:cNvSpPr txBox="1">
            <a:spLocks/>
          </p:cNvSpPr>
          <p:nvPr/>
        </p:nvSpPr>
        <p:spPr>
          <a:xfrm>
            <a:off x="172720" y="1961311"/>
            <a:ext cx="11396980" cy="25598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2" panose="05020102010507070707" pitchFamily="18" charset="2"/>
              <a:buChar char=""/>
            </a:pPr>
            <a:r>
              <a:rPr lang="en-US" altLang="en-US" sz="2800" b="1" dirty="0"/>
              <a:t>Is an electronic transfer of funds in which the money is taken directly from a bank account, typically a checking account.</a:t>
            </a:r>
          </a:p>
          <a:p>
            <a:pPr>
              <a:buFont typeface="Wingdings 2" panose="05020102010507070707" pitchFamily="18" charset="2"/>
              <a:buChar char=""/>
            </a:pPr>
            <a:endParaRPr lang="en-US" altLang="en-US" sz="2800" b="1" dirty="0"/>
          </a:p>
          <a:p>
            <a:pPr>
              <a:buFont typeface="Wingdings 2" panose="05020102010507070707" pitchFamily="18" charset="2"/>
              <a:buChar char=""/>
            </a:pPr>
            <a:r>
              <a:rPr lang="en-US" altLang="en-US" sz="2800" b="1" dirty="0"/>
              <a:t>It is a representation of the paper check but it combines the security, speed and processing efficiencies of an electronic transaction.</a:t>
            </a:r>
          </a:p>
          <a:p>
            <a:pPr>
              <a:buFont typeface="Wingdings 2" panose="05020102010507070707" pitchFamily="18" charset="2"/>
              <a:buChar char=""/>
            </a:pPr>
            <a:endParaRPr lang="en-US" altLang="en-US" sz="2800" b="1" dirty="0"/>
          </a:p>
          <a:p>
            <a:pPr>
              <a:buFont typeface="Wingdings 2" panose="05020102010507070707" pitchFamily="18" charset="2"/>
              <a:buChar char=""/>
            </a:pPr>
            <a:r>
              <a:rPr lang="en-US" altLang="en-US" sz="2800" b="1" dirty="0"/>
              <a:t>The account’s routing and account number are used to draw funds from the account.  </a:t>
            </a:r>
            <a:endParaRPr lang="en-US" altLang="en-US" sz="2800" dirty="0"/>
          </a:p>
        </p:txBody>
      </p:sp>
    </p:spTree>
    <p:extLst>
      <p:ext uri="{BB962C8B-B14F-4D97-AF65-F5344CB8AC3E}">
        <p14:creationId xmlns:p14="http://schemas.microsoft.com/office/powerpoint/2010/main" val="2663941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9</a:t>
            </a:fld>
            <a:endParaRPr lang="en-US" dirty="0"/>
          </a:p>
        </p:txBody>
      </p:sp>
      <p:sp>
        <p:nvSpPr>
          <p:cNvPr id="3" name="Title 9"/>
          <p:cNvSpPr txBox="1">
            <a:spLocks/>
          </p:cNvSpPr>
          <p:nvPr/>
        </p:nvSpPr>
        <p:spPr>
          <a:xfrm>
            <a:off x="1400209" y="576422"/>
            <a:ext cx="10455711" cy="1470025"/>
          </a:xfrm>
          <a:prstGeom prst="rect">
            <a:avLst/>
          </a:prstGeom>
        </p:spPr>
        <p:txBody>
          <a:bodyPr>
            <a:normAutofit/>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r>
              <a:rPr lang="en-US" sz="5400" dirty="0"/>
              <a:t>How does the process work?</a:t>
            </a:r>
            <a:endParaRPr lang="en-US" sz="5400" dirty="0">
              <a:solidFill>
                <a:srgbClr val="006747"/>
              </a:solidFill>
              <a:latin typeface="Trade Gothic LT Std Cn" panose="020B0606020502020204" pitchFamily="34" charset="0"/>
              <a:ea typeface="Cabin" charset="0"/>
              <a:cs typeface="Cabin" charset="0"/>
            </a:endParaRPr>
          </a:p>
        </p:txBody>
      </p:sp>
      <p:sp>
        <p:nvSpPr>
          <p:cNvPr id="4" name="Content Placeholder 2"/>
          <p:cNvSpPr txBox="1">
            <a:spLocks/>
          </p:cNvSpPr>
          <p:nvPr/>
        </p:nvSpPr>
        <p:spPr>
          <a:xfrm>
            <a:off x="5213350" y="1690796"/>
            <a:ext cx="6978650" cy="40369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pPr>
            <a:r>
              <a:rPr lang="en-US" altLang="en-US" sz="2800" b="1" dirty="0"/>
              <a:t> Customer Initiates an ach and submits.</a:t>
            </a:r>
          </a:p>
          <a:p>
            <a:pPr marL="0" indent="0">
              <a:lnSpc>
                <a:spcPct val="80000"/>
              </a:lnSpc>
            </a:pPr>
            <a:r>
              <a:rPr lang="en-US" altLang="en-US" sz="2800" b="1" dirty="0"/>
              <a:t> Once the transaction is submitted, payment information is securely transmitted via the Touchnet system Gateway and  is accepted or rejected.  </a:t>
            </a:r>
          </a:p>
          <a:p>
            <a:pPr marL="0" indent="0">
              <a:lnSpc>
                <a:spcPct val="80000"/>
              </a:lnSpc>
            </a:pPr>
            <a:r>
              <a:rPr lang="en-US" altLang="en-US" sz="2800" b="1" dirty="0"/>
              <a:t>If accepted, Touchnet formats the transaction information and sends it to the bank. </a:t>
            </a:r>
          </a:p>
          <a:p>
            <a:pPr marL="0" indent="0">
              <a:lnSpc>
                <a:spcPct val="80000"/>
              </a:lnSpc>
            </a:pPr>
            <a:r>
              <a:rPr lang="en-US" altLang="en-US" sz="2800" b="1" dirty="0"/>
              <a:t>Cashiers Office pulls a report and posts through Journal Entry to various chart fields. </a:t>
            </a:r>
          </a:p>
        </p:txBody>
      </p:sp>
      <p:sp>
        <p:nvSpPr>
          <p:cNvPr id="5" name="Rectangle 4">
            <a:extLst>
              <a:ext uri="{FF2B5EF4-FFF2-40B4-BE49-F238E27FC236}">
                <a16:creationId xmlns:a16="http://schemas.microsoft.com/office/drawing/2014/main" id="{501A326D-47B4-4DB6-A6B6-77C87275BF0E}"/>
              </a:ext>
            </a:extLst>
          </p:cNvPr>
          <p:cNvSpPr/>
          <p:nvPr/>
        </p:nvSpPr>
        <p:spPr>
          <a:xfrm>
            <a:off x="578060" y="1696630"/>
            <a:ext cx="4355680" cy="369332"/>
          </a:xfrm>
          <a:prstGeom prst="rect">
            <a:avLst/>
          </a:prstGeom>
        </p:spPr>
        <p:txBody>
          <a:bodyPr wrap="none">
            <a:spAutoFit/>
          </a:bodyPr>
          <a:lstStyle/>
          <a:p>
            <a:pPr>
              <a:buFont typeface="Wingdings" panose="05000000000000000000" pitchFamily="2" charset="2"/>
              <a:buNone/>
            </a:pPr>
            <a:r>
              <a:rPr lang="en-US" altLang="en-US" b="1" dirty="0"/>
              <a:t>Customer  –      Touch net System  -	Bank</a:t>
            </a:r>
          </a:p>
        </p:txBody>
      </p:sp>
      <p:pic>
        <p:nvPicPr>
          <p:cNvPr id="6" name="Picture 5">
            <a:extLst>
              <a:ext uri="{FF2B5EF4-FFF2-40B4-BE49-F238E27FC236}">
                <a16:creationId xmlns:a16="http://schemas.microsoft.com/office/drawing/2014/main" id="{F646E846-FD72-44FA-B0ED-02A61D1E8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175" y="2260600"/>
            <a:ext cx="13144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D1B2150A-5EDA-4966-AD72-9A6337B89C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1400" y="2260600"/>
            <a:ext cx="1143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183C8864-A7F2-4641-8303-C549044B03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500" y="2362200"/>
            <a:ext cx="14287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06502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229DBEAE-95D9-814C-AF10-84D2E92170F2}" vid="{A76CC808-C493-AD4E-8424-686C24BD6231}"/>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229DBEAE-95D9-814C-AF10-84D2E92170F2}" vid="{047875A5-017A-7443-B937-105DF0696B1D}"/>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229DBEAE-95D9-814C-AF10-84D2E92170F2}" vid="{B0752F58-149D-8145-AAA9-DA9CB354D0F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2019 USF PPT Template_1</Template>
  <TotalTime>500</TotalTime>
  <Words>840</Words>
  <Application>Microsoft Office PowerPoint</Application>
  <PresentationFormat>Widescreen</PresentationFormat>
  <Paragraphs>122</Paragraphs>
  <Slides>19</Slides>
  <Notes>0</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19</vt:i4>
      </vt:variant>
    </vt:vector>
  </HeadingPairs>
  <TitlesOfParts>
    <vt:vector size="28" baseType="lpstr">
      <vt:lpstr>Arial</vt:lpstr>
      <vt:lpstr>Calibri</vt:lpstr>
      <vt:lpstr>Trade Gothic LT Std Cn</vt:lpstr>
      <vt:lpstr>Wingdings</vt:lpstr>
      <vt:lpstr>Wingdings 2</vt:lpstr>
      <vt:lpstr>Office Theme</vt:lpstr>
      <vt:lpstr>3_Custom Design</vt:lpstr>
      <vt:lpstr>2_Custom Design</vt:lpstr>
      <vt:lpstr>Worksheet</vt:lpstr>
      <vt:lpstr>Depository Accounts and Reconciliation  A journey through lockboxes and ACH’s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South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Rojas, Joncarlo</dc:creator>
  <cp:lastModifiedBy>Jones, Chelsea</cp:lastModifiedBy>
  <cp:revision>35</cp:revision>
  <dcterms:created xsi:type="dcterms:W3CDTF">2019-07-09T15:53:28Z</dcterms:created>
  <dcterms:modified xsi:type="dcterms:W3CDTF">2019-11-04T15:44:58Z</dcterms:modified>
</cp:coreProperties>
</file>