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 id="2147483665" r:id="rId3"/>
  </p:sldMasterIdLst>
  <p:notesMasterIdLst>
    <p:notesMasterId r:id="rId49"/>
  </p:notesMasterIdLst>
  <p:sldIdLst>
    <p:sldId id="305" r:id="rId4"/>
    <p:sldId id="368" r:id="rId5"/>
    <p:sldId id="378" r:id="rId6"/>
    <p:sldId id="377" r:id="rId7"/>
    <p:sldId id="384" r:id="rId8"/>
    <p:sldId id="385" r:id="rId9"/>
    <p:sldId id="387" r:id="rId10"/>
    <p:sldId id="386" r:id="rId11"/>
    <p:sldId id="388" r:id="rId12"/>
    <p:sldId id="389" r:id="rId13"/>
    <p:sldId id="390" r:id="rId14"/>
    <p:sldId id="392" r:id="rId15"/>
    <p:sldId id="391" r:id="rId16"/>
    <p:sldId id="379" r:id="rId17"/>
    <p:sldId id="393" r:id="rId18"/>
    <p:sldId id="394" r:id="rId19"/>
    <p:sldId id="395" r:id="rId20"/>
    <p:sldId id="396" r:id="rId21"/>
    <p:sldId id="380" r:id="rId22"/>
    <p:sldId id="397" r:id="rId23"/>
    <p:sldId id="398" r:id="rId24"/>
    <p:sldId id="399" r:id="rId25"/>
    <p:sldId id="381" r:id="rId26"/>
    <p:sldId id="400" r:id="rId27"/>
    <p:sldId id="401" r:id="rId28"/>
    <p:sldId id="407" r:id="rId29"/>
    <p:sldId id="402" r:id="rId30"/>
    <p:sldId id="408" r:id="rId31"/>
    <p:sldId id="409" r:id="rId32"/>
    <p:sldId id="410" r:id="rId33"/>
    <p:sldId id="382" r:id="rId34"/>
    <p:sldId id="405" r:id="rId35"/>
    <p:sldId id="406" r:id="rId36"/>
    <p:sldId id="411" r:id="rId37"/>
    <p:sldId id="412" r:id="rId38"/>
    <p:sldId id="413" r:id="rId39"/>
    <p:sldId id="414" r:id="rId40"/>
    <p:sldId id="415" r:id="rId41"/>
    <p:sldId id="416" r:id="rId42"/>
    <p:sldId id="417" r:id="rId43"/>
    <p:sldId id="418" r:id="rId44"/>
    <p:sldId id="383" r:id="rId45"/>
    <p:sldId id="337" r:id="rId46"/>
    <p:sldId id="420" r:id="rId47"/>
    <p:sldId id="421" r:id="rId4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85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9214" autoAdjust="0"/>
    <p:restoredTop sz="94663"/>
  </p:normalViewPr>
  <p:slideViewPr>
    <p:cSldViewPr snapToGrid="0" snapToObjects="1">
      <p:cViewPr varScale="1">
        <p:scale>
          <a:sx n="103" d="100"/>
          <a:sy n="103" d="100"/>
        </p:scale>
        <p:origin x="114" y="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presProps" Target="pres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8" Type="http://schemas.openxmlformats.org/officeDocument/2006/relationships/slide" Target="slides/slide5.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20" Type="http://schemas.openxmlformats.org/officeDocument/2006/relationships/slide" Target="slides/slide17.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45A07D5-A2A6-4D49-BC09-6F67ACB98C48}" type="datetimeFigureOut">
              <a:rPr lang="en-US" smtClean="0"/>
              <a:t>2/5/2020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C39943E-BCA8-E243-AB34-3D1ECC18AACC}" type="slidenum">
              <a:rPr lang="en-US" smtClean="0"/>
              <a:t>‹#›</a:t>
            </a:fld>
            <a:endParaRPr lang="en-US"/>
          </a:p>
        </p:txBody>
      </p:sp>
    </p:spTree>
    <p:extLst>
      <p:ext uri="{BB962C8B-B14F-4D97-AF65-F5344CB8AC3E}">
        <p14:creationId xmlns:p14="http://schemas.microsoft.com/office/powerpoint/2010/main" val="442857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94062-30C5-F040-B0F4-7E71F1EB522E}"/>
              </a:ext>
            </a:extLst>
          </p:cNvPr>
          <p:cNvSpPr>
            <a:spLocks noGrp="1"/>
          </p:cNvSpPr>
          <p:nvPr>
            <p:ph type="ctrTitle"/>
          </p:nvPr>
        </p:nvSpPr>
        <p:spPr>
          <a:xfrm>
            <a:off x="457200" y="1200805"/>
            <a:ext cx="6923314" cy="1803872"/>
          </a:xfrm>
          <a:prstGeom prst="rect">
            <a:avLst/>
          </a:prstGeom>
        </p:spPr>
        <p:txBody>
          <a:bodyPr anchor="b"/>
          <a:lstStyle>
            <a:lvl1pPr algn="l">
              <a:defRPr sz="6000" b="1">
                <a:solidFill>
                  <a:schemeClr val="bg1"/>
                </a:solidFill>
                <a:latin typeface="+mn-lt"/>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A3517E8-494B-9F4E-8393-8BD26CAA437A}"/>
              </a:ext>
            </a:extLst>
          </p:cNvPr>
          <p:cNvSpPr>
            <a:spLocks noGrp="1"/>
          </p:cNvSpPr>
          <p:nvPr>
            <p:ph type="subTitle" idx="1"/>
          </p:nvPr>
        </p:nvSpPr>
        <p:spPr>
          <a:xfrm>
            <a:off x="457200" y="3201144"/>
            <a:ext cx="6923314" cy="521771"/>
          </a:xfrm>
          <a:prstGeom prst="rect">
            <a:avLst/>
          </a:prstGeo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Content Placeholder 8">
            <a:extLst>
              <a:ext uri="{FF2B5EF4-FFF2-40B4-BE49-F238E27FC236}">
                <a16:creationId xmlns:a16="http://schemas.microsoft.com/office/drawing/2014/main" id="{2E620DA4-E16B-EE47-9282-826FADBD9BCD}"/>
              </a:ext>
            </a:extLst>
          </p:cNvPr>
          <p:cNvSpPr>
            <a:spLocks noGrp="1"/>
          </p:cNvSpPr>
          <p:nvPr>
            <p:ph sz="quarter" idx="10" hasCustomPrompt="1"/>
          </p:nvPr>
        </p:nvSpPr>
        <p:spPr>
          <a:xfrm>
            <a:off x="457200" y="5110163"/>
            <a:ext cx="4710113" cy="376237"/>
          </a:xfrm>
          <a:prstGeom prst="rect">
            <a:avLst/>
          </a:prstGeom>
        </p:spPr>
        <p:txBody>
          <a:bodyPr/>
          <a:lstStyle>
            <a:lvl1pPr marL="0" indent="0">
              <a:buNone/>
              <a:defRPr sz="2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DATE &amp; PRESENTER</a:t>
            </a:r>
          </a:p>
        </p:txBody>
      </p:sp>
    </p:spTree>
    <p:extLst>
      <p:ext uri="{BB962C8B-B14F-4D97-AF65-F5344CB8AC3E}">
        <p14:creationId xmlns:p14="http://schemas.microsoft.com/office/powerpoint/2010/main" val="688920591"/>
      </p:ext>
    </p:extLst>
  </p:cSld>
  <p:clrMapOvr>
    <a:masterClrMapping/>
  </p:clrMapOvr>
  <p:extLst>
    <p:ext uri="{DCECCB84-F9BA-43D5-87BE-67443E8EF086}">
      <p15:sldGuideLst xmlns:p15="http://schemas.microsoft.com/office/powerpoint/2012/main">
        <p15:guide id="2" pos="288" userDrawn="1">
          <p15:clr>
            <a:srgbClr val="FBAE40"/>
          </p15:clr>
        </p15:guide>
        <p15:guide id="3" pos="739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Guts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0B74-4A3A-444E-B522-BED236832E77}"/>
              </a:ext>
            </a:extLst>
          </p:cNvPr>
          <p:cNvSpPr>
            <a:spLocks noGrp="1"/>
          </p:cNvSpPr>
          <p:nvPr>
            <p:ph type="title"/>
          </p:nvPr>
        </p:nvSpPr>
        <p:spPr>
          <a:xfrm>
            <a:off x="457200" y="419101"/>
            <a:ext cx="11239500" cy="774700"/>
          </a:xfrm>
          <a:prstGeom prst="rect">
            <a:avLst/>
          </a:prstGeom>
        </p:spPr>
        <p:txBody>
          <a:bodyPr/>
          <a:lstStyle>
            <a:lvl1pPr algn="l">
              <a:defRPr b="1">
                <a:solidFill>
                  <a:srgbClr val="007851"/>
                </a:solidFill>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3B8F4286-22A4-4346-AA70-B13992F1FDA9}"/>
              </a:ext>
            </a:extLst>
          </p:cNvPr>
          <p:cNvSpPr>
            <a:spLocks noGrp="1"/>
          </p:cNvSpPr>
          <p:nvPr>
            <p:ph idx="1"/>
          </p:nvPr>
        </p:nvSpPr>
        <p:spPr>
          <a:xfrm>
            <a:off x="457200" y="1295401"/>
            <a:ext cx="11239500" cy="4457700"/>
          </a:xfrm>
          <a:prstGeom prst="rect">
            <a:avLst/>
          </a:prstGeom>
        </p:spPr>
        <p:txBody>
          <a:bodyPr/>
          <a:lstStyle>
            <a:lvl1pPr>
              <a:defRPr sz="2400">
                <a:solidFill>
                  <a:srgbClr val="007851"/>
                </a:solidFill>
              </a:defRPr>
            </a:lvl1pPr>
            <a:lvl2pPr>
              <a:defRPr sz="2400">
                <a:solidFill>
                  <a:srgbClr val="007851"/>
                </a:solidFill>
              </a:defRPr>
            </a:lvl2pPr>
            <a:lvl3pPr>
              <a:defRPr sz="2400">
                <a:solidFill>
                  <a:srgbClr val="007851"/>
                </a:solidFill>
              </a:defRPr>
            </a:lvl3pPr>
            <a:lvl4pPr>
              <a:defRPr sz="2400">
                <a:solidFill>
                  <a:srgbClr val="007851"/>
                </a:solidFill>
              </a:defRPr>
            </a:lvl4pPr>
            <a:lvl5pPr>
              <a:defRPr sz="2400">
                <a:solidFill>
                  <a:srgbClr val="0078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F35052C-2FDB-2C43-A7FC-50D84170DB77}"/>
              </a:ext>
            </a:extLst>
          </p:cNvPr>
          <p:cNvSpPr>
            <a:spLocks noGrp="1"/>
          </p:cNvSpPr>
          <p:nvPr>
            <p:ph type="sldNum" sz="quarter" idx="12"/>
          </p:nvPr>
        </p:nvSpPr>
        <p:spPr/>
        <p:txBody>
          <a:bodyPr/>
          <a:lstStyle/>
          <a:p>
            <a:fld id="{C6429477-D61A-7D49-A13C-58DC364142A2}" type="slidenum">
              <a:rPr lang="en-US" smtClean="0"/>
              <a:t>‹#›</a:t>
            </a:fld>
            <a:endParaRPr lang="en-US" dirty="0"/>
          </a:p>
        </p:txBody>
      </p:sp>
    </p:spTree>
    <p:extLst>
      <p:ext uri="{BB962C8B-B14F-4D97-AF65-F5344CB8AC3E}">
        <p14:creationId xmlns:p14="http://schemas.microsoft.com/office/powerpoint/2010/main" val="4014847087"/>
      </p:ext>
    </p:extLst>
  </p:cSld>
  <p:clrMapOvr>
    <a:masterClrMapping/>
  </p:clrMapOvr>
  <p:extLst>
    <p:ext uri="{DCECCB84-F9BA-43D5-87BE-67443E8EF086}">
      <p15:sldGuideLst xmlns:p15="http://schemas.microsoft.com/office/powerpoint/2012/main">
        <p15:guide id="1" orient="horz" pos="816"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Guts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BF0B74-4A3A-444E-B522-BED236832E77}"/>
              </a:ext>
            </a:extLst>
          </p:cNvPr>
          <p:cNvSpPr>
            <a:spLocks noGrp="1"/>
          </p:cNvSpPr>
          <p:nvPr>
            <p:ph type="title" hasCustomPrompt="1"/>
          </p:nvPr>
        </p:nvSpPr>
        <p:spPr>
          <a:xfrm>
            <a:off x="457200" y="419101"/>
            <a:ext cx="11239500" cy="1254578"/>
          </a:xfrm>
          <a:prstGeom prst="rect">
            <a:avLst/>
          </a:prstGeom>
        </p:spPr>
        <p:txBody>
          <a:bodyPr/>
          <a:lstStyle>
            <a:lvl1pPr algn="l">
              <a:defRPr b="1">
                <a:solidFill>
                  <a:srgbClr val="007851"/>
                </a:solidFill>
                <a:latin typeface="+mn-lt"/>
              </a:defRPr>
            </a:lvl1pPr>
          </a:lstStyle>
          <a:p>
            <a:r>
              <a:rPr lang="en-US" dirty="0"/>
              <a:t>Click to edit Master title style Click to edit Master title style</a:t>
            </a:r>
          </a:p>
        </p:txBody>
      </p:sp>
      <p:sp>
        <p:nvSpPr>
          <p:cNvPr id="3" name="Content Placeholder 2">
            <a:extLst>
              <a:ext uri="{FF2B5EF4-FFF2-40B4-BE49-F238E27FC236}">
                <a16:creationId xmlns:a16="http://schemas.microsoft.com/office/drawing/2014/main" id="{3B8F4286-22A4-4346-AA70-B13992F1FDA9}"/>
              </a:ext>
            </a:extLst>
          </p:cNvPr>
          <p:cNvSpPr>
            <a:spLocks noGrp="1"/>
          </p:cNvSpPr>
          <p:nvPr>
            <p:ph idx="1"/>
          </p:nvPr>
        </p:nvSpPr>
        <p:spPr>
          <a:xfrm>
            <a:off x="457200" y="1752600"/>
            <a:ext cx="11239500" cy="4000501"/>
          </a:xfrm>
          <a:prstGeom prst="rect">
            <a:avLst/>
          </a:prstGeom>
        </p:spPr>
        <p:txBody>
          <a:bodyPr/>
          <a:lstStyle>
            <a:lvl1pPr>
              <a:defRPr sz="2400">
                <a:solidFill>
                  <a:srgbClr val="007851"/>
                </a:solidFill>
              </a:defRPr>
            </a:lvl1pPr>
            <a:lvl2pPr>
              <a:defRPr sz="2400">
                <a:solidFill>
                  <a:srgbClr val="007851"/>
                </a:solidFill>
              </a:defRPr>
            </a:lvl2pPr>
            <a:lvl3pPr>
              <a:defRPr sz="2400">
                <a:solidFill>
                  <a:srgbClr val="007851"/>
                </a:solidFill>
              </a:defRPr>
            </a:lvl3pPr>
            <a:lvl4pPr>
              <a:defRPr sz="2400">
                <a:solidFill>
                  <a:srgbClr val="007851"/>
                </a:solidFill>
              </a:defRPr>
            </a:lvl4pPr>
            <a:lvl5pPr>
              <a:defRPr sz="2400">
                <a:solidFill>
                  <a:srgbClr val="00785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FF35052C-2FDB-2C43-A7FC-50D84170DB77}"/>
              </a:ext>
            </a:extLst>
          </p:cNvPr>
          <p:cNvSpPr>
            <a:spLocks noGrp="1"/>
          </p:cNvSpPr>
          <p:nvPr>
            <p:ph type="sldNum" sz="quarter" idx="12"/>
          </p:nvPr>
        </p:nvSpPr>
        <p:spPr/>
        <p:txBody>
          <a:bodyPr/>
          <a:lstStyle/>
          <a:p>
            <a:fld id="{C6429477-D61A-7D49-A13C-58DC364142A2}" type="slidenum">
              <a:rPr lang="en-US" smtClean="0"/>
              <a:t>‹#›</a:t>
            </a:fld>
            <a:endParaRPr lang="en-US" dirty="0"/>
          </a:p>
        </p:txBody>
      </p:sp>
    </p:spTree>
    <p:extLst>
      <p:ext uri="{BB962C8B-B14F-4D97-AF65-F5344CB8AC3E}">
        <p14:creationId xmlns:p14="http://schemas.microsoft.com/office/powerpoint/2010/main" val="2335168512"/>
      </p:ext>
    </p:extLst>
  </p:cSld>
  <p:clrMapOvr>
    <a:masterClrMapping/>
  </p:clrMapOvr>
  <p:extLst>
    <p:ext uri="{DCECCB84-F9BA-43D5-87BE-67443E8EF086}">
      <p15:sldGuideLst xmlns:p15="http://schemas.microsoft.com/office/powerpoint/2012/main">
        <p15:guide id="1" orient="horz" pos="1104"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10608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3AA4EBE-5A75-2D4A-A28B-DE285555DA6E}"/>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976498487"/>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E5D6D1-5554-7040-8D42-8A17F90FFB99}"/>
              </a:ext>
            </a:extLst>
          </p:cNvPr>
          <p:cNvPicPr>
            <a:picLocks noChangeAspect="1"/>
          </p:cNvPicPr>
          <p:nvPr userDrawn="1"/>
        </p:nvPicPr>
        <p:blipFill>
          <a:blip r:embed="rId4"/>
          <a:stretch>
            <a:fillRect/>
          </a:stretch>
        </p:blipFill>
        <p:spPr>
          <a:xfrm>
            <a:off x="0" y="0"/>
            <a:ext cx="12192000" cy="6858000"/>
          </a:xfrm>
          <a:prstGeom prst="rect">
            <a:avLst/>
          </a:prstGeom>
        </p:spPr>
      </p:pic>
      <p:sp>
        <p:nvSpPr>
          <p:cNvPr id="6" name="Slide Number Placeholder 5">
            <a:extLst>
              <a:ext uri="{FF2B5EF4-FFF2-40B4-BE49-F238E27FC236}">
                <a16:creationId xmlns:a16="http://schemas.microsoft.com/office/drawing/2014/main" id="{5B867F22-C21C-2E40-93A9-5137A33B05E3}"/>
              </a:ext>
            </a:extLst>
          </p:cNvPr>
          <p:cNvSpPr>
            <a:spLocks noGrp="1"/>
          </p:cNvSpPr>
          <p:nvPr>
            <p:ph type="sldNum" sz="quarter" idx="4"/>
          </p:nvPr>
        </p:nvSpPr>
        <p:spPr>
          <a:xfrm>
            <a:off x="10842352" y="6044296"/>
            <a:ext cx="848360" cy="269420"/>
          </a:xfrm>
          <a:prstGeom prst="rect">
            <a:avLst/>
          </a:prstGeom>
        </p:spPr>
        <p:txBody>
          <a:bodyPr vert="horz" lIns="91440" tIns="45720" rIns="91440" bIns="45720" rtlCol="0" anchor="ctr"/>
          <a:lstStyle>
            <a:lvl1pPr algn="r">
              <a:defRPr sz="1200" b="1">
                <a:solidFill>
                  <a:srgbClr val="007851"/>
                </a:solidFill>
              </a:defRPr>
            </a:lvl1pPr>
          </a:lstStyle>
          <a:p>
            <a:fld id="{C6429477-D61A-7D49-A13C-58DC364142A2}" type="slidenum">
              <a:rPr lang="en-US" smtClean="0"/>
              <a:pPr/>
              <a:t>‹#›</a:t>
            </a:fld>
            <a:endParaRPr lang="en-US" dirty="0"/>
          </a:p>
        </p:txBody>
      </p:sp>
    </p:spTree>
    <p:extLst>
      <p:ext uri="{BB962C8B-B14F-4D97-AF65-F5344CB8AC3E}">
        <p14:creationId xmlns:p14="http://schemas.microsoft.com/office/powerpoint/2010/main" val="1550455762"/>
      </p:ext>
    </p:extLst>
  </p:cSld>
  <p:clrMap bg1="lt1" tx1="dk1" bg2="lt2" tx2="dk2" accent1="accent1" accent2="accent2" accent3="accent3" accent4="accent4" accent5="accent5" accent6="accent6" hlink="hlink" folHlink="folHlink"/>
  <p:sldLayoutIdLst>
    <p:sldLayoutId id="2147483668" r:id="rId1"/>
    <p:sldLayoutId id="2147483669"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8" userDrawn="1">
          <p15:clr>
            <a:srgbClr val="F26B43"/>
          </p15:clr>
        </p15:guide>
        <p15:guide id="3" pos="7368" userDrawn="1">
          <p15:clr>
            <a:srgbClr val="F26B43"/>
          </p15:clr>
        </p15:guide>
        <p15:guide id="4" orient="horz" pos="362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5A2DAC8-339B-F147-A86D-AF4270BF93D1}"/>
              </a:ext>
            </a:extLst>
          </p:cNvPr>
          <p:cNvPicPr>
            <a:picLocks noChangeAspect="1"/>
          </p:cNvPicPr>
          <p:nvPr userDrawn="1"/>
        </p:nvPicPr>
        <p:blipFill>
          <a:blip r:embed="rId3"/>
          <a:stretch>
            <a:fillRect/>
          </a:stretch>
        </p:blipFill>
        <p:spPr>
          <a:xfrm>
            <a:off x="0" y="0"/>
            <a:ext cx="12192000" cy="6858000"/>
          </a:xfrm>
          <a:prstGeom prst="rect">
            <a:avLst/>
          </a:prstGeom>
        </p:spPr>
      </p:pic>
    </p:spTree>
    <p:extLst>
      <p:ext uri="{BB962C8B-B14F-4D97-AF65-F5344CB8AC3E}">
        <p14:creationId xmlns:p14="http://schemas.microsoft.com/office/powerpoint/2010/main" val="1106329640"/>
      </p:ext>
    </p:extLst>
  </p:cSld>
  <p:clrMap bg1="lt1" tx1="dk1" bg2="lt2" tx2="dk2" accent1="accent1" accent2="accent2" accent3="accent3" accent4="accent4" accent5="accent5" accent6="accent6" hlink="hlink" folHlink="folHlink"/>
  <p:sldLayoutIdLst>
    <p:sldLayoutId id="2147483666"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usf.edu/business-finance/controller/about/resources.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usf.edu/businessprocess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usf.edu/research/"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www.usf.edu/business-finance/controller/accounting-reporting/intacctsvc.asp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usf.edu/business-finance/controller/accounting-reporting/gaforms.asp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mailto:RNSinterdept@usf.edu" TargetMode="External"/><Relationship Id="rId2" Type="http://schemas.openxmlformats.org/officeDocument/2006/relationships/hyperlink" Target="mailto:RNSexpt@usf.edu"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8" Type="http://schemas.openxmlformats.org/officeDocument/2006/relationships/hyperlink" Target="mailto:payrollhelpdesk@usf.edu" TargetMode="External"/><Relationship Id="rId3" Type="http://schemas.openxmlformats.org/officeDocument/2006/relationships/hyperlink" Target="mailto:Asset-help@usf.edu" TargetMode="External"/><Relationship Id="rId7" Type="http://schemas.openxmlformats.org/officeDocument/2006/relationships/hyperlink" Target="mailto:financemart@usf.edu" TargetMode="External"/><Relationship Id="rId2" Type="http://schemas.openxmlformats.org/officeDocument/2006/relationships/hyperlink" Target="mailto:aphelp@usf.edu" TargetMode="External"/><Relationship Id="rId1" Type="http://schemas.openxmlformats.org/officeDocument/2006/relationships/slideLayout" Target="../slideLayouts/slideLayout3.xml"/><Relationship Id="rId6" Type="http://schemas.openxmlformats.org/officeDocument/2006/relationships/hyperlink" Target="mailto:Electronic-media-disposal@usf.edu" TargetMode="External"/><Relationship Id="rId11" Type="http://schemas.openxmlformats.org/officeDocument/2006/relationships/hyperlink" Target="mailto:usfpurchasing@usf.edu" TargetMode="External"/><Relationship Id="rId5" Type="http://schemas.openxmlformats.org/officeDocument/2006/relationships/hyperlink" Target="mailto:cashiers@usf.edu" TargetMode="External"/><Relationship Id="rId10" Type="http://schemas.openxmlformats.org/officeDocument/2006/relationships/hyperlink" Target="mailto:travelhelp@usf.edu" TargetMode="External"/><Relationship Id="rId4" Type="http://schemas.openxmlformats.org/officeDocument/2006/relationships/hyperlink" Target="mailto:billingarhelp@usf.edu" TargetMode="External"/><Relationship Id="rId9" Type="http://schemas.openxmlformats.org/officeDocument/2006/relationships/hyperlink" Target="mailto:pcard@usf.edu"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www.research.usf.edu/train" TargetMode="External"/><Relationship Id="rId2" Type="http://schemas.openxmlformats.org/officeDocument/2006/relationships/hyperlink" Target="http://www.usf.edu/businessprocesses" TargetMode="Externa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hyperlink" Target="http://listserv.usf.edu/scripts/wa.exe?A0=FAST-LIST" TargetMode="External"/><Relationship Id="rId2" Type="http://schemas.openxmlformats.org/officeDocument/2006/relationships/hyperlink" Target="http://www.usf.edu/business-finance/controller"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63258" y="1824136"/>
            <a:ext cx="9465483" cy="2258005"/>
          </a:xfrm>
        </p:spPr>
        <p:txBody>
          <a:bodyPr lIns="0" tIns="0" bIns="0">
            <a:noAutofit/>
          </a:bodyPr>
          <a:lstStyle/>
          <a:p>
            <a:pPr algn="ctr">
              <a:lnSpc>
                <a:spcPct val="90000"/>
              </a:lnSpc>
            </a:pPr>
            <a:r>
              <a:rPr lang="en-US" sz="8000" dirty="0">
                <a:solidFill>
                  <a:srgbClr val="D4CA9D"/>
                </a:solidFill>
                <a:latin typeface="Trade Gothic LT Std Cn" panose="020B0606020502020204" pitchFamily="34" charset="0"/>
              </a:rPr>
              <a:t>Basic Accounting Concepts</a:t>
            </a:r>
            <a:endParaRPr lang="en-US" sz="3000" b="1" dirty="0">
              <a:solidFill>
                <a:srgbClr val="D4CA9D"/>
              </a:solidFill>
              <a:latin typeface="Trade Gothic LT Std Cn" panose="020B0606020502020204" pitchFamily="34" charset="0"/>
            </a:endParaRPr>
          </a:p>
        </p:txBody>
      </p:sp>
    </p:spTree>
    <p:extLst>
      <p:ext uri="{BB962C8B-B14F-4D97-AF65-F5344CB8AC3E}">
        <p14:creationId xmlns:p14="http://schemas.microsoft.com/office/powerpoint/2010/main" val="2149311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BB12939D-13B7-4818-86F8-4379F2E630A3}"/>
              </a:ext>
            </a:extLst>
          </p:cNvPr>
          <p:cNvSpPr>
            <a:spLocks noGrp="1"/>
          </p:cNvSpPr>
          <p:nvPr>
            <p:ph idx="1"/>
          </p:nvPr>
        </p:nvSpPr>
        <p:spPr/>
        <p:txBody>
          <a:bodyPr/>
          <a:lstStyle/>
          <a:p>
            <a:r>
              <a:rPr lang="en-US" altLang="en-US" b="1" dirty="0"/>
              <a:t>Public purpose</a:t>
            </a:r>
          </a:p>
          <a:p>
            <a:pPr lvl="1"/>
            <a:r>
              <a:rPr lang="en-US" altLang="en-US" sz="2000" u="sng" dirty="0"/>
              <a:t>General revenue (often referred to as E&amp;G)</a:t>
            </a:r>
          </a:p>
          <a:p>
            <a:pPr lvl="2"/>
            <a:r>
              <a:rPr lang="en-US" altLang="en-US" sz="1800" dirty="0"/>
              <a:t>State funds allocated by the legislature to USF each fiscal year; derived from sales tax collections</a:t>
            </a:r>
          </a:p>
          <a:p>
            <a:pPr lvl="2"/>
            <a:r>
              <a:rPr lang="en-US" altLang="en-US" sz="1800" dirty="0"/>
              <a:t>These funds begin with a “1”</a:t>
            </a:r>
          </a:p>
          <a:p>
            <a:pPr lvl="1"/>
            <a:r>
              <a:rPr lang="en-US" altLang="en-US" sz="2000" u="sng" dirty="0"/>
              <a:t>Carry-forward funds</a:t>
            </a:r>
          </a:p>
          <a:p>
            <a:pPr lvl="2"/>
            <a:r>
              <a:rPr lang="en-US" altLang="en-US" sz="1800" dirty="0"/>
              <a:t>Unspent general revenue funding from the prior fiscal year</a:t>
            </a:r>
          </a:p>
          <a:p>
            <a:pPr lvl="2"/>
            <a:r>
              <a:rPr lang="en-US" altLang="en-US" sz="1800" dirty="0"/>
              <a:t>These funds begin with a “1”; normally 10009</a:t>
            </a:r>
          </a:p>
          <a:p>
            <a:pPr lvl="1"/>
            <a:r>
              <a:rPr lang="en-US" altLang="en-US" sz="2000" u="sng" dirty="0"/>
              <a:t>Auxiliary funds</a:t>
            </a:r>
          </a:p>
          <a:p>
            <a:pPr lvl="2"/>
            <a:r>
              <a:rPr lang="en-US" altLang="en-US" sz="1800" dirty="0"/>
              <a:t>Auxiliaries require an EBA approved by USF Controller’s Office to conduct commercial business activities with customers outside USF</a:t>
            </a:r>
          </a:p>
          <a:p>
            <a:pPr lvl="2"/>
            <a:r>
              <a:rPr lang="en-US" altLang="en-US" sz="1800" dirty="0"/>
              <a:t>Auxiliaries at USFSP begin with a “07”; at USFSM with a “06”</a:t>
            </a:r>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10</a:t>
            </a:fld>
            <a:endParaRPr lang="en-US" dirty="0"/>
          </a:p>
        </p:txBody>
      </p:sp>
    </p:spTree>
    <p:extLst>
      <p:ext uri="{BB962C8B-B14F-4D97-AF65-F5344CB8AC3E}">
        <p14:creationId xmlns:p14="http://schemas.microsoft.com/office/powerpoint/2010/main" val="41693022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BB12939D-13B7-4818-86F8-4379F2E630A3}"/>
              </a:ext>
            </a:extLst>
          </p:cNvPr>
          <p:cNvSpPr>
            <a:spLocks noGrp="1"/>
          </p:cNvSpPr>
          <p:nvPr>
            <p:ph idx="1"/>
          </p:nvPr>
        </p:nvSpPr>
        <p:spPr/>
        <p:txBody>
          <a:bodyPr/>
          <a:lstStyle/>
          <a:p>
            <a:r>
              <a:rPr lang="en-US" altLang="en-US" b="1" dirty="0"/>
              <a:t>Special purpose</a:t>
            </a:r>
          </a:p>
          <a:p>
            <a:pPr lvl="1"/>
            <a:r>
              <a:rPr lang="en-US" altLang="en-US" sz="2000" u="sng" dirty="0"/>
              <a:t>Sponsored research funds</a:t>
            </a:r>
          </a:p>
          <a:p>
            <a:pPr lvl="2"/>
            <a:r>
              <a:rPr lang="en-US" altLang="en-US" sz="1800" dirty="0"/>
              <a:t>Allocated by a federal, state or private agency to USF with a PI (project investigator) identified with a specific line item budget</a:t>
            </a:r>
          </a:p>
          <a:p>
            <a:pPr lvl="1"/>
            <a:r>
              <a:rPr lang="en-US" altLang="en-US" sz="2000" u="sng" dirty="0"/>
              <a:t>RIA - research initiative may include</a:t>
            </a:r>
          </a:p>
          <a:p>
            <a:pPr lvl="2"/>
            <a:r>
              <a:rPr lang="en-US" altLang="en-US" sz="1800" dirty="0"/>
              <a:t>F&amp;A recovery and residuals from fixed price contracts</a:t>
            </a:r>
          </a:p>
          <a:p>
            <a:pPr lvl="2"/>
            <a:r>
              <a:rPr lang="en-US" altLang="en-US" sz="1800" dirty="0"/>
              <a:t>Faculty startup</a:t>
            </a:r>
          </a:p>
          <a:p>
            <a:pPr lvl="2"/>
            <a:r>
              <a:rPr lang="en-US" altLang="en-US" sz="1800" dirty="0"/>
              <a:t>Internal awards</a:t>
            </a:r>
          </a:p>
          <a:p>
            <a:pPr lvl="2"/>
            <a:r>
              <a:rPr lang="en-US" altLang="en-US" sz="1800" dirty="0"/>
              <a:t>These funds begin with “183”</a:t>
            </a:r>
          </a:p>
          <a:p>
            <a:pPr lvl="2"/>
            <a:r>
              <a:rPr lang="en-US" altLang="en-US" sz="1800" dirty="0"/>
              <a:t>These funds are subject to full  budget control</a:t>
            </a:r>
          </a:p>
          <a:p>
            <a:pPr lvl="1"/>
            <a:r>
              <a:rPr lang="en-US" altLang="en-US" sz="2000" u="sng" dirty="0"/>
              <a:t>Student fees</a:t>
            </a:r>
          </a:p>
          <a:p>
            <a:pPr lvl="2"/>
            <a:r>
              <a:rPr lang="en-US" altLang="en-US" sz="1800" dirty="0"/>
              <a:t>Tuition and fees paid to USF by the students to be used only for student support</a:t>
            </a:r>
          </a:p>
          <a:p>
            <a:endParaRPr lang="en-US" dirty="0"/>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11</a:t>
            </a:fld>
            <a:endParaRPr lang="en-US" dirty="0"/>
          </a:p>
        </p:txBody>
      </p:sp>
    </p:spTree>
    <p:extLst>
      <p:ext uri="{BB962C8B-B14F-4D97-AF65-F5344CB8AC3E}">
        <p14:creationId xmlns:p14="http://schemas.microsoft.com/office/powerpoint/2010/main" val="684469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BB12939D-13B7-4818-86F8-4379F2E630A3}"/>
              </a:ext>
            </a:extLst>
          </p:cNvPr>
          <p:cNvSpPr>
            <a:spLocks noGrp="1"/>
          </p:cNvSpPr>
          <p:nvPr>
            <p:ph idx="1"/>
          </p:nvPr>
        </p:nvSpPr>
        <p:spPr/>
        <p:txBody>
          <a:bodyPr/>
          <a:lstStyle/>
          <a:p>
            <a:r>
              <a:rPr lang="en-US" altLang="en-US" b="1" dirty="0"/>
              <a:t>Not USF money</a:t>
            </a:r>
          </a:p>
          <a:p>
            <a:pPr lvl="1"/>
            <a:r>
              <a:rPr lang="en-US" altLang="en-US" sz="2000" u="sng" dirty="0"/>
              <a:t>Student financial aid</a:t>
            </a:r>
          </a:p>
          <a:p>
            <a:pPr lvl="2"/>
            <a:r>
              <a:rPr lang="en-US" altLang="en-US" sz="1800" dirty="0"/>
              <a:t>May be received from federal, state, or private sources</a:t>
            </a:r>
          </a:p>
          <a:p>
            <a:pPr lvl="2"/>
            <a:r>
              <a:rPr lang="en-US" altLang="en-US" sz="1800" dirty="0"/>
              <a:t>May involve a transfer from the USF Foundation</a:t>
            </a:r>
          </a:p>
          <a:p>
            <a:pPr lvl="1"/>
            <a:r>
              <a:rPr lang="en-US" altLang="en-US" sz="2000" u="sng" dirty="0"/>
              <a:t>Agency funds</a:t>
            </a:r>
          </a:p>
          <a:p>
            <a:pPr lvl="2"/>
            <a:r>
              <a:rPr lang="en-US" altLang="en-US" sz="1800" dirty="0"/>
              <a:t>For example sales tax collected from commercial sales of services to customers outside of USF</a:t>
            </a:r>
          </a:p>
          <a:p>
            <a:pPr lvl="1"/>
            <a:r>
              <a:rPr lang="en-US" altLang="en-US" sz="2000" u="sng" dirty="0"/>
              <a:t>Convenience funds</a:t>
            </a:r>
          </a:p>
          <a:p>
            <a:pPr lvl="2"/>
            <a:r>
              <a:rPr lang="en-US" altLang="en-US" sz="1800" dirty="0"/>
              <a:t>Reimbursement received from a DSO -  for example UMSA receiving funds in acknowledgement of effort expended by USF staff in support of the USF College of Medicine clinics</a:t>
            </a:r>
          </a:p>
          <a:p>
            <a:endParaRPr lang="en-US" dirty="0"/>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12</a:t>
            </a:fld>
            <a:endParaRPr lang="en-US" dirty="0"/>
          </a:p>
        </p:txBody>
      </p:sp>
    </p:spTree>
    <p:extLst>
      <p:ext uri="{BB962C8B-B14F-4D97-AF65-F5344CB8AC3E}">
        <p14:creationId xmlns:p14="http://schemas.microsoft.com/office/powerpoint/2010/main" val="2599876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EBA – Educational Business Activity</a:t>
            </a:r>
          </a:p>
        </p:txBody>
      </p:sp>
      <p:sp>
        <p:nvSpPr>
          <p:cNvPr id="3" name="Content Placeholder 2">
            <a:extLst>
              <a:ext uri="{FF2B5EF4-FFF2-40B4-BE49-F238E27FC236}">
                <a16:creationId xmlns:a16="http://schemas.microsoft.com/office/drawing/2014/main" id="{BB12939D-13B7-4818-86F8-4379F2E630A3}"/>
              </a:ext>
            </a:extLst>
          </p:cNvPr>
          <p:cNvSpPr>
            <a:spLocks noGrp="1"/>
          </p:cNvSpPr>
          <p:nvPr>
            <p:ph idx="1"/>
          </p:nvPr>
        </p:nvSpPr>
        <p:spPr/>
        <p:txBody>
          <a:bodyPr/>
          <a:lstStyle/>
          <a:p>
            <a:r>
              <a:rPr lang="en-US" altLang="en-US" sz="2000" dirty="0"/>
              <a:t>An EBA is a revenue-raising activity that supports the overall mission of USF. </a:t>
            </a:r>
            <a:endParaRPr lang="en-US" altLang="en-US" sz="1600" dirty="0"/>
          </a:p>
          <a:p>
            <a:r>
              <a:rPr lang="en-US" altLang="en-US" sz="2000" dirty="0"/>
              <a:t>Departments and units submit the request to the Controller’s Office for authorization to conduct a business</a:t>
            </a:r>
            <a:endParaRPr lang="en-US" altLang="en-US" sz="1600" dirty="0"/>
          </a:p>
          <a:p>
            <a:pPr lvl="1"/>
            <a:r>
              <a:rPr lang="en-US" altLang="en-US" sz="1800" dirty="0"/>
              <a:t>Find information and forms on the </a:t>
            </a:r>
            <a:r>
              <a:rPr lang="en-US" altLang="en-US" sz="1800" dirty="0">
                <a:hlinkClick r:id="rId2"/>
              </a:rPr>
              <a:t>University Controller’s Website</a:t>
            </a:r>
            <a:endParaRPr lang="en-US" altLang="en-US" sz="1800" dirty="0"/>
          </a:p>
          <a:p>
            <a:pPr lvl="1"/>
            <a:r>
              <a:rPr lang="en-US" altLang="en-US" sz="1800" dirty="0"/>
              <a:t>Submit a request to create a new EBA or to update an existing EBA</a:t>
            </a:r>
          </a:p>
          <a:p>
            <a:r>
              <a:rPr lang="en-US" altLang="en-US" sz="2000" dirty="0"/>
              <a:t>Include in the request</a:t>
            </a:r>
          </a:p>
          <a:p>
            <a:pPr lvl="1"/>
            <a:r>
              <a:rPr lang="en-US" altLang="en-US" sz="1800" dirty="0"/>
              <a:t>EBA Request Form</a:t>
            </a:r>
          </a:p>
          <a:p>
            <a:pPr lvl="1"/>
            <a:r>
              <a:rPr lang="en-US" altLang="en-US" sz="1800" dirty="0"/>
              <a:t>EBA Business Plan</a:t>
            </a:r>
          </a:p>
          <a:p>
            <a:pPr lvl="1"/>
            <a:r>
              <a:rPr lang="en-US" altLang="en-US" sz="1800" dirty="0"/>
              <a:t>EBA Schedule</a:t>
            </a:r>
          </a:p>
          <a:p>
            <a:endParaRPr lang="en-US" dirty="0"/>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13</a:t>
            </a:fld>
            <a:endParaRPr lang="en-US" dirty="0"/>
          </a:p>
        </p:txBody>
      </p:sp>
    </p:spTree>
    <p:extLst>
      <p:ext uri="{BB962C8B-B14F-4D97-AF65-F5344CB8AC3E}">
        <p14:creationId xmlns:p14="http://schemas.microsoft.com/office/powerpoint/2010/main" val="2328325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71FCE-5198-4EC8-8C4E-70E938484208}"/>
              </a:ext>
            </a:extLst>
          </p:cNvPr>
          <p:cNvSpPr>
            <a:spLocks noGrp="1"/>
          </p:cNvSpPr>
          <p:nvPr>
            <p:ph type="ctrTitle"/>
          </p:nvPr>
        </p:nvSpPr>
        <p:spPr>
          <a:xfrm>
            <a:off x="457200" y="1427692"/>
            <a:ext cx="6923314" cy="895959"/>
          </a:xfrm>
        </p:spPr>
        <p:txBody>
          <a:bodyPr/>
          <a:lstStyle/>
          <a:p>
            <a:r>
              <a:rPr lang="en-US" dirty="0"/>
              <a:t>Guiding Principles</a:t>
            </a:r>
          </a:p>
        </p:txBody>
      </p:sp>
      <p:sp>
        <p:nvSpPr>
          <p:cNvPr id="3" name="Subtitle 2">
            <a:extLst>
              <a:ext uri="{FF2B5EF4-FFF2-40B4-BE49-F238E27FC236}">
                <a16:creationId xmlns:a16="http://schemas.microsoft.com/office/drawing/2014/main" id="{11B7566A-B427-40D7-B2B5-A31DFC51E08D}"/>
              </a:ext>
            </a:extLst>
          </p:cNvPr>
          <p:cNvSpPr>
            <a:spLocks noGrp="1"/>
          </p:cNvSpPr>
          <p:nvPr>
            <p:ph type="subTitle" idx="1"/>
          </p:nvPr>
        </p:nvSpPr>
        <p:spPr>
          <a:xfrm>
            <a:off x="457200" y="2715952"/>
            <a:ext cx="6923314" cy="1426096"/>
          </a:xfrm>
        </p:spPr>
        <p:txBody>
          <a:bodyPr/>
          <a:lstStyle/>
          <a:p>
            <a:pPr marL="342900" indent="-342900">
              <a:buFont typeface="Arial" panose="020B0604020202020204" pitchFamily="34" charset="0"/>
              <a:buChar char="•"/>
            </a:pPr>
            <a:r>
              <a:rPr lang="en-US" dirty="0"/>
              <a:t>State Funds</a:t>
            </a:r>
          </a:p>
          <a:p>
            <a:pPr marL="342900" indent="-342900">
              <a:buFont typeface="Arial" panose="020B0604020202020204" pitchFamily="34" charset="0"/>
              <a:buChar char="•"/>
            </a:pPr>
            <a:r>
              <a:rPr lang="en-US" dirty="0"/>
              <a:t>Auxiliary Funds</a:t>
            </a:r>
          </a:p>
          <a:p>
            <a:pPr marL="342900" indent="-342900">
              <a:buFont typeface="Arial" panose="020B0604020202020204" pitchFamily="34" charset="0"/>
              <a:buChar char="•"/>
            </a:pPr>
            <a:r>
              <a:rPr lang="en-US" dirty="0"/>
              <a:t>Research</a:t>
            </a:r>
          </a:p>
        </p:txBody>
      </p:sp>
    </p:spTree>
    <p:extLst>
      <p:ext uri="{BB962C8B-B14F-4D97-AF65-F5344CB8AC3E}">
        <p14:creationId xmlns:p14="http://schemas.microsoft.com/office/powerpoint/2010/main" val="8538019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7E751-994B-4C87-AFF3-9BC55817AF97}"/>
              </a:ext>
            </a:extLst>
          </p:cNvPr>
          <p:cNvSpPr>
            <a:spLocks noGrp="1"/>
          </p:cNvSpPr>
          <p:nvPr>
            <p:ph type="title"/>
          </p:nvPr>
        </p:nvSpPr>
        <p:spPr/>
        <p:txBody>
          <a:bodyPr/>
          <a:lstStyle/>
          <a:p>
            <a:r>
              <a:rPr lang="en-US" dirty="0"/>
              <a:t>Guiding Principles – State Funds</a:t>
            </a:r>
          </a:p>
        </p:txBody>
      </p:sp>
      <p:sp>
        <p:nvSpPr>
          <p:cNvPr id="3" name="Content Placeholder 2">
            <a:extLst>
              <a:ext uri="{FF2B5EF4-FFF2-40B4-BE49-F238E27FC236}">
                <a16:creationId xmlns:a16="http://schemas.microsoft.com/office/drawing/2014/main" id="{C5F85DC0-BF5E-496E-874E-4946A74E42D5}"/>
              </a:ext>
            </a:extLst>
          </p:cNvPr>
          <p:cNvSpPr>
            <a:spLocks noGrp="1"/>
          </p:cNvSpPr>
          <p:nvPr>
            <p:ph idx="1"/>
          </p:nvPr>
        </p:nvSpPr>
        <p:spPr>
          <a:xfrm>
            <a:off x="457200" y="1193801"/>
            <a:ext cx="11239500" cy="4759130"/>
          </a:xfrm>
        </p:spPr>
        <p:txBody>
          <a:bodyPr/>
          <a:lstStyle/>
          <a:p>
            <a:r>
              <a:rPr lang="en-US" altLang="en-US" sz="2000" b="1" dirty="0"/>
              <a:t>Concepts</a:t>
            </a:r>
          </a:p>
          <a:p>
            <a:pPr lvl="1"/>
            <a:r>
              <a:rPr lang="en-US" altLang="en-US" sz="1600" dirty="0"/>
              <a:t>State appropriations must be expended in accordance with the State Department of Financial Services, Division of Accounting and Auditing</a:t>
            </a:r>
          </a:p>
          <a:p>
            <a:pPr lvl="1"/>
            <a:r>
              <a:rPr lang="en-US" altLang="en-US" sz="1600" dirty="0"/>
              <a:t>In general moneys may only be expended for reasonable and appropriate goods or services necessary to accomplish the mission of the University (teaching, research, and public service)</a:t>
            </a:r>
          </a:p>
          <a:p>
            <a:pPr lvl="1"/>
            <a:r>
              <a:rPr lang="en-US" altLang="en-US" sz="1600" dirty="0"/>
              <a:t>Generally spending is allowed from any of the expense account code categories unless specifically addressed in Florida Statute or USF guidelines</a:t>
            </a:r>
          </a:p>
          <a:p>
            <a:pPr lvl="1"/>
            <a:r>
              <a:rPr lang="en-US" altLang="en-US" sz="1600" dirty="0"/>
              <a:t>State and USF negotiated contracts with vendors must be observed</a:t>
            </a:r>
          </a:p>
          <a:p>
            <a:r>
              <a:rPr lang="en-US" altLang="en-US" sz="2000" b="1" dirty="0"/>
              <a:t>Restrictions</a:t>
            </a:r>
          </a:p>
          <a:p>
            <a:pPr lvl="1"/>
            <a:r>
              <a:rPr lang="en-US" altLang="en-US" sz="1600" dirty="0"/>
              <a:t>If the item for payment is generally used solely for the personal convenience of employees and which generally are not necessary in order for the University to carry out its statutory duties, the unit must provide justification for the purchase of these items or perquisite approval by an appropriate official</a:t>
            </a:r>
          </a:p>
          <a:p>
            <a:pPr lvl="1"/>
            <a:r>
              <a:rPr lang="en-US" altLang="en-US" sz="1600" dirty="0"/>
              <a:t>E&amp;G moneys cannot be expended to satisfy the personal preference of employees</a:t>
            </a:r>
          </a:p>
          <a:p>
            <a:pPr lvl="1"/>
            <a:r>
              <a:rPr lang="en-US" altLang="en-US" sz="1600" dirty="0"/>
              <a:t>For example, cannot be used for</a:t>
            </a:r>
          </a:p>
          <a:p>
            <a:pPr lvl="2"/>
            <a:r>
              <a:rPr lang="en-US" altLang="en-US" sz="1600" dirty="0"/>
              <a:t>Portable heaters, fans, refrigerators, stoves, microwaves, coffee pots or supplies, picture frames, wall hangings, decorations, etc.</a:t>
            </a:r>
          </a:p>
          <a:p>
            <a:endParaRPr lang="en-US" dirty="0"/>
          </a:p>
        </p:txBody>
      </p:sp>
      <p:sp>
        <p:nvSpPr>
          <p:cNvPr id="4" name="Slide Number Placeholder 3">
            <a:extLst>
              <a:ext uri="{FF2B5EF4-FFF2-40B4-BE49-F238E27FC236}">
                <a16:creationId xmlns:a16="http://schemas.microsoft.com/office/drawing/2014/main" id="{B439D161-2F18-47FA-B342-0F7B956D7C8C}"/>
              </a:ext>
            </a:extLst>
          </p:cNvPr>
          <p:cNvSpPr>
            <a:spLocks noGrp="1"/>
          </p:cNvSpPr>
          <p:nvPr>
            <p:ph type="sldNum" sz="quarter" idx="12"/>
          </p:nvPr>
        </p:nvSpPr>
        <p:spPr/>
        <p:txBody>
          <a:bodyPr/>
          <a:lstStyle/>
          <a:p>
            <a:fld id="{C6429477-D61A-7D49-A13C-58DC364142A2}" type="slidenum">
              <a:rPr lang="en-US" smtClean="0"/>
              <a:t>15</a:t>
            </a:fld>
            <a:endParaRPr lang="en-US" dirty="0"/>
          </a:p>
        </p:txBody>
      </p:sp>
    </p:spTree>
    <p:extLst>
      <p:ext uri="{BB962C8B-B14F-4D97-AF65-F5344CB8AC3E}">
        <p14:creationId xmlns:p14="http://schemas.microsoft.com/office/powerpoint/2010/main" val="32934468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0FCAF-50FF-49CC-806E-E7D8D7BA899D}"/>
              </a:ext>
            </a:extLst>
          </p:cNvPr>
          <p:cNvSpPr>
            <a:spLocks noGrp="1"/>
          </p:cNvSpPr>
          <p:nvPr>
            <p:ph type="title"/>
          </p:nvPr>
        </p:nvSpPr>
        <p:spPr/>
        <p:txBody>
          <a:bodyPr/>
          <a:lstStyle/>
          <a:p>
            <a:r>
              <a:rPr lang="en-US" dirty="0"/>
              <a:t>Guiding Principles – State Funds (continued)</a:t>
            </a:r>
          </a:p>
        </p:txBody>
      </p:sp>
      <p:sp>
        <p:nvSpPr>
          <p:cNvPr id="3" name="Content Placeholder 2">
            <a:extLst>
              <a:ext uri="{FF2B5EF4-FFF2-40B4-BE49-F238E27FC236}">
                <a16:creationId xmlns:a16="http://schemas.microsoft.com/office/drawing/2014/main" id="{DC25038E-CE44-48C4-83CB-CC82A13C7197}"/>
              </a:ext>
            </a:extLst>
          </p:cNvPr>
          <p:cNvSpPr>
            <a:spLocks noGrp="1"/>
          </p:cNvSpPr>
          <p:nvPr>
            <p:ph idx="1"/>
          </p:nvPr>
        </p:nvSpPr>
        <p:spPr/>
        <p:txBody>
          <a:bodyPr/>
          <a:lstStyle/>
          <a:p>
            <a:r>
              <a:rPr lang="en-US" altLang="en-US" b="1" dirty="0"/>
              <a:t>More specific restrictions</a:t>
            </a:r>
          </a:p>
          <a:p>
            <a:pPr lvl="1"/>
            <a:r>
              <a:rPr lang="en-US" altLang="en-US" sz="2000" dirty="0"/>
              <a:t>Expenditures from state funds for the following items are prohibited unless “expressly provided by law”</a:t>
            </a:r>
          </a:p>
          <a:p>
            <a:pPr lvl="2"/>
            <a:r>
              <a:rPr lang="en-US" altLang="en-US" sz="1800" dirty="0"/>
              <a:t>Congratulatory telegrams</a:t>
            </a:r>
          </a:p>
          <a:p>
            <a:pPr lvl="2"/>
            <a:r>
              <a:rPr lang="en-US" altLang="en-US" sz="1800" dirty="0"/>
              <a:t>Flowers and/or telegraphic condolences</a:t>
            </a:r>
          </a:p>
          <a:p>
            <a:pPr lvl="2"/>
            <a:r>
              <a:rPr lang="en-US" altLang="en-US" sz="1800" dirty="0"/>
              <a:t>Presentment of plaques for outstanding service</a:t>
            </a:r>
          </a:p>
          <a:p>
            <a:pPr lvl="2"/>
            <a:r>
              <a:rPr lang="en-US" altLang="en-US" sz="1800" dirty="0"/>
              <a:t>Refreshments such as coffee or doughnuts</a:t>
            </a:r>
          </a:p>
          <a:p>
            <a:pPr lvl="2"/>
            <a:r>
              <a:rPr lang="en-US" altLang="en-US" sz="1800" dirty="0"/>
              <a:t>Decorative items (artwork, plants, etc.)</a:t>
            </a:r>
          </a:p>
          <a:p>
            <a:pPr lvl="2"/>
            <a:r>
              <a:rPr lang="en-US" altLang="en-US" sz="1800" dirty="0"/>
              <a:t>Greeting cards</a:t>
            </a:r>
          </a:p>
          <a:p>
            <a:endParaRPr lang="en-US" dirty="0"/>
          </a:p>
        </p:txBody>
      </p:sp>
      <p:sp>
        <p:nvSpPr>
          <p:cNvPr id="4" name="Slide Number Placeholder 3">
            <a:extLst>
              <a:ext uri="{FF2B5EF4-FFF2-40B4-BE49-F238E27FC236}">
                <a16:creationId xmlns:a16="http://schemas.microsoft.com/office/drawing/2014/main" id="{BD1F0C2F-731A-4ABC-8D1C-61E7BF0A4B2F}"/>
              </a:ext>
            </a:extLst>
          </p:cNvPr>
          <p:cNvSpPr>
            <a:spLocks noGrp="1"/>
          </p:cNvSpPr>
          <p:nvPr>
            <p:ph type="sldNum" sz="quarter" idx="12"/>
          </p:nvPr>
        </p:nvSpPr>
        <p:spPr/>
        <p:txBody>
          <a:bodyPr/>
          <a:lstStyle/>
          <a:p>
            <a:fld id="{C6429477-D61A-7D49-A13C-58DC364142A2}" type="slidenum">
              <a:rPr lang="en-US" smtClean="0"/>
              <a:t>16</a:t>
            </a:fld>
            <a:endParaRPr lang="en-US" dirty="0"/>
          </a:p>
        </p:txBody>
      </p:sp>
    </p:spTree>
    <p:extLst>
      <p:ext uri="{BB962C8B-B14F-4D97-AF65-F5344CB8AC3E}">
        <p14:creationId xmlns:p14="http://schemas.microsoft.com/office/powerpoint/2010/main" val="2671502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82067-21B5-4DE4-92F0-6128301C7EAB}"/>
              </a:ext>
            </a:extLst>
          </p:cNvPr>
          <p:cNvSpPr>
            <a:spLocks noGrp="1"/>
          </p:cNvSpPr>
          <p:nvPr>
            <p:ph type="title"/>
          </p:nvPr>
        </p:nvSpPr>
        <p:spPr/>
        <p:txBody>
          <a:bodyPr/>
          <a:lstStyle/>
          <a:p>
            <a:r>
              <a:rPr lang="en-US" dirty="0"/>
              <a:t>Guiding Principles – Auxiliary Funds</a:t>
            </a:r>
          </a:p>
        </p:txBody>
      </p:sp>
      <p:sp>
        <p:nvSpPr>
          <p:cNvPr id="3" name="Content Placeholder 2">
            <a:extLst>
              <a:ext uri="{FF2B5EF4-FFF2-40B4-BE49-F238E27FC236}">
                <a16:creationId xmlns:a16="http://schemas.microsoft.com/office/drawing/2014/main" id="{B7A15C54-A702-44A7-8E3D-BA4389306B8B}"/>
              </a:ext>
            </a:extLst>
          </p:cNvPr>
          <p:cNvSpPr>
            <a:spLocks noGrp="1"/>
          </p:cNvSpPr>
          <p:nvPr>
            <p:ph idx="1"/>
          </p:nvPr>
        </p:nvSpPr>
        <p:spPr/>
        <p:txBody>
          <a:bodyPr/>
          <a:lstStyle/>
          <a:p>
            <a:r>
              <a:rPr lang="en-US" altLang="en-US" b="1" dirty="0"/>
              <a:t>Concept</a:t>
            </a:r>
          </a:p>
          <a:p>
            <a:pPr lvl="1"/>
            <a:r>
              <a:rPr lang="en-US" altLang="en-US" sz="2000" dirty="0"/>
              <a:t>Auxiliary moneys may be expended for any goods or services necessary to fulfill the mission and programmatic needs for which the auxiliary was established under the USF authorized EBA</a:t>
            </a:r>
          </a:p>
          <a:p>
            <a:pPr lvl="1"/>
            <a:r>
              <a:rPr lang="en-US" altLang="en-US" sz="2000" dirty="0"/>
              <a:t>Find more information by searching for EBA on </a:t>
            </a:r>
            <a:r>
              <a:rPr lang="en-US" altLang="en-US" sz="2000" dirty="0">
                <a:hlinkClick r:id="rId2"/>
              </a:rPr>
              <a:t>Business Processes</a:t>
            </a:r>
            <a:endParaRPr lang="en-US" altLang="en-US" sz="2000" dirty="0"/>
          </a:p>
          <a:p>
            <a:r>
              <a:rPr lang="en-US" altLang="en-US" sz="2000" dirty="0"/>
              <a:t>Generally spending is allowed from any of the expense account code categories unless specifically addressed in Florida Statute or USF guidelines</a:t>
            </a:r>
          </a:p>
          <a:p>
            <a:endParaRPr lang="en-US" dirty="0"/>
          </a:p>
        </p:txBody>
      </p:sp>
      <p:sp>
        <p:nvSpPr>
          <p:cNvPr id="4" name="Slide Number Placeholder 3">
            <a:extLst>
              <a:ext uri="{FF2B5EF4-FFF2-40B4-BE49-F238E27FC236}">
                <a16:creationId xmlns:a16="http://schemas.microsoft.com/office/drawing/2014/main" id="{9BD28956-181A-43AD-99B7-C45FA5897F88}"/>
              </a:ext>
            </a:extLst>
          </p:cNvPr>
          <p:cNvSpPr>
            <a:spLocks noGrp="1"/>
          </p:cNvSpPr>
          <p:nvPr>
            <p:ph type="sldNum" sz="quarter" idx="12"/>
          </p:nvPr>
        </p:nvSpPr>
        <p:spPr/>
        <p:txBody>
          <a:bodyPr/>
          <a:lstStyle/>
          <a:p>
            <a:fld id="{C6429477-D61A-7D49-A13C-58DC364142A2}" type="slidenum">
              <a:rPr lang="en-US" smtClean="0"/>
              <a:t>17</a:t>
            </a:fld>
            <a:endParaRPr lang="en-US" dirty="0"/>
          </a:p>
        </p:txBody>
      </p:sp>
    </p:spTree>
    <p:extLst>
      <p:ext uri="{BB962C8B-B14F-4D97-AF65-F5344CB8AC3E}">
        <p14:creationId xmlns:p14="http://schemas.microsoft.com/office/powerpoint/2010/main" val="1067301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23E62-1924-4022-A054-FF069A8D6E12}"/>
              </a:ext>
            </a:extLst>
          </p:cNvPr>
          <p:cNvSpPr>
            <a:spLocks noGrp="1"/>
          </p:cNvSpPr>
          <p:nvPr>
            <p:ph type="title"/>
          </p:nvPr>
        </p:nvSpPr>
        <p:spPr/>
        <p:txBody>
          <a:bodyPr/>
          <a:lstStyle/>
          <a:p>
            <a:r>
              <a:rPr lang="en-US" dirty="0"/>
              <a:t>Guiding Principles - Research</a:t>
            </a:r>
          </a:p>
        </p:txBody>
      </p:sp>
      <p:sp>
        <p:nvSpPr>
          <p:cNvPr id="3" name="Content Placeholder 2">
            <a:extLst>
              <a:ext uri="{FF2B5EF4-FFF2-40B4-BE49-F238E27FC236}">
                <a16:creationId xmlns:a16="http://schemas.microsoft.com/office/drawing/2014/main" id="{300DF62C-2865-4D45-93BF-4A772C46EFD6}"/>
              </a:ext>
            </a:extLst>
          </p:cNvPr>
          <p:cNvSpPr>
            <a:spLocks noGrp="1"/>
          </p:cNvSpPr>
          <p:nvPr>
            <p:ph idx="1"/>
          </p:nvPr>
        </p:nvSpPr>
        <p:spPr>
          <a:xfrm>
            <a:off x="457200" y="1200150"/>
            <a:ext cx="11239500" cy="4622152"/>
          </a:xfrm>
        </p:spPr>
        <p:txBody>
          <a:bodyPr/>
          <a:lstStyle/>
          <a:p>
            <a:r>
              <a:rPr lang="en-US" altLang="en-US" b="1" dirty="0"/>
              <a:t>Concept</a:t>
            </a:r>
          </a:p>
          <a:p>
            <a:pPr lvl="1"/>
            <a:r>
              <a:rPr lang="en-US" altLang="en-US" sz="2000" dirty="0"/>
              <a:t>These funds are much more restrictive in that expenditures must meet the specific budgetary requirements of the project as specified in the Notice of Award</a:t>
            </a:r>
            <a:r>
              <a:rPr lang="en-US" altLang="en-US" sz="1600" dirty="0"/>
              <a:t>.</a:t>
            </a:r>
            <a:endParaRPr lang="en-US" altLang="en-US" sz="2000" dirty="0"/>
          </a:p>
          <a:p>
            <a:pPr lvl="2"/>
            <a:r>
              <a:rPr lang="en-US" altLang="en-US" sz="1600" dirty="0"/>
              <a:t>Some projects may also specify expenditures that would otherwise not be allowed</a:t>
            </a:r>
          </a:p>
          <a:p>
            <a:pPr lvl="2"/>
            <a:r>
              <a:rPr lang="en-US" altLang="en-US" sz="1600" dirty="0"/>
              <a:t>Examples are payments to research participants and certain items of a personal nature that are necessary as part of the sponsored project (example: food or clothing items)</a:t>
            </a:r>
          </a:p>
          <a:p>
            <a:r>
              <a:rPr lang="en-US" altLang="en-US" b="1" dirty="0"/>
              <a:t>Sponsored Research</a:t>
            </a:r>
          </a:p>
          <a:p>
            <a:pPr lvl="1"/>
            <a:r>
              <a:rPr lang="en-US" altLang="en-US" sz="2000" dirty="0"/>
              <a:t>Federal research governed by OMB circulars A-21, A-110 and A-133; there are also specific Cost Accounting Standards that apply</a:t>
            </a:r>
            <a:endParaRPr lang="en-US" altLang="en-US" sz="1600" dirty="0"/>
          </a:p>
          <a:p>
            <a:pPr lvl="1"/>
            <a:r>
              <a:rPr lang="en-US" altLang="en-US" sz="2000" dirty="0"/>
              <a:t>State agencies and private foundations also have specific guidelines</a:t>
            </a:r>
          </a:p>
          <a:p>
            <a:pPr lvl="1"/>
            <a:r>
              <a:rPr lang="en-US" altLang="en-US" sz="2000" dirty="0"/>
              <a:t>USF Internal Awards Program</a:t>
            </a:r>
          </a:p>
          <a:p>
            <a:pPr lvl="2"/>
            <a:r>
              <a:rPr lang="en-US" altLang="en-US" sz="1800" dirty="0"/>
              <a:t>The mission of the Internal Awards Program is to foster excellence in research and scholarship by USF faculty and support activities aimed at securing extramural funding</a:t>
            </a:r>
          </a:p>
          <a:p>
            <a:r>
              <a:rPr lang="en-US" altLang="en-US" dirty="0"/>
              <a:t>Consult </a:t>
            </a:r>
            <a:r>
              <a:rPr lang="en-US" altLang="en-US" dirty="0">
                <a:hlinkClick r:id="rId2"/>
              </a:rPr>
              <a:t>USF Research </a:t>
            </a:r>
            <a:r>
              <a:rPr lang="en-US" altLang="en-US" dirty="0"/>
              <a:t>for more details </a:t>
            </a:r>
          </a:p>
          <a:p>
            <a:endParaRPr lang="en-US" dirty="0"/>
          </a:p>
        </p:txBody>
      </p:sp>
      <p:sp>
        <p:nvSpPr>
          <p:cNvPr id="4" name="Slide Number Placeholder 3">
            <a:extLst>
              <a:ext uri="{FF2B5EF4-FFF2-40B4-BE49-F238E27FC236}">
                <a16:creationId xmlns:a16="http://schemas.microsoft.com/office/drawing/2014/main" id="{716B0847-4045-4F91-B957-FD0CAA0BAEA6}"/>
              </a:ext>
            </a:extLst>
          </p:cNvPr>
          <p:cNvSpPr>
            <a:spLocks noGrp="1"/>
          </p:cNvSpPr>
          <p:nvPr>
            <p:ph type="sldNum" sz="quarter" idx="12"/>
          </p:nvPr>
        </p:nvSpPr>
        <p:spPr/>
        <p:txBody>
          <a:bodyPr/>
          <a:lstStyle/>
          <a:p>
            <a:fld id="{C6429477-D61A-7D49-A13C-58DC364142A2}" type="slidenum">
              <a:rPr lang="en-US" smtClean="0"/>
              <a:t>18</a:t>
            </a:fld>
            <a:endParaRPr lang="en-US" dirty="0"/>
          </a:p>
        </p:txBody>
      </p:sp>
    </p:spTree>
    <p:extLst>
      <p:ext uri="{BB962C8B-B14F-4D97-AF65-F5344CB8AC3E}">
        <p14:creationId xmlns:p14="http://schemas.microsoft.com/office/powerpoint/2010/main" val="2039404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00ACB8-3385-4690-819D-9D33B811D920}"/>
              </a:ext>
            </a:extLst>
          </p:cNvPr>
          <p:cNvSpPr>
            <a:spLocks noGrp="1"/>
          </p:cNvSpPr>
          <p:nvPr>
            <p:ph type="ctrTitle"/>
          </p:nvPr>
        </p:nvSpPr>
        <p:spPr>
          <a:xfrm>
            <a:off x="457200" y="1578361"/>
            <a:ext cx="6923314" cy="858636"/>
          </a:xfrm>
        </p:spPr>
        <p:txBody>
          <a:bodyPr/>
          <a:lstStyle/>
          <a:p>
            <a:r>
              <a:rPr lang="en-US" dirty="0"/>
              <a:t>Voucher</a:t>
            </a:r>
          </a:p>
        </p:txBody>
      </p:sp>
      <p:sp>
        <p:nvSpPr>
          <p:cNvPr id="3" name="Subtitle 2">
            <a:extLst>
              <a:ext uri="{FF2B5EF4-FFF2-40B4-BE49-F238E27FC236}">
                <a16:creationId xmlns:a16="http://schemas.microsoft.com/office/drawing/2014/main" id="{A7D41352-823A-45EF-B3BE-D2D5540D6FD1}"/>
              </a:ext>
            </a:extLst>
          </p:cNvPr>
          <p:cNvSpPr>
            <a:spLocks noGrp="1"/>
          </p:cNvSpPr>
          <p:nvPr>
            <p:ph type="subTitle" idx="1"/>
          </p:nvPr>
        </p:nvSpPr>
        <p:spPr>
          <a:xfrm>
            <a:off x="457200" y="2717439"/>
            <a:ext cx="6923314" cy="1434683"/>
          </a:xfrm>
        </p:spPr>
        <p:txBody>
          <a:bodyPr/>
          <a:lstStyle/>
          <a:p>
            <a:pPr marL="342900" indent="-342900">
              <a:buFont typeface="Arial" panose="020B0604020202020204" pitchFamily="34" charset="0"/>
              <a:buChar char="•"/>
            </a:pPr>
            <a:r>
              <a:rPr lang="en-US" dirty="0"/>
              <a:t>What is a Voucher?</a:t>
            </a:r>
          </a:p>
          <a:p>
            <a:pPr marL="342900" indent="-342900">
              <a:buFont typeface="Arial" panose="020B0604020202020204" pitchFamily="34" charset="0"/>
              <a:buChar char="•"/>
            </a:pPr>
            <a:r>
              <a:rPr lang="en-US" dirty="0"/>
              <a:t>Voucher Accounting Entry</a:t>
            </a:r>
          </a:p>
          <a:p>
            <a:pPr marL="342900" indent="-342900">
              <a:buFont typeface="Arial" panose="020B0604020202020204" pitchFamily="34" charset="0"/>
              <a:buChar char="•"/>
            </a:pPr>
            <a:r>
              <a:rPr lang="en-US" dirty="0"/>
              <a:t>Voucher Information</a:t>
            </a:r>
          </a:p>
        </p:txBody>
      </p:sp>
    </p:spTree>
    <p:extLst>
      <p:ext uri="{BB962C8B-B14F-4D97-AF65-F5344CB8AC3E}">
        <p14:creationId xmlns:p14="http://schemas.microsoft.com/office/powerpoint/2010/main" val="366588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5A351-53A8-40D7-925E-0304F0D2189C}"/>
              </a:ext>
            </a:extLst>
          </p:cNvPr>
          <p:cNvSpPr>
            <a:spLocks noGrp="1"/>
          </p:cNvSpPr>
          <p:nvPr>
            <p:ph type="title"/>
          </p:nvPr>
        </p:nvSpPr>
        <p:spPr/>
        <p:txBody>
          <a:bodyPr/>
          <a:lstStyle/>
          <a:p>
            <a:r>
              <a:rPr lang="en-US" sz="6000" dirty="0"/>
              <a:t>Agenda</a:t>
            </a:r>
          </a:p>
        </p:txBody>
      </p:sp>
      <p:sp>
        <p:nvSpPr>
          <p:cNvPr id="3" name="Content Placeholder 2">
            <a:extLst>
              <a:ext uri="{FF2B5EF4-FFF2-40B4-BE49-F238E27FC236}">
                <a16:creationId xmlns:a16="http://schemas.microsoft.com/office/drawing/2014/main" id="{DA3CE9F8-4339-4CBE-BC1B-818E3B4B0176}"/>
              </a:ext>
            </a:extLst>
          </p:cNvPr>
          <p:cNvSpPr>
            <a:spLocks noGrp="1"/>
          </p:cNvSpPr>
          <p:nvPr>
            <p:ph idx="1"/>
          </p:nvPr>
        </p:nvSpPr>
        <p:spPr>
          <a:xfrm>
            <a:off x="457200" y="1483179"/>
            <a:ext cx="5638800" cy="3891642"/>
          </a:xfrm>
        </p:spPr>
        <p:txBody>
          <a:bodyPr numCol="1"/>
          <a:lstStyle/>
          <a:p>
            <a:pPr lvl="1">
              <a:lnSpc>
                <a:spcPct val="150000"/>
              </a:lnSpc>
            </a:pPr>
            <a:r>
              <a:rPr lang="en-US" altLang="en-US" dirty="0"/>
              <a:t>Budget</a:t>
            </a:r>
          </a:p>
          <a:p>
            <a:pPr lvl="1">
              <a:lnSpc>
                <a:spcPct val="150000"/>
              </a:lnSpc>
            </a:pPr>
            <a:r>
              <a:rPr lang="en-US" altLang="en-US" dirty="0"/>
              <a:t>Guiding Principles</a:t>
            </a:r>
          </a:p>
          <a:p>
            <a:pPr lvl="1">
              <a:lnSpc>
                <a:spcPct val="150000"/>
              </a:lnSpc>
            </a:pPr>
            <a:r>
              <a:rPr lang="en-US" altLang="en-US" dirty="0"/>
              <a:t>Voucher</a:t>
            </a:r>
          </a:p>
          <a:p>
            <a:pPr lvl="1">
              <a:lnSpc>
                <a:spcPct val="150000"/>
              </a:lnSpc>
            </a:pPr>
            <a:r>
              <a:rPr lang="en-US" altLang="en-US" dirty="0"/>
              <a:t>Journal Masks / Entries</a:t>
            </a:r>
          </a:p>
          <a:p>
            <a:pPr lvl="1">
              <a:lnSpc>
                <a:spcPct val="150000"/>
              </a:lnSpc>
            </a:pPr>
            <a:r>
              <a:rPr lang="en-US" altLang="en-US" dirty="0"/>
              <a:t>Accrual Accounting</a:t>
            </a:r>
          </a:p>
          <a:p>
            <a:pPr lvl="1">
              <a:lnSpc>
                <a:spcPct val="150000"/>
              </a:lnSpc>
            </a:pPr>
            <a:r>
              <a:rPr lang="en-US" altLang="en-US" dirty="0"/>
              <a:t>UCO Resources</a:t>
            </a:r>
          </a:p>
        </p:txBody>
      </p:sp>
      <p:sp>
        <p:nvSpPr>
          <p:cNvPr id="4" name="Slide Number Placeholder 3">
            <a:extLst>
              <a:ext uri="{FF2B5EF4-FFF2-40B4-BE49-F238E27FC236}">
                <a16:creationId xmlns:a16="http://schemas.microsoft.com/office/drawing/2014/main" id="{377218E4-DC96-4584-9123-FD1FF636B2E2}"/>
              </a:ext>
            </a:extLst>
          </p:cNvPr>
          <p:cNvSpPr>
            <a:spLocks noGrp="1"/>
          </p:cNvSpPr>
          <p:nvPr>
            <p:ph type="sldNum" sz="quarter" idx="12"/>
          </p:nvPr>
        </p:nvSpPr>
        <p:spPr/>
        <p:txBody>
          <a:bodyPr/>
          <a:lstStyle/>
          <a:p>
            <a:fld id="{C6429477-D61A-7D49-A13C-58DC364142A2}" type="slidenum">
              <a:rPr lang="en-US" smtClean="0"/>
              <a:t>2</a:t>
            </a:fld>
            <a:endParaRPr lang="en-US" dirty="0"/>
          </a:p>
        </p:txBody>
      </p:sp>
      <p:pic>
        <p:nvPicPr>
          <p:cNvPr id="15" name="Picture 14">
            <a:extLst>
              <a:ext uri="{FF2B5EF4-FFF2-40B4-BE49-F238E27FC236}">
                <a16:creationId xmlns:a16="http://schemas.microsoft.com/office/drawing/2014/main" id="{63356D69-3342-4A24-B4B3-D9BDBBE6990E}"/>
              </a:ext>
            </a:extLst>
          </p:cNvPr>
          <p:cNvPicPr>
            <a:picLocks noChangeAspect="1"/>
          </p:cNvPicPr>
          <p:nvPr/>
        </p:nvPicPr>
        <p:blipFill>
          <a:blip r:embed="rId2"/>
          <a:stretch>
            <a:fillRect/>
          </a:stretch>
        </p:blipFill>
        <p:spPr>
          <a:xfrm>
            <a:off x="5859625" y="889113"/>
            <a:ext cx="4768767" cy="5079774"/>
          </a:xfrm>
          <a:prstGeom prst="rect">
            <a:avLst/>
          </a:prstGeom>
        </p:spPr>
      </p:pic>
    </p:spTree>
    <p:extLst>
      <p:ext uri="{BB962C8B-B14F-4D97-AF65-F5344CB8AC3E}">
        <p14:creationId xmlns:p14="http://schemas.microsoft.com/office/powerpoint/2010/main" val="3179805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32E08-9B32-4155-8379-1504394F66C5}"/>
              </a:ext>
            </a:extLst>
          </p:cNvPr>
          <p:cNvSpPr>
            <a:spLocks noGrp="1"/>
          </p:cNvSpPr>
          <p:nvPr>
            <p:ph type="title"/>
          </p:nvPr>
        </p:nvSpPr>
        <p:spPr/>
        <p:txBody>
          <a:bodyPr/>
          <a:lstStyle/>
          <a:p>
            <a:r>
              <a:rPr lang="en-US" dirty="0"/>
              <a:t>What is a Voucher?</a:t>
            </a:r>
          </a:p>
        </p:txBody>
      </p:sp>
      <p:sp>
        <p:nvSpPr>
          <p:cNvPr id="3" name="Content Placeholder 2">
            <a:extLst>
              <a:ext uri="{FF2B5EF4-FFF2-40B4-BE49-F238E27FC236}">
                <a16:creationId xmlns:a16="http://schemas.microsoft.com/office/drawing/2014/main" id="{06716462-C8B7-47BE-9609-D168F9EFE2FA}"/>
              </a:ext>
            </a:extLst>
          </p:cNvPr>
          <p:cNvSpPr>
            <a:spLocks noGrp="1"/>
          </p:cNvSpPr>
          <p:nvPr>
            <p:ph idx="1"/>
          </p:nvPr>
        </p:nvSpPr>
        <p:spPr/>
        <p:txBody>
          <a:bodyPr/>
          <a:lstStyle/>
          <a:p>
            <a:pPr>
              <a:defRPr/>
            </a:pPr>
            <a:r>
              <a:rPr lang="en-US" altLang="en-US" dirty="0"/>
              <a:t>A voucher can be defined as a document used in an internal control system to contain and verify all information about a bill to be processed or paid</a:t>
            </a:r>
          </a:p>
          <a:p>
            <a:pPr>
              <a:defRPr/>
            </a:pPr>
            <a:endParaRPr lang="en-US" altLang="en-US" dirty="0"/>
          </a:p>
          <a:p>
            <a:pPr>
              <a:defRPr/>
            </a:pPr>
            <a:r>
              <a:rPr lang="en-US" altLang="en-US" dirty="0"/>
              <a:t>Vouchers are recorded in the Accounts Payable module and are managed by UCO Accounts Payable</a:t>
            </a:r>
          </a:p>
          <a:p>
            <a:pPr>
              <a:defRPr/>
            </a:pPr>
            <a:endParaRPr lang="en-US" altLang="en-US" dirty="0"/>
          </a:p>
          <a:p>
            <a:pPr>
              <a:defRPr/>
            </a:pPr>
            <a:r>
              <a:rPr lang="en-US" altLang="en-US" dirty="0"/>
              <a:t>Vouchers have unique identifying numbers</a:t>
            </a:r>
          </a:p>
          <a:p>
            <a:pPr lvl="1">
              <a:defRPr/>
            </a:pPr>
            <a:r>
              <a:rPr lang="en-US" altLang="en-US" sz="2000" dirty="0"/>
              <a:t>At USF, voucher ID’s are eight digit beginning with a zero</a:t>
            </a:r>
            <a:endParaRPr lang="en-US" altLang="en-US" sz="1600" dirty="0"/>
          </a:p>
        </p:txBody>
      </p:sp>
      <p:sp>
        <p:nvSpPr>
          <p:cNvPr id="4" name="Slide Number Placeholder 3">
            <a:extLst>
              <a:ext uri="{FF2B5EF4-FFF2-40B4-BE49-F238E27FC236}">
                <a16:creationId xmlns:a16="http://schemas.microsoft.com/office/drawing/2014/main" id="{46D1372D-7C02-42F0-B893-185EF96374FA}"/>
              </a:ext>
            </a:extLst>
          </p:cNvPr>
          <p:cNvSpPr>
            <a:spLocks noGrp="1"/>
          </p:cNvSpPr>
          <p:nvPr>
            <p:ph type="sldNum" sz="quarter" idx="12"/>
          </p:nvPr>
        </p:nvSpPr>
        <p:spPr/>
        <p:txBody>
          <a:bodyPr/>
          <a:lstStyle/>
          <a:p>
            <a:fld id="{C6429477-D61A-7D49-A13C-58DC364142A2}" type="slidenum">
              <a:rPr lang="en-US" smtClean="0"/>
              <a:t>20</a:t>
            </a:fld>
            <a:endParaRPr lang="en-US" dirty="0"/>
          </a:p>
        </p:txBody>
      </p:sp>
    </p:spTree>
    <p:extLst>
      <p:ext uri="{BB962C8B-B14F-4D97-AF65-F5344CB8AC3E}">
        <p14:creationId xmlns:p14="http://schemas.microsoft.com/office/powerpoint/2010/main" val="2438711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5106F-7503-49A4-A5FB-E55B6421B2AC}"/>
              </a:ext>
            </a:extLst>
          </p:cNvPr>
          <p:cNvSpPr>
            <a:spLocks noGrp="1"/>
          </p:cNvSpPr>
          <p:nvPr>
            <p:ph type="title"/>
          </p:nvPr>
        </p:nvSpPr>
        <p:spPr/>
        <p:txBody>
          <a:bodyPr/>
          <a:lstStyle/>
          <a:p>
            <a:r>
              <a:rPr lang="en-US" dirty="0"/>
              <a:t>The Voucher Accounting Entry</a:t>
            </a:r>
          </a:p>
        </p:txBody>
      </p:sp>
      <p:sp>
        <p:nvSpPr>
          <p:cNvPr id="3" name="Content Placeholder 2">
            <a:extLst>
              <a:ext uri="{FF2B5EF4-FFF2-40B4-BE49-F238E27FC236}">
                <a16:creationId xmlns:a16="http://schemas.microsoft.com/office/drawing/2014/main" id="{CA0A09BC-8F82-4F9B-B542-D0C071537E56}"/>
              </a:ext>
            </a:extLst>
          </p:cNvPr>
          <p:cNvSpPr>
            <a:spLocks noGrp="1"/>
          </p:cNvSpPr>
          <p:nvPr>
            <p:ph idx="1"/>
          </p:nvPr>
        </p:nvSpPr>
        <p:spPr>
          <a:xfrm>
            <a:off x="457200" y="1243046"/>
            <a:ext cx="11239500" cy="4748895"/>
          </a:xfrm>
        </p:spPr>
        <p:txBody>
          <a:bodyPr/>
          <a:lstStyle/>
          <a:p>
            <a:r>
              <a:rPr lang="en-US" altLang="en-US" b="1" dirty="0"/>
              <a:t>Vouchers are produced</a:t>
            </a:r>
          </a:p>
          <a:p>
            <a:pPr lvl="1"/>
            <a:r>
              <a:rPr lang="en-US" altLang="en-US" sz="1800" dirty="0"/>
              <a:t>After receiving the vendor invoice</a:t>
            </a:r>
          </a:p>
          <a:p>
            <a:pPr lvl="1"/>
            <a:r>
              <a:rPr lang="en-US" altLang="en-US" sz="1800" dirty="0"/>
              <a:t>After matching occurs (matching the PO, vendor invoice, and receiving document)</a:t>
            </a:r>
          </a:p>
          <a:p>
            <a:pPr lvl="1"/>
            <a:r>
              <a:rPr lang="en-US" altLang="en-US" sz="1800" dirty="0"/>
              <a:t>After the bank bills USF for PCard activity</a:t>
            </a:r>
          </a:p>
          <a:p>
            <a:r>
              <a:rPr lang="en-US" altLang="en-US" b="1" dirty="0"/>
              <a:t>An accounting entry is created</a:t>
            </a:r>
          </a:p>
          <a:p>
            <a:pPr lvl="1"/>
            <a:r>
              <a:rPr lang="en-US" altLang="en-US" sz="1800" dirty="0"/>
              <a:t>Recording the expense (a debit to expense)</a:t>
            </a:r>
          </a:p>
          <a:p>
            <a:pPr lvl="1"/>
            <a:r>
              <a:rPr lang="en-US" altLang="en-US" sz="1800" dirty="0"/>
              <a:t>Recording a liability to the vendor (a credit to liability</a:t>
            </a:r>
            <a:r>
              <a:rPr lang="en-US" altLang="en-US" sz="2000" dirty="0"/>
              <a:t>)</a:t>
            </a:r>
            <a:endParaRPr lang="en-US" altLang="en-US" sz="1600" dirty="0"/>
          </a:p>
          <a:p>
            <a:r>
              <a:rPr lang="en-US" altLang="en-US" b="1" dirty="0"/>
              <a:t>A typical voucher accounting entry would look like the below:</a:t>
            </a:r>
          </a:p>
          <a:p>
            <a:endParaRPr lang="en-US" altLang="en-US" sz="2000" dirty="0"/>
          </a:p>
          <a:p>
            <a:pPr marL="0" indent="0">
              <a:buNone/>
            </a:pPr>
            <a:endParaRPr lang="en-US" altLang="en-US" sz="1800" dirty="0"/>
          </a:p>
          <a:p>
            <a:endParaRPr lang="en-US" dirty="0"/>
          </a:p>
        </p:txBody>
      </p:sp>
      <p:sp>
        <p:nvSpPr>
          <p:cNvPr id="4" name="Slide Number Placeholder 3">
            <a:extLst>
              <a:ext uri="{FF2B5EF4-FFF2-40B4-BE49-F238E27FC236}">
                <a16:creationId xmlns:a16="http://schemas.microsoft.com/office/drawing/2014/main" id="{043957C7-4A87-4FE8-8BB9-68072AB9C23E}"/>
              </a:ext>
            </a:extLst>
          </p:cNvPr>
          <p:cNvSpPr>
            <a:spLocks noGrp="1"/>
          </p:cNvSpPr>
          <p:nvPr>
            <p:ph type="sldNum" sz="quarter" idx="12"/>
          </p:nvPr>
        </p:nvSpPr>
        <p:spPr/>
        <p:txBody>
          <a:bodyPr/>
          <a:lstStyle/>
          <a:p>
            <a:fld id="{C6429477-D61A-7D49-A13C-58DC364142A2}" type="slidenum">
              <a:rPr lang="en-US" smtClean="0"/>
              <a:t>21</a:t>
            </a:fld>
            <a:endParaRPr lang="en-US" dirty="0"/>
          </a:p>
        </p:txBody>
      </p:sp>
      <p:pic>
        <p:nvPicPr>
          <p:cNvPr id="6" name="Picture 2">
            <a:extLst>
              <a:ext uri="{FF2B5EF4-FFF2-40B4-BE49-F238E27FC236}">
                <a16:creationId xmlns:a16="http://schemas.microsoft.com/office/drawing/2014/main" id="{19FA0DDF-82B6-408C-964D-E712229445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5062" y="4272838"/>
            <a:ext cx="738187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6214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4B98A-8B95-437E-9B61-105E6848C97E}"/>
              </a:ext>
            </a:extLst>
          </p:cNvPr>
          <p:cNvSpPr>
            <a:spLocks noGrp="1"/>
          </p:cNvSpPr>
          <p:nvPr>
            <p:ph type="title"/>
          </p:nvPr>
        </p:nvSpPr>
        <p:spPr/>
        <p:txBody>
          <a:bodyPr/>
          <a:lstStyle/>
          <a:p>
            <a:r>
              <a:rPr lang="en-US" dirty="0"/>
              <a:t>The Voucher Information</a:t>
            </a:r>
          </a:p>
        </p:txBody>
      </p:sp>
      <p:sp>
        <p:nvSpPr>
          <p:cNvPr id="3" name="Content Placeholder 2">
            <a:extLst>
              <a:ext uri="{FF2B5EF4-FFF2-40B4-BE49-F238E27FC236}">
                <a16:creationId xmlns:a16="http://schemas.microsoft.com/office/drawing/2014/main" id="{99884056-3515-4525-8637-4392772BD279}"/>
              </a:ext>
            </a:extLst>
          </p:cNvPr>
          <p:cNvSpPr>
            <a:spLocks noGrp="1"/>
          </p:cNvSpPr>
          <p:nvPr>
            <p:ph idx="1"/>
          </p:nvPr>
        </p:nvSpPr>
        <p:spPr>
          <a:xfrm>
            <a:off x="451212" y="1321161"/>
            <a:ext cx="11239500" cy="3605402"/>
          </a:xfrm>
        </p:spPr>
        <p:txBody>
          <a:bodyPr/>
          <a:lstStyle/>
          <a:p>
            <a:r>
              <a:rPr lang="en-US" altLang="en-US" b="1" dirty="0"/>
              <a:t>Remember the USF chart of account codes</a:t>
            </a:r>
          </a:p>
          <a:p>
            <a:pPr lvl="1"/>
            <a:r>
              <a:rPr lang="en-US" altLang="en-US" sz="1800" dirty="0"/>
              <a:t>Liability accounts begin with a “2”</a:t>
            </a:r>
          </a:p>
          <a:p>
            <a:pPr lvl="1"/>
            <a:r>
              <a:rPr lang="en-US" altLang="en-US" sz="1800" dirty="0"/>
              <a:t>Vendor expense accounts begin with a “5” or “6”</a:t>
            </a:r>
          </a:p>
          <a:p>
            <a:r>
              <a:rPr lang="en-US" altLang="en-US" b="1" dirty="0"/>
              <a:t>A voucher is packed with vendor and payment information</a:t>
            </a:r>
          </a:p>
          <a:p>
            <a:pPr lvl="1"/>
            <a:endParaRPr lang="en-US" altLang="en-US" dirty="0"/>
          </a:p>
          <a:p>
            <a:endParaRPr lang="en-US" altLang="en-US" sz="2800" dirty="0"/>
          </a:p>
          <a:p>
            <a:endParaRPr lang="en-US" altLang="en-US" sz="2800" dirty="0"/>
          </a:p>
          <a:p>
            <a:r>
              <a:rPr lang="en-US" altLang="en-US" b="1" dirty="0"/>
              <a:t>Find voucher information in the accounts payable module of FAST</a:t>
            </a:r>
          </a:p>
          <a:p>
            <a:endParaRPr lang="en-US" dirty="0"/>
          </a:p>
        </p:txBody>
      </p:sp>
      <p:sp>
        <p:nvSpPr>
          <p:cNvPr id="4" name="Slide Number Placeholder 3">
            <a:extLst>
              <a:ext uri="{FF2B5EF4-FFF2-40B4-BE49-F238E27FC236}">
                <a16:creationId xmlns:a16="http://schemas.microsoft.com/office/drawing/2014/main" id="{41674B20-BEF7-4695-8917-3B8787937958}"/>
              </a:ext>
            </a:extLst>
          </p:cNvPr>
          <p:cNvSpPr>
            <a:spLocks noGrp="1"/>
          </p:cNvSpPr>
          <p:nvPr>
            <p:ph type="sldNum" sz="quarter" idx="12"/>
          </p:nvPr>
        </p:nvSpPr>
        <p:spPr/>
        <p:txBody>
          <a:bodyPr/>
          <a:lstStyle/>
          <a:p>
            <a:fld id="{C6429477-D61A-7D49-A13C-58DC364142A2}" type="slidenum">
              <a:rPr lang="en-US" smtClean="0"/>
              <a:t>22</a:t>
            </a:fld>
            <a:endParaRPr lang="en-US" dirty="0"/>
          </a:p>
        </p:txBody>
      </p:sp>
      <p:pic>
        <p:nvPicPr>
          <p:cNvPr id="5" name="Picture 1">
            <a:extLst>
              <a:ext uri="{FF2B5EF4-FFF2-40B4-BE49-F238E27FC236}">
                <a16:creationId xmlns:a16="http://schemas.microsoft.com/office/drawing/2014/main" id="{62E255B1-35C3-4E43-9111-C875D711954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90700" y="2969469"/>
            <a:ext cx="86106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1669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A1C64-6239-40F8-A239-4A461AD1C301}"/>
              </a:ext>
            </a:extLst>
          </p:cNvPr>
          <p:cNvSpPr>
            <a:spLocks noGrp="1"/>
          </p:cNvSpPr>
          <p:nvPr>
            <p:ph type="ctrTitle"/>
          </p:nvPr>
        </p:nvSpPr>
        <p:spPr>
          <a:xfrm>
            <a:off x="457200" y="1315616"/>
            <a:ext cx="8313576" cy="905289"/>
          </a:xfrm>
        </p:spPr>
        <p:txBody>
          <a:bodyPr/>
          <a:lstStyle/>
          <a:p>
            <a:r>
              <a:rPr lang="en-US" dirty="0"/>
              <a:t>Journal Masks / Entries</a:t>
            </a:r>
          </a:p>
        </p:txBody>
      </p:sp>
      <p:sp>
        <p:nvSpPr>
          <p:cNvPr id="3" name="Subtitle 2">
            <a:extLst>
              <a:ext uri="{FF2B5EF4-FFF2-40B4-BE49-F238E27FC236}">
                <a16:creationId xmlns:a16="http://schemas.microsoft.com/office/drawing/2014/main" id="{6EC5E1B9-1D1E-4EF2-AF4E-98B2F2908DD6}"/>
              </a:ext>
            </a:extLst>
          </p:cNvPr>
          <p:cNvSpPr>
            <a:spLocks noGrp="1"/>
          </p:cNvSpPr>
          <p:nvPr>
            <p:ph type="subTitle" idx="1"/>
          </p:nvPr>
        </p:nvSpPr>
        <p:spPr>
          <a:xfrm>
            <a:off x="457200" y="2524303"/>
            <a:ext cx="6923314" cy="2504898"/>
          </a:xfrm>
        </p:spPr>
        <p:txBody>
          <a:bodyPr/>
          <a:lstStyle/>
          <a:p>
            <a:pPr marL="342900" indent="-342900">
              <a:buFont typeface="Arial" panose="020B0604020202020204" pitchFamily="34" charset="0"/>
              <a:buChar char="•"/>
            </a:pPr>
            <a:r>
              <a:rPr lang="en-US" dirty="0"/>
              <a:t>What is a Journal?</a:t>
            </a:r>
          </a:p>
          <a:p>
            <a:pPr marL="342900" indent="-342900">
              <a:buFont typeface="Arial" panose="020B0604020202020204" pitchFamily="34" charset="0"/>
              <a:buChar char="•"/>
            </a:pPr>
            <a:r>
              <a:rPr lang="en-US" dirty="0"/>
              <a:t>Journal Mask</a:t>
            </a:r>
          </a:p>
          <a:p>
            <a:pPr marL="342900" indent="-342900">
              <a:buFont typeface="Arial" panose="020B0604020202020204" pitchFamily="34" charset="0"/>
              <a:buChar char="•"/>
            </a:pPr>
            <a:r>
              <a:rPr lang="en-US" dirty="0"/>
              <a:t>Journal Entries</a:t>
            </a:r>
          </a:p>
          <a:p>
            <a:pPr marL="800100" lvl="1" indent="-342900" algn="l">
              <a:buFont typeface="Arial" panose="020B0604020202020204" pitchFamily="34" charset="0"/>
              <a:buChar char="•"/>
            </a:pPr>
            <a:r>
              <a:rPr lang="en-US" dirty="0">
                <a:solidFill>
                  <a:schemeClr val="bg1"/>
                </a:solidFill>
              </a:rPr>
              <a:t>How to submit a Journal Entries</a:t>
            </a:r>
          </a:p>
          <a:p>
            <a:pPr marL="800100" lvl="1" indent="-342900" algn="l">
              <a:buFont typeface="Arial" panose="020B0604020202020204" pitchFamily="34" charset="0"/>
              <a:buChar char="•"/>
            </a:pPr>
            <a:r>
              <a:rPr lang="en-US" dirty="0">
                <a:solidFill>
                  <a:schemeClr val="bg1"/>
                </a:solidFill>
              </a:rPr>
              <a:t>Deadlines for Journal Entries</a:t>
            </a:r>
          </a:p>
          <a:p>
            <a:pPr marL="800100" lvl="1" indent="-342900" algn="l">
              <a:buFont typeface="Arial" panose="020B0604020202020204" pitchFamily="34" charset="0"/>
              <a:buChar char="•"/>
            </a:pPr>
            <a:r>
              <a:rPr lang="en-US" dirty="0">
                <a:solidFill>
                  <a:schemeClr val="bg1"/>
                </a:solidFill>
              </a:rPr>
              <a:t>Where to send Journal Entries</a:t>
            </a:r>
          </a:p>
        </p:txBody>
      </p:sp>
    </p:spTree>
    <p:extLst>
      <p:ext uri="{BB962C8B-B14F-4D97-AF65-F5344CB8AC3E}">
        <p14:creationId xmlns:p14="http://schemas.microsoft.com/office/powerpoint/2010/main" val="30540260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015D3-B0A8-48C3-9A12-5B6D9251DC38}"/>
              </a:ext>
            </a:extLst>
          </p:cNvPr>
          <p:cNvSpPr>
            <a:spLocks noGrp="1"/>
          </p:cNvSpPr>
          <p:nvPr>
            <p:ph type="title"/>
          </p:nvPr>
        </p:nvSpPr>
        <p:spPr/>
        <p:txBody>
          <a:bodyPr/>
          <a:lstStyle/>
          <a:p>
            <a:r>
              <a:rPr lang="en-US" dirty="0"/>
              <a:t>What is a Journal?</a:t>
            </a:r>
          </a:p>
        </p:txBody>
      </p:sp>
      <p:sp>
        <p:nvSpPr>
          <p:cNvPr id="3" name="Content Placeholder 2">
            <a:extLst>
              <a:ext uri="{FF2B5EF4-FFF2-40B4-BE49-F238E27FC236}">
                <a16:creationId xmlns:a16="http://schemas.microsoft.com/office/drawing/2014/main" id="{14D951B5-B728-4E6D-8E67-100D7BBBF4D3}"/>
              </a:ext>
            </a:extLst>
          </p:cNvPr>
          <p:cNvSpPr>
            <a:spLocks noGrp="1"/>
          </p:cNvSpPr>
          <p:nvPr>
            <p:ph idx="1"/>
          </p:nvPr>
        </p:nvSpPr>
        <p:spPr>
          <a:xfrm>
            <a:off x="451212" y="1193801"/>
            <a:ext cx="11239500" cy="4740468"/>
          </a:xfrm>
        </p:spPr>
        <p:txBody>
          <a:bodyPr/>
          <a:lstStyle/>
          <a:p>
            <a:r>
              <a:rPr lang="en-US" altLang="en-US" sz="1800" dirty="0"/>
              <a:t>Most transactions are created in various modules (aka subsidiary ledgers)</a:t>
            </a:r>
          </a:p>
          <a:p>
            <a:r>
              <a:rPr lang="en-US" altLang="en-US" sz="1800" dirty="0"/>
              <a:t>Transactions that are similar in nature are batched into journals</a:t>
            </a:r>
          </a:p>
          <a:p>
            <a:r>
              <a:rPr lang="en-US" altLang="en-US" sz="1800" dirty="0"/>
              <a:t>The journals are posted to the general ledger</a:t>
            </a:r>
          </a:p>
          <a:p>
            <a:r>
              <a:rPr lang="en-US" altLang="en-US" sz="1800" dirty="0"/>
              <a:t>The general ledger displays high level summary of accounting transactions based on chart fields and accounting periods</a:t>
            </a:r>
          </a:p>
          <a:p>
            <a:r>
              <a:rPr lang="en-US" altLang="en-US" sz="1800" dirty="0"/>
              <a:t>Journals have unique identifying numbers</a:t>
            </a:r>
          </a:p>
          <a:p>
            <a:r>
              <a:rPr lang="en-US" altLang="en-US" sz="1800" dirty="0"/>
              <a:t>The numbering scheme for journals is</a:t>
            </a:r>
          </a:p>
          <a:p>
            <a:pPr lvl="1"/>
            <a:r>
              <a:rPr lang="en-US" altLang="en-US" sz="1600" dirty="0"/>
              <a:t>Letters (usually three); called a journal mask</a:t>
            </a:r>
          </a:p>
          <a:p>
            <a:pPr lvl="1"/>
            <a:r>
              <a:rPr lang="en-US" altLang="en-US" sz="1600" dirty="0"/>
              <a:t>Seven digits automatically assigned by the system in sequence</a:t>
            </a:r>
          </a:p>
          <a:p>
            <a:r>
              <a:rPr lang="en-US" altLang="en-US" sz="1800" dirty="0"/>
              <a:t>The journal ID is unique</a:t>
            </a:r>
          </a:p>
          <a:p>
            <a:r>
              <a:rPr lang="en-US" altLang="en-US" sz="1800" dirty="0"/>
              <a:t>The journal mask (the letters) identifies either the character of the transactions or the source of the transactions</a:t>
            </a:r>
          </a:p>
          <a:p>
            <a:r>
              <a:rPr lang="en-US" altLang="en-US" sz="1800" dirty="0"/>
              <a:t>To understand journal masks, use the University Controller’s Office Website – </a:t>
            </a:r>
            <a:r>
              <a:rPr lang="en-US" altLang="en-US" sz="1800" dirty="0">
                <a:hlinkClick r:id="rId2"/>
              </a:rPr>
              <a:t>Internal Accounting Services</a:t>
            </a:r>
            <a:endParaRPr lang="en-US" altLang="en-US" sz="1800" dirty="0"/>
          </a:p>
        </p:txBody>
      </p:sp>
      <p:sp>
        <p:nvSpPr>
          <p:cNvPr id="4" name="Slide Number Placeholder 3">
            <a:extLst>
              <a:ext uri="{FF2B5EF4-FFF2-40B4-BE49-F238E27FC236}">
                <a16:creationId xmlns:a16="http://schemas.microsoft.com/office/drawing/2014/main" id="{AE810764-5039-4CB0-B37D-B67E4A76F052}"/>
              </a:ext>
            </a:extLst>
          </p:cNvPr>
          <p:cNvSpPr>
            <a:spLocks noGrp="1"/>
          </p:cNvSpPr>
          <p:nvPr>
            <p:ph type="sldNum" sz="quarter" idx="12"/>
          </p:nvPr>
        </p:nvSpPr>
        <p:spPr/>
        <p:txBody>
          <a:bodyPr/>
          <a:lstStyle/>
          <a:p>
            <a:fld id="{C6429477-D61A-7D49-A13C-58DC364142A2}" type="slidenum">
              <a:rPr lang="en-US" smtClean="0"/>
              <a:t>24</a:t>
            </a:fld>
            <a:endParaRPr lang="en-US" dirty="0"/>
          </a:p>
        </p:txBody>
      </p:sp>
    </p:spTree>
    <p:extLst>
      <p:ext uri="{BB962C8B-B14F-4D97-AF65-F5344CB8AC3E}">
        <p14:creationId xmlns:p14="http://schemas.microsoft.com/office/powerpoint/2010/main" val="41575706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88A4F-D28C-434D-AB4E-40BA47BD6EC0}"/>
              </a:ext>
            </a:extLst>
          </p:cNvPr>
          <p:cNvSpPr>
            <a:spLocks noGrp="1"/>
          </p:cNvSpPr>
          <p:nvPr>
            <p:ph type="title"/>
          </p:nvPr>
        </p:nvSpPr>
        <p:spPr/>
        <p:txBody>
          <a:bodyPr/>
          <a:lstStyle/>
          <a:p>
            <a:r>
              <a:rPr lang="en-US" dirty="0"/>
              <a:t>Sample of Common Journal Masks</a:t>
            </a:r>
          </a:p>
        </p:txBody>
      </p:sp>
      <p:sp>
        <p:nvSpPr>
          <p:cNvPr id="4" name="Slide Number Placeholder 3">
            <a:extLst>
              <a:ext uri="{FF2B5EF4-FFF2-40B4-BE49-F238E27FC236}">
                <a16:creationId xmlns:a16="http://schemas.microsoft.com/office/drawing/2014/main" id="{569542F6-7748-4D5E-B0A9-712D2A678E75}"/>
              </a:ext>
            </a:extLst>
          </p:cNvPr>
          <p:cNvSpPr>
            <a:spLocks noGrp="1"/>
          </p:cNvSpPr>
          <p:nvPr>
            <p:ph type="sldNum" sz="quarter" idx="12"/>
          </p:nvPr>
        </p:nvSpPr>
        <p:spPr/>
        <p:txBody>
          <a:bodyPr/>
          <a:lstStyle/>
          <a:p>
            <a:fld id="{C6429477-D61A-7D49-A13C-58DC364142A2}" type="slidenum">
              <a:rPr lang="en-US" smtClean="0"/>
              <a:t>25</a:t>
            </a:fld>
            <a:endParaRPr lang="en-US" dirty="0"/>
          </a:p>
        </p:txBody>
      </p:sp>
      <p:graphicFrame>
        <p:nvGraphicFramePr>
          <p:cNvPr id="5" name="Table 5">
            <a:extLst>
              <a:ext uri="{FF2B5EF4-FFF2-40B4-BE49-F238E27FC236}">
                <a16:creationId xmlns:a16="http://schemas.microsoft.com/office/drawing/2014/main" id="{A53ED29A-1739-45AC-94D2-7817183B23A1}"/>
              </a:ext>
            </a:extLst>
          </p:cNvPr>
          <p:cNvGraphicFramePr>
            <a:graphicFrameLocks noGrp="1"/>
          </p:cNvGraphicFramePr>
          <p:nvPr>
            <p:extLst>
              <p:ext uri="{D42A27DB-BD31-4B8C-83A1-F6EECF244321}">
                <p14:modId xmlns:p14="http://schemas.microsoft.com/office/powerpoint/2010/main" val="2401349373"/>
              </p:ext>
            </p:extLst>
          </p:nvPr>
        </p:nvGraphicFramePr>
        <p:xfrm>
          <a:off x="1532294" y="1491862"/>
          <a:ext cx="9127412" cy="3874275"/>
        </p:xfrm>
        <a:graphic>
          <a:graphicData uri="http://schemas.openxmlformats.org/drawingml/2006/table">
            <a:tbl>
              <a:tblPr firstRow="1" bandRow="1">
                <a:tableStyleId>{93296810-A885-4BE3-A3E7-6D5BEEA58F35}</a:tableStyleId>
              </a:tblPr>
              <a:tblGrid>
                <a:gridCol w="3347616">
                  <a:extLst>
                    <a:ext uri="{9D8B030D-6E8A-4147-A177-3AD203B41FA5}">
                      <a16:colId xmlns:a16="http://schemas.microsoft.com/office/drawing/2014/main" val="3700629731"/>
                    </a:ext>
                  </a:extLst>
                </a:gridCol>
                <a:gridCol w="5779796">
                  <a:extLst>
                    <a:ext uri="{9D8B030D-6E8A-4147-A177-3AD203B41FA5}">
                      <a16:colId xmlns:a16="http://schemas.microsoft.com/office/drawing/2014/main" val="2636447237"/>
                    </a:ext>
                  </a:extLst>
                </a:gridCol>
              </a:tblGrid>
              <a:tr h="430475">
                <a:tc>
                  <a:txBody>
                    <a:bodyPr/>
                    <a:lstStyle/>
                    <a:p>
                      <a:pPr algn="ctr"/>
                      <a:r>
                        <a:rPr lang="en-US" dirty="0"/>
                        <a:t>Journal Masks</a:t>
                      </a:r>
                    </a:p>
                  </a:txBody>
                  <a:tcPr anchor="ctr">
                    <a:solidFill>
                      <a:srgbClr val="007851"/>
                    </a:solidFill>
                  </a:tcPr>
                </a:tc>
                <a:tc>
                  <a:txBody>
                    <a:bodyPr/>
                    <a:lstStyle/>
                    <a:p>
                      <a:pPr algn="ctr"/>
                      <a:r>
                        <a:rPr lang="en-US" dirty="0"/>
                        <a:t>Definition</a:t>
                      </a:r>
                    </a:p>
                  </a:txBody>
                  <a:tcPr anchor="ctr">
                    <a:solidFill>
                      <a:srgbClr val="007851"/>
                    </a:solidFill>
                  </a:tcPr>
                </a:tc>
                <a:extLst>
                  <a:ext uri="{0D108BD9-81ED-4DB2-BD59-A6C34878D82A}">
                    <a16:rowId xmlns:a16="http://schemas.microsoft.com/office/drawing/2014/main" val="2152728350"/>
                  </a:ext>
                </a:extLst>
              </a:tr>
              <a:tr h="430475">
                <a:tc>
                  <a:txBody>
                    <a:bodyPr/>
                    <a:lstStyle/>
                    <a:p>
                      <a:pPr algn="ctr"/>
                      <a:r>
                        <a:rPr lang="en-US" dirty="0"/>
                        <a:t>APA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dirty="0"/>
                        <a:t>accounts payable accrual (vouchering)</a:t>
                      </a:r>
                    </a:p>
                  </a:txBody>
                  <a:tcPr anchor="ctr"/>
                </a:tc>
                <a:extLst>
                  <a:ext uri="{0D108BD9-81ED-4DB2-BD59-A6C34878D82A}">
                    <a16:rowId xmlns:a16="http://schemas.microsoft.com/office/drawing/2014/main" val="3088774642"/>
                  </a:ext>
                </a:extLst>
              </a:tr>
              <a:tr h="430475">
                <a:tc>
                  <a:txBody>
                    <a:bodyPr/>
                    <a:lstStyle/>
                    <a:p>
                      <a:pPr algn="ctr"/>
                      <a:r>
                        <a:rPr lang="en-US" dirty="0"/>
                        <a:t>APP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dirty="0"/>
                        <a:t>accounts payable payments to vendors</a:t>
                      </a:r>
                    </a:p>
                  </a:txBody>
                  <a:tcPr anchor="ctr"/>
                </a:tc>
                <a:extLst>
                  <a:ext uri="{0D108BD9-81ED-4DB2-BD59-A6C34878D82A}">
                    <a16:rowId xmlns:a16="http://schemas.microsoft.com/office/drawing/2014/main" val="2471345816"/>
                  </a:ext>
                </a:extLst>
              </a:tr>
              <a:tr h="430475">
                <a:tc>
                  <a:txBody>
                    <a:bodyPr/>
                    <a:lstStyle/>
                    <a:p>
                      <a:pPr algn="ctr"/>
                      <a:r>
                        <a:rPr lang="en-US" dirty="0"/>
                        <a:t>BNR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dirty="0"/>
                        <a:t>transactions originating in Banner/OASIS</a:t>
                      </a:r>
                    </a:p>
                  </a:txBody>
                  <a:tcPr anchor="ctr"/>
                </a:tc>
                <a:extLst>
                  <a:ext uri="{0D108BD9-81ED-4DB2-BD59-A6C34878D82A}">
                    <a16:rowId xmlns:a16="http://schemas.microsoft.com/office/drawing/2014/main" val="1274402466"/>
                  </a:ext>
                </a:extLst>
              </a:tr>
              <a:tr h="430475">
                <a:tc>
                  <a:txBody>
                    <a:bodyPr/>
                    <a:lstStyle/>
                    <a:p>
                      <a:pPr algn="ctr"/>
                      <a:r>
                        <a:rPr lang="en-US" dirty="0"/>
                        <a:t>TAS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dirty="0"/>
                        <a:t>telephone billings from USF IT</a:t>
                      </a:r>
                    </a:p>
                  </a:txBody>
                  <a:tcPr anchor="ctr"/>
                </a:tc>
                <a:extLst>
                  <a:ext uri="{0D108BD9-81ED-4DB2-BD59-A6C34878D82A}">
                    <a16:rowId xmlns:a16="http://schemas.microsoft.com/office/drawing/2014/main" val="1607338804"/>
                  </a:ext>
                </a:extLst>
              </a:tr>
              <a:tr h="430475">
                <a:tc>
                  <a:txBody>
                    <a:bodyPr/>
                    <a:lstStyle/>
                    <a:p>
                      <a:pPr algn="ctr"/>
                      <a:r>
                        <a:rPr lang="en-US" dirty="0"/>
                        <a:t>EXA</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dirty="0"/>
                        <a:t>travel expense accrual</a:t>
                      </a:r>
                    </a:p>
                  </a:txBody>
                  <a:tcPr anchor="ctr"/>
                </a:tc>
                <a:extLst>
                  <a:ext uri="{0D108BD9-81ED-4DB2-BD59-A6C34878D82A}">
                    <a16:rowId xmlns:a16="http://schemas.microsoft.com/office/drawing/2014/main" val="431823246"/>
                  </a:ext>
                </a:extLst>
              </a:tr>
              <a:tr h="430475">
                <a:tc>
                  <a:txBody>
                    <a:bodyPr/>
                    <a:lstStyle/>
                    <a:p>
                      <a:pPr algn="ctr"/>
                      <a:r>
                        <a:rPr lang="en-US" dirty="0"/>
                        <a:t>EXP</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dirty="0"/>
                        <a:t>travel expense reimbursements</a:t>
                      </a:r>
                    </a:p>
                  </a:txBody>
                  <a:tcPr anchor="ctr"/>
                </a:tc>
                <a:extLst>
                  <a:ext uri="{0D108BD9-81ED-4DB2-BD59-A6C34878D82A}">
                    <a16:rowId xmlns:a16="http://schemas.microsoft.com/office/drawing/2014/main" val="2617659896"/>
                  </a:ext>
                </a:extLst>
              </a:tr>
              <a:tr h="430475">
                <a:tc>
                  <a:txBody>
                    <a:bodyPr/>
                    <a:lstStyle/>
                    <a:p>
                      <a:pPr algn="ctr"/>
                      <a:r>
                        <a:rPr lang="en-US" dirty="0"/>
                        <a:t>ARB</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dirty="0"/>
                        <a:t>accounts receivable billings to customers</a:t>
                      </a:r>
                    </a:p>
                  </a:txBody>
                  <a:tcPr anchor="ctr"/>
                </a:tc>
                <a:extLst>
                  <a:ext uri="{0D108BD9-81ED-4DB2-BD59-A6C34878D82A}">
                    <a16:rowId xmlns:a16="http://schemas.microsoft.com/office/drawing/2014/main" val="2909393519"/>
                  </a:ext>
                </a:extLst>
              </a:tr>
              <a:tr h="430475">
                <a:tc>
                  <a:txBody>
                    <a:bodyPr/>
                    <a:lstStyle/>
                    <a:p>
                      <a:pPr algn="ctr"/>
                      <a:r>
                        <a:rPr lang="en-US" dirty="0"/>
                        <a:t>ETR</a:t>
                      </a:r>
                    </a:p>
                  </a:txBody>
                  <a:tcPr anchor="ctr"/>
                </a:tc>
                <a:tc>
                  <a:txBody>
                    <a:bodyPr/>
                    <a:lstStyle/>
                    <a:p>
                      <a:pPr algn="ctr"/>
                      <a:r>
                        <a:rPr lang="en-US" altLang="en-US" sz="1800" dirty="0"/>
                        <a:t>non-payroll expenditure transfer</a:t>
                      </a:r>
                      <a:endParaRPr lang="en-US" dirty="0"/>
                    </a:p>
                  </a:txBody>
                  <a:tcPr anchor="ctr"/>
                </a:tc>
                <a:extLst>
                  <a:ext uri="{0D108BD9-81ED-4DB2-BD59-A6C34878D82A}">
                    <a16:rowId xmlns:a16="http://schemas.microsoft.com/office/drawing/2014/main" val="2105122001"/>
                  </a:ext>
                </a:extLst>
              </a:tr>
            </a:tbl>
          </a:graphicData>
        </a:graphic>
      </p:graphicFrame>
    </p:spTree>
    <p:extLst>
      <p:ext uri="{BB962C8B-B14F-4D97-AF65-F5344CB8AC3E}">
        <p14:creationId xmlns:p14="http://schemas.microsoft.com/office/powerpoint/2010/main" val="707247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1B3BB-816D-449B-9B09-0B80E8E9E509}"/>
              </a:ext>
            </a:extLst>
          </p:cNvPr>
          <p:cNvSpPr>
            <a:spLocks noGrp="1"/>
          </p:cNvSpPr>
          <p:nvPr>
            <p:ph type="title"/>
          </p:nvPr>
        </p:nvSpPr>
        <p:spPr/>
        <p:txBody>
          <a:bodyPr/>
          <a:lstStyle/>
          <a:p>
            <a:r>
              <a:rPr lang="en-US" dirty="0"/>
              <a:t>Journal Entries</a:t>
            </a:r>
          </a:p>
        </p:txBody>
      </p:sp>
      <p:sp>
        <p:nvSpPr>
          <p:cNvPr id="3" name="Content Placeholder 2">
            <a:extLst>
              <a:ext uri="{FF2B5EF4-FFF2-40B4-BE49-F238E27FC236}">
                <a16:creationId xmlns:a16="http://schemas.microsoft.com/office/drawing/2014/main" id="{53018BBA-589C-4F5F-B43C-46934431A1A0}"/>
              </a:ext>
            </a:extLst>
          </p:cNvPr>
          <p:cNvSpPr>
            <a:spLocks noGrp="1"/>
          </p:cNvSpPr>
          <p:nvPr>
            <p:ph idx="1"/>
          </p:nvPr>
        </p:nvSpPr>
        <p:spPr/>
        <p:txBody>
          <a:bodyPr/>
          <a:lstStyle/>
          <a:p>
            <a:r>
              <a:rPr lang="en-US" altLang="en-US" b="1" dirty="0"/>
              <a:t>Journal entries are balanced accounting transactions posted directly to the general ledger</a:t>
            </a:r>
          </a:p>
          <a:p>
            <a:r>
              <a:rPr lang="en-US" altLang="en-US" b="1" dirty="0"/>
              <a:t>Journal entries may need to be created</a:t>
            </a:r>
          </a:p>
          <a:p>
            <a:pPr lvl="1"/>
            <a:r>
              <a:rPr lang="en-US" altLang="en-US" sz="2000" dirty="0"/>
              <a:t>Resulting from discovery during reconciliation</a:t>
            </a:r>
          </a:p>
          <a:p>
            <a:pPr lvl="1"/>
            <a:r>
              <a:rPr lang="en-US" altLang="en-US" sz="2000" dirty="0"/>
              <a:t>To initiate an expenditure correction</a:t>
            </a:r>
          </a:p>
          <a:p>
            <a:pPr lvl="1"/>
            <a:r>
              <a:rPr lang="en-US" altLang="en-US" sz="2000" dirty="0"/>
              <a:t>To initiate a cash correction</a:t>
            </a:r>
            <a:endParaRPr lang="en-US" altLang="en-US" sz="1600" dirty="0"/>
          </a:p>
          <a:p>
            <a:pPr lvl="1"/>
            <a:r>
              <a:rPr lang="en-US" altLang="en-US" sz="2000" dirty="0"/>
              <a:t>To initiate an interdepartmental billing</a:t>
            </a:r>
            <a:endParaRPr lang="en-US" altLang="en-US" sz="1600" dirty="0"/>
          </a:p>
          <a:p>
            <a:r>
              <a:rPr lang="en-US" altLang="en-US" b="1" dirty="0"/>
              <a:t>All journal entries are budget checked</a:t>
            </a:r>
          </a:p>
          <a:p>
            <a:pPr lvl="1"/>
            <a:r>
              <a:rPr lang="en-US" altLang="en-US" sz="2000" dirty="0"/>
              <a:t>Including expenditure transfers</a:t>
            </a:r>
          </a:p>
          <a:p>
            <a:pPr lvl="1"/>
            <a:r>
              <a:rPr lang="en-US" altLang="en-US" sz="2000" dirty="0"/>
              <a:t>Including interdepartmental billings</a:t>
            </a:r>
          </a:p>
          <a:p>
            <a:pPr marL="0" indent="0" algn="ctr">
              <a:buNone/>
            </a:pPr>
            <a:r>
              <a:rPr lang="en-US" altLang="en-US" sz="2000" dirty="0"/>
              <a:t>*Choose the right journal mask</a:t>
            </a:r>
          </a:p>
          <a:p>
            <a:pPr marL="0" indent="0">
              <a:buNone/>
            </a:pPr>
            <a:endParaRPr lang="en-US" dirty="0"/>
          </a:p>
        </p:txBody>
      </p:sp>
      <p:sp>
        <p:nvSpPr>
          <p:cNvPr id="4" name="Slide Number Placeholder 3">
            <a:extLst>
              <a:ext uri="{FF2B5EF4-FFF2-40B4-BE49-F238E27FC236}">
                <a16:creationId xmlns:a16="http://schemas.microsoft.com/office/drawing/2014/main" id="{F3AE5BA9-E0F5-4221-B189-EB948B0315B0}"/>
              </a:ext>
            </a:extLst>
          </p:cNvPr>
          <p:cNvSpPr>
            <a:spLocks noGrp="1"/>
          </p:cNvSpPr>
          <p:nvPr>
            <p:ph type="sldNum" sz="quarter" idx="12"/>
          </p:nvPr>
        </p:nvSpPr>
        <p:spPr/>
        <p:txBody>
          <a:bodyPr/>
          <a:lstStyle/>
          <a:p>
            <a:fld id="{C6429477-D61A-7D49-A13C-58DC364142A2}" type="slidenum">
              <a:rPr lang="en-US" smtClean="0"/>
              <a:t>26</a:t>
            </a:fld>
            <a:endParaRPr lang="en-US" dirty="0"/>
          </a:p>
        </p:txBody>
      </p:sp>
    </p:spTree>
    <p:extLst>
      <p:ext uri="{BB962C8B-B14F-4D97-AF65-F5344CB8AC3E}">
        <p14:creationId xmlns:p14="http://schemas.microsoft.com/office/powerpoint/2010/main" val="1987549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1A553-F3DC-455E-8AAA-3E08ADF76A01}"/>
              </a:ext>
            </a:extLst>
          </p:cNvPr>
          <p:cNvSpPr>
            <a:spLocks noGrp="1"/>
          </p:cNvSpPr>
          <p:nvPr>
            <p:ph type="title"/>
          </p:nvPr>
        </p:nvSpPr>
        <p:spPr/>
        <p:txBody>
          <a:bodyPr/>
          <a:lstStyle/>
          <a:p>
            <a:r>
              <a:rPr lang="en-US" dirty="0"/>
              <a:t>Journal Entries can be delayed</a:t>
            </a:r>
          </a:p>
        </p:txBody>
      </p:sp>
      <p:sp>
        <p:nvSpPr>
          <p:cNvPr id="3" name="Content Placeholder 2">
            <a:extLst>
              <a:ext uri="{FF2B5EF4-FFF2-40B4-BE49-F238E27FC236}">
                <a16:creationId xmlns:a16="http://schemas.microsoft.com/office/drawing/2014/main" id="{356230CB-B683-4807-9E5A-C66427E9B724}"/>
              </a:ext>
            </a:extLst>
          </p:cNvPr>
          <p:cNvSpPr>
            <a:spLocks noGrp="1"/>
          </p:cNvSpPr>
          <p:nvPr>
            <p:ph idx="1"/>
          </p:nvPr>
        </p:nvSpPr>
        <p:spPr/>
        <p:txBody>
          <a:bodyPr/>
          <a:lstStyle/>
          <a:p>
            <a:r>
              <a:rPr lang="en-US" altLang="en-US" b="1" dirty="0"/>
              <a:t>Budget issues</a:t>
            </a:r>
          </a:p>
          <a:p>
            <a:pPr lvl="1"/>
            <a:r>
              <a:rPr lang="en-US" altLang="en-US" sz="2000" dirty="0"/>
              <a:t>Insufficient RSA (remaining spending authority)</a:t>
            </a:r>
          </a:p>
          <a:p>
            <a:pPr lvl="1"/>
            <a:r>
              <a:rPr lang="en-US" altLang="en-US" sz="2000" dirty="0"/>
              <a:t>Chart field string never had budget released</a:t>
            </a:r>
          </a:p>
          <a:p>
            <a:pPr lvl="1"/>
            <a:r>
              <a:rPr lang="en-US" altLang="en-US" sz="2000" dirty="0"/>
              <a:t>If a grant, the transaction date is out of bounds</a:t>
            </a:r>
          </a:p>
          <a:p>
            <a:r>
              <a:rPr lang="en-US" altLang="en-US" b="1" dirty="0"/>
              <a:t>Accounting coding</a:t>
            </a:r>
          </a:p>
          <a:p>
            <a:pPr lvl="1"/>
            <a:r>
              <a:rPr lang="en-US" altLang="en-US" sz="2000" dirty="0"/>
              <a:t>An invalid chart field is being used</a:t>
            </a:r>
          </a:p>
          <a:p>
            <a:pPr lvl="1"/>
            <a:r>
              <a:rPr lang="en-US" altLang="en-US" sz="2000" dirty="0"/>
              <a:t>An invalid chart field string is being used (combination edit)</a:t>
            </a:r>
          </a:p>
          <a:p>
            <a:pPr lvl="1"/>
            <a:r>
              <a:rPr lang="en-US" altLang="en-US" sz="2000" dirty="0"/>
              <a:t>A sponsored project may have passed it’s ending date</a:t>
            </a:r>
          </a:p>
          <a:p>
            <a:endParaRPr lang="en-US" dirty="0"/>
          </a:p>
        </p:txBody>
      </p:sp>
      <p:sp>
        <p:nvSpPr>
          <p:cNvPr id="4" name="Slide Number Placeholder 3">
            <a:extLst>
              <a:ext uri="{FF2B5EF4-FFF2-40B4-BE49-F238E27FC236}">
                <a16:creationId xmlns:a16="http://schemas.microsoft.com/office/drawing/2014/main" id="{FAA8AFFF-4B3C-4833-86B4-B97D4B6324C2}"/>
              </a:ext>
            </a:extLst>
          </p:cNvPr>
          <p:cNvSpPr>
            <a:spLocks noGrp="1"/>
          </p:cNvSpPr>
          <p:nvPr>
            <p:ph type="sldNum" sz="quarter" idx="12"/>
          </p:nvPr>
        </p:nvSpPr>
        <p:spPr/>
        <p:txBody>
          <a:bodyPr/>
          <a:lstStyle/>
          <a:p>
            <a:fld id="{C6429477-D61A-7D49-A13C-58DC364142A2}" type="slidenum">
              <a:rPr lang="en-US" smtClean="0"/>
              <a:t>27</a:t>
            </a:fld>
            <a:endParaRPr lang="en-US" dirty="0"/>
          </a:p>
        </p:txBody>
      </p:sp>
    </p:spTree>
    <p:extLst>
      <p:ext uri="{BB962C8B-B14F-4D97-AF65-F5344CB8AC3E}">
        <p14:creationId xmlns:p14="http://schemas.microsoft.com/office/powerpoint/2010/main" val="20067975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D5B8D-2084-49DF-BD67-6B5CEDE0F0CC}"/>
              </a:ext>
            </a:extLst>
          </p:cNvPr>
          <p:cNvSpPr>
            <a:spLocks noGrp="1"/>
          </p:cNvSpPr>
          <p:nvPr>
            <p:ph type="title"/>
          </p:nvPr>
        </p:nvSpPr>
        <p:spPr/>
        <p:txBody>
          <a:bodyPr/>
          <a:lstStyle/>
          <a:p>
            <a:r>
              <a:rPr lang="en-US" dirty="0"/>
              <a:t>How to submit Journal Entries</a:t>
            </a:r>
          </a:p>
        </p:txBody>
      </p:sp>
      <p:sp>
        <p:nvSpPr>
          <p:cNvPr id="3" name="Content Placeholder 2">
            <a:extLst>
              <a:ext uri="{FF2B5EF4-FFF2-40B4-BE49-F238E27FC236}">
                <a16:creationId xmlns:a16="http://schemas.microsoft.com/office/drawing/2014/main" id="{CF8DD4D3-A16C-4695-9283-452EA7F99727}"/>
              </a:ext>
            </a:extLst>
          </p:cNvPr>
          <p:cNvSpPr>
            <a:spLocks noGrp="1"/>
          </p:cNvSpPr>
          <p:nvPr>
            <p:ph idx="1"/>
          </p:nvPr>
        </p:nvSpPr>
        <p:spPr/>
        <p:txBody>
          <a:bodyPr/>
          <a:lstStyle/>
          <a:p>
            <a:r>
              <a:rPr lang="en-US" altLang="en-US" sz="2000" b="1" dirty="0"/>
              <a:t>Journal entries need supporting documentation for audit purposes  -  this provides a sound audit trail</a:t>
            </a:r>
          </a:p>
          <a:p>
            <a:r>
              <a:rPr lang="en-US" altLang="en-US" sz="2000" b="1" dirty="0"/>
              <a:t>Journal entries may be</a:t>
            </a:r>
          </a:p>
          <a:p>
            <a:pPr lvl="1"/>
            <a:r>
              <a:rPr lang="en-US" altLang="en-US" sz="1800" dirty="0"/>
              <a:t>Non-payroll expenditure transfers</a:t>
            </a:r>
          </a:p>
          <a:p>
            <a:pPr lvl="1"/>
            <a:r>
              <a:rPr lang="en-US" altLang="en-US" sz="1800" dirty="0"/>
              <a:t>Payroll expenditure transfers (may be referred to as RETS)</a:t>
            </a:r>
          </a:p>
          <a:p>
            <a:pPr lvl="1"/>
            <a:r>
              <a:rPr lang="en-US" altLang="en-US" sz="1800" dirty="0"/>
              <a:t>Interdepartmental billings</a:t>
            </a:r>
          </a:p>
          <a:p>
            <a:r>
              <a:rPr lang="en-US" altLang="en-US" sz="2000" b="1" dirty="0"/>
              <a:t>Use the journal entry template</a:t>
            </a:r>
          </a:p>
          <a:p>
            <a:pPr lvl="1"/>
            <a:r>
              <a:rPr lang="en-US" altLang="en-US" sz="1800" dirty="0"/>
              <a:t>It is in the format of an Excel spreadsheet</a:t>
            </a:r>
          </a:p>
          <a:p>
            <a:pPr lvl="1"/>
            <a:r>
              <a:rPr lang="en-US" altLang="en-US" sz="1800" dirty="0"/>
              <a:t>Find it on the Controller’s Office Website - </a:t>
            </a:r>
            <a:r>
              <a:rPr lang="en-US" altLang="en-US" sz="1800" dirty="0">
                <a:hlinkClick r:id="rId2"/>
              </a:rPr>
              <a:t>Journal Entry Template </a:t>
            </a:r>
            <a:endParaRPr lang="en-US" altLang="en-US" sz="1800" dirty="0"/>
          </a:p>
          <a:p>
            <a:r>
              <a:rPr lang="en-US" altLang="en-US" sz="2000" b="1" dirty="0"/>
              <a:t>Attach to the journal spreadsheet</a:t>
            </a:r>
          </a:p>
          <a:p>
            <a:pPr lvl="1"/>
            <a:r>
              <a:rPr lang="en-US" altLang="en-US" sz="1800" dirty="0"/>
              <a:t>An image of the invoice</a:t>
            </a:r>
          </a:p>
          <a:p>
            <a:pPr lvl="1"/>
            <a:r>
              <a:rPr lang="en-US" altLang="en-US" sz="1800" dirty="0"/>
              <a:t>An image of the finance mart page illustrating the original expense posting</a:t>
            </a:r>
            <a:endParaRPr lang="en-US" altLang="en-US" dirty="0"/>
          </a:p>
        </p:txBody>
      </p:sp>
      <p:sp>
        <p:nvSpPr>
          <p:cNvPr id="4" name="Slide Number Placeholder 3">
            <a:extLst>
              <a:ext uri="{FF2B5EF4-FFF2-40B4-BE49-F238E27FC236}">
                <a16:creationId xmlns:a16="http://schemas.microsoft.com/office/drawing/2014/main" id="{DB8CB39A-DE16-49A7-9291-163ADE2CFBFD}"/>
              </a:ext>
            </a:extLst>
          </p:cNvPr>
          <p:cNvSpPr>
            <a:spLocks noGrp="1"/>
          </p:cNvSpPr>
          <p:nvPr>
            <p:ph type="sldNum" sz="quarter" idx="12"/>
          </p:nvPr>
        </p:nvSpPr>
        <p:spPr/>
        <p:txBody>
          <a:bodyPr/>
          <a:lstStyle/>
          <a:p>
            <a:fld id="{C6429477-D61A-7D49-A13C-58DC364142A2}" type="slidenum">
              <a:rPr lang="en-US" smtClean="0"/>
              <a:t>28</a:t>
            </a:fld>
            <a:endParaRPr lang="en-US" dirty="0"/>
          </a:p>
        </p:txBody>
      </p:sp>
    </p:spTree>
    <p:extLst>
      <p:ext uri="{BB962C8B-B14F-4D97-AF65-F5344CB8AC3E}">
        <p14:creationId xmlns:p14="http://schemas.microsoft.com/office/powerpoint/2010/main" val="2038948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5A750-3C7E-4879-8BC8-1147AF0F6C5F}"/>
              </a:ext>
            </a:extLst>
          </p:cNvPr>
          <p:cNvSpPr>
            <a:spLocks noGrp="1"/>
          </p:cNvSpPr>
          <p:nvPr>
            <p:ph type="title"/>
          </p:nvPr>
        </p:nvSpPr>
        <p:spPr/>
        <p:txBody>
          <a:bodyPr/>
          <a:lstStyle/>
          <a:p>
            <a:r>
              <a:rPr lang="en-US" dirty="0"/>
              <a:t>Deadline for Journal Entries</a:t>
            </a:r>
          </a:p>
        </p:txBody>
      </p:sp>
      <p:sp>
        <p:nvSpPr>
          <p:cNvPr id="3" name="Content Placeholder 2">
            <a:extLst>
              <a:ext uri="{FF2B5EF4-FFF2-40B4-BE49-F238E27FC236}">
                <a16:creationId xmlns:a16="http://schemas.microsoft.com/office/drawing/2014/main" id="{EFFAB283-52E4-4DE3-9F91-13B23A281093}"/>
              </a:ext>
            </a:extLst>
          </p:cNvPr>
          <p:cNvSpPr>
            <a:spLocks noGrp="1"/>
          </p:cNvSpPr>
          <p:nvPr>
            <p:ph idx="1"/>
          </p:nvPr>
        </p:nvSpPr>
        <p:spPr/>
        <p:txBody>
          <a:bodyPr/>
          <a:lstStyle/>
          <a:p>
            <a:pPr>
              <a:defRPr/>
            </a:pPr>
            <a:r>
              <a:rPr lang="en-US" altLang="en-US" sz="2000" dirty="0"/>
              <a:t>RETS should be prepared promptly after the error occurs but no later than 90 days following the date of the occurrence unless a longer period is approved in advance</a:t>
            </a:r>
          </a:p>
          <a:p>
            <a:pPr>
              <a:defRPr/>
            </a:pPr>
            <a:endParaRPr lang="en-US" altLang="en-US" sz="2000" dirty="0"/>
          </a:p>
          <a:p>
            <a:pPr>
              <a:defRPr/>
            </a:pPr>
            <a:r>
              <a:rPr lang="en-US" altLang="en-US" sz="2000" dirty="0"/>
              <a:t>Cost transfers for expenditures being removed from sponsored research projects to a non-project related account due to clerical or bookkeeping errors should occur as soon as the error is detected regardless when the error occurred</a:t>
            </a:r>
          </a:p>
          <a:p>
            <a:pPr>
              <a:defRPr/>
            </a:pPr>
            <a:endParaRPr lang="en-US" altLang="en-US" sz="2000" dirty="0"/>
          </a:p>
          <a:p>
            <a:pPr>
              <a:defRPr/>
            </a:pPr>
            <a:r>
              <a:rPr lang="en-US" altLang="en-US" sz="2000" dirty="0"/>
              <a:t>All FWS RETS need to be submitted within 30 days and should be sent to Student Financial Services for secondary approval.</a:t>
            </a:r>
          </a:p>
          <a:p>
            <a:endParaRPr lang="en-US" dirty="0"/>
          </a:p>
        </p:txBody>
      </p:sp>
      <p:sp>
        <p:nvSpPr>
          <p:cNvPr id="4" name="Slide Number Placeholder 3">
            <a:extLst>
              <a:ext uri="{FF2B5EF4-FFF2-40B4-BE49-F238E27FC236}">
                <a16:creationId xmlns:a16="http://schemas.microsoft.com/office/drawing/2014/main" id="{FF113272-DF27-41B9-8F58-1FB5B948E96D}"/>
              </a:ext>
            </a:extLst>
          </p:cNvPr>
          <p:cNvSpPr>
            <a:spLocks noGrp="1"/>
          </p:cNvSpPr>
          <p:nvPr>
            <p:ph type="sldNum" sz="quarter" idx="12"/>
          </p:nvPr>
        </p:nvSpPr>
        <p:spPr/>
        <p:txBody>
          <a:bodyPr/>
          <a:lstStyle/>
          <a:p>
            <a:fld id="{C6429477-D61A-7D49-A13C-58DC364142A2}" type="slidenum">
              <a:rPr lang="en-US" smtClean="0"/>
              <a:t>29</a:t>
            </a:fld>
            <a:endParaRPr lang="en-US" dirty="0"/>
          </a:p>
        </p:txBody>
      </p:sp>
    </p:spTree>
    <p:extLst>
      <p:ext uri="{BB962C8B-B14F-4D97-AF65-F5344CB8AC3E}">
        <p14:creationId xmlns:p14="http://schemas.microsoft.com/office/powerpoint/2010/main" val="136997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93A89-9629-4488-90FF-1006610A83DF}"/>
              </a:ext>
            </a:extLst>
          </p:cNvPr>
          <p:cNvSpPr>
            <a:spLocks noGrp="1"/>
          </p:cNvSpPr>
          <p:nvPr>
            <p:ph type="ctrTitle"/>
          </p:nvPr>
        </p:nvSpPr>
        <p:spPr>
          <a:xfrm>
            <a:off x="457200" y="1446243"/>
            <a:ext cx="6923314" cy="970603"/>
          </a:xfrm>
        </p:spPr>
        <p:txBody>
          <a:bodyPr/>
          <a:lstStyle/>
          <a:p>
            <a:r>
              <a:rPr lang="en-US" dirty="0"/>
              <a:t>Budget</a:t>
            </a:r>
          </a:p>
        </p:txBody>
      </p:sp>
      <p:sp>
        <p:nvSpPr>
          <p:cNvPr id="3" name="Subtitle 2">
            <a:extLst>
              <a:ext uri="{FF2B5EF4-FFF2-40B4-BE49-F238E27FC236}">
                <a16:creationId xmlns:a16="http://schemas.microsoft.com/office/drawing/2014/main" id="{15B76918-3BE6-41D9-9AB7-0CB0C0A1DFA9}"/>
              </a:ext>
            </a:extLst>
          </p:cNvPr>
          <p:cNvSpPr>
            <a:spLocks noGrp="1"/>
          </p:cNvSpPr>
          <p:nvPr>
            <p:ph type="subTitle" idx="1"/>
          </p:nvPr>
        </p:nvSpPr>
        <p:spPr>
          <a:xfrm>
            <a:off x="457200" y="2575621"/>
            <a:ext cx="6923314" cy="1706758"/>
          </a:xfrm>
        </p:spPr>
        <p:txBody>
          <a:bodyPr/>
          <a:lstStyle/>
          <a:p>
            <a:pPr marL="342900" indent="-342900">
              <a:buFont typeface="Arial" panose="020B0604020202020204" pitchFamily="34" charset="0"/>
              <a:buChar char="•"/>
            </a:pPr>
            <a:r>
              <a:rPr lang="en-US" dirty="0"/>
              <a:t>Managing and Checking Budgets</a:t>
            </a:r>
          </a:p>
          <a:p>
            <a:pPr marL="342900" indent="-342900">
              <a:buFont typeface="Arial" panose="020B0604020202020204" pitchFamily="34" charset="0"/>
              <a:buChar char="•"/>
            </a:pPr>
            <a:r>
              <a:rPr lang="en-US" dirty="0"/>
              <a:t>Incurred Expenses</a:t>
            </a:r>
          </a:p>
          <a:p>
            <a:pPr marL="342900" indent="-342900">
              <a:buFont typeface="Arial" panose="020B0604020202020204" pitchFamily="34" charset="0"/>
              <a:buChar char="•"/>
            </a:pPr>
            <a:r>
              <a:rPr lang="en-US" dirty="0"/>
              <a:t>RSA</a:t>
            </a:r>
          </a:p>
          <a:p>
            <a:pPr marL="342900" indent="-342900">
              <a:buFont typeface="Arial" panose="020B0604020202020204" pitchFamily="34" charset="0"/>
              <a:buChar char="•"/>
            </a:pPr>
            <a:r>
              <a:rPr lang="en-US" dirty="0"/>
              <a:t>Definitions</a:t>
            </a:r>
          </a:p>
        </p:txBody>
      </p:sp>
    </p:spTree>
    <p:extLst>
      <p:ext uri="{BB962C8B-B14F-4D97-AF65-F5344CB8AC3E}">
        <p14:creationId xmlns:p14="http://schemas.microsoft.com/office/powerpoint/2010/main" val="32356715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81E6D-EE84-4408-80B2-1A277076D270}"/>
              </a:ext>
            </a:extLst>
          </p:cNvPr>
          <p:cNvSpPr>
            <a:spLocks noGrp="1"/>
          </p:cNvSpPr>
          <p:nvPr>
            <p:ph type="title"/>
          </p:nvPr>
        </p:nvSpPr>
        <p:spPr/>
        <p:txBody>
          <a:bodyPr/>
          <a:lstStyle/>
          <a:p>
            <a:r>
              <a:rPr lang="en-US" dirty="0"/>
              <a:t>Where to send Journal Entries</a:t>
            </a:r>
          </a:p>
        </p:txBody>
      </p:sp>
      <p:sp>
        <p:nvSpPr>
          <p:cNvPr id="4" name="Slide Number Placeholder 3">
            <a:extLst>
              <a:ext uri="{FF2B5EF4-FFF2-40B4-BE49-F238E27FC236}">
                <a16:creationId xmlns:a16="http://schemas.microsoft.com/office/drawing/2014/main" id="{8021147F-D441-4443-BF2B-623B44C07C96}"/>
              </a:ext>
            </a:extLst>
          </p:cNvPr>
          <p:cNvSpPr>
            <a:spLocks noGrp="1"/>
          </p:cNvSpPr>
          <p:nvPr>
            <p:ph type="sldNum" sz="quarter" idx="12"/>
          </p:nvPr>
        </p:nvSpPr>
        <p:spPr/>
        <p:txBody>
          <a:bodyPr/>
          <a:lstStyle/>
          <a:p>
            <a:fld id="{C6429477-D61A-7D49-A13C-58DC364142A2}" type="slidenum">
              <a:rPr lang="en-US" smtClean="0"/>
              <a:t>30</a:t>
            </a:fld>
            <a:endParaRPr lang="en-US" dirty="0"/>
          </a:p>
        </p:txBody>
      </p:sp>
      <p:graphicFrame>
        <p:nvGraphicFramePr>
          <p:cNvPr id="5" name="Table 5">
            <a:extLst>
              <a:ext uri="{FF2B5EF4-FFF2-40B4-BE49-F238E27FC236}">
                <a16:creationId xmlns:a16="http://schemas.microsoft.com/office/drawing/2014/main" id="{49524B89-993F-48D0-84CE-58BAAFE8EF49}"/>
              </a:ext>
            </a:extLst>
          </p:cNvPr>
          <p:cNvGraphicFramePr>
            <a:graphicFrameLocks noGrp="1"/>
          </p:cNvGraphicFramePr>
          <p:nvPr>
            <p:extLst>
              <p:ext uri="{D42A27DB-BD31-4B8C-83A1-F6EECF244321}">
                <p14:modId xmlns:p14="http://schemas.microsoft.com/office/powerpoint/2010/main" val="2001830276"/>
              </p:ext>
            </p:extLst>
          </p:nvPr>
        </p:nvGraphicFramePr>
        <p:xfrm>
          <a:off x="1627155" y="2294787"/>
          <a:ext cx="8937690" cy="2268426"/>
        </p:xfrm>
        <a:graphic>
          <a:graphicData uri="http://schemas.openxmlformats.org/drawingml/2006/table">
            <a:tbl>
              <a:tblPr firstRow="1" bandRow="1">
                <a:tableStyleId>{93296810-A885-4BE3-A3E7-6D5BEEA58F35}</a:tableStyleId>
              </a:tblPr>
              <a:tblGrid>
                <a:gridCol w="4468845">
                  <a:extLst>
                    <a:ext uri="{9D8B030D-6E8A-4147-A177-3AD203B41FA5}">
                      <a16:colId xmlns:a16="http://schemas.microsoft.com/office/drawing/2014/main" val="3916040421"/>
                    </a:ext>
                  </a:extLst>
                </a:gridCol>
                <a:gridCol w="4468845">
                  <a:extLst>
                    <a:ext uri="{9D8B030D-6E8A-4147-A177-3AD203B41FA5}">
                      <a16:colId xmlns:a16="http://schemas.microsoft.com/office/drawing/2014/main" val="2806075427"/>
                    </a:ext>
                  </a:extLst>
                </a:gridCol>
              </a:tblGrid>
              <a:tr h="756142">
                <a:tc>
                  <a:txBody>
                    <a:bodyPr/>
                    <a:lstStyle/>
                    <a:p>
                      <a:pPr algn="ctr"/>
                      <a:r>
                        <a:rPr lang="en-US" b="1" dirty="0">
                          <a:solidFill>
                            <a:schemeClr val="bg1"/>
                          </a:solidFill>
                        </a:rPr>
                        <a:t>Expenditure Transfers</a:t>
                      </a:r>
                    </a:p>
                  </a:txBody>
                  <a:tcPr anchor="ctr">
                    <a:solidFill>
                      <a:srgbClr val="007851"/>
                    </a:solidFill>
                  </a:tcPr>
                </a:tc>
                <a:tc>
                  <a:txBody>
                    <a:bodyPr/>
                    <a:lstStyle/>
                    <a:p>
                      <a:pPr algn="ctr"/>
                      <a:r>
                        <a:rPr lang="en-US" b="0" dirty="0">
                          <a:solidFill>
                            <a:schemeClr val="tx1"/>
                          </a:solidFill>
                          <a:hlinkClick r:id="rId2"/>
                        </a:rPr>
                        <a:t>RNSexpt@usf.edu</a:t>
                      </a:r>
                      <a:r>
                        <a:rPr lang="en-US" b="0" dirty="0">
                          <a:solidFill>
                            <a:schemeClr val="tx1"/>
                          </a:solidFill>
                        </a:rPr>
                        <a:t> </a:t>
                      </a:r>
                    </a:p>
                  </a:txBody>
                  <a:tcPr anchor="ctr">
                    <a:solidFill>
                      <a:schemeClr val="accent6">
                        <a:lumMod val="40000"/>
                        <a:lumOff val="60000"/>
                      </a:schemeClr>
                    </a:solidFill>
                  </a:tcPr>
                </a:tc>
                <a:extLst>
                  <a:ext uri="{0D108BD9-81ED-4DB2-BD59-A6C34878D82A}">
                    <a16:rowId xmlns:a16="http://schemas.microsoft.com/office/drawing/2014/main" val="1282423298"/>
                  </a:ext>
                </a:extLst>
              </a:tr>
              <a:tr h="756142">
                <a:tc>
                  <a:txBody>
                    <a:bodyPr/>
                    <a:lstStyle/>
                    <a:p>
                      <a:pPr algn="ctr"/>
                      <a:r>
                        <a:rPr lang="en-US" b="1" dirty="0">
                          <a:solidFill>
                            <a:schemeClr val="bg1"/>
                          </a:solidFill>
                        </a:rPr>
                        <a:t>Cash Receipt Corrections</a:t>
                      </a:r>
                    </a:p>
                  </a:txBody>
                  <a:tcPr anchor="ctr">
                    <a:solidFill>
                      <a:srgbClr val="007851"/>
                    </a:solidFill>
                  </a:tcPr>
                </a:tc>
                <a:tc>
                  <a:txBody>
                    <a:bodyPr/>
                    <a:lstStyle/>
                    <a:p>
                      <a:pPr algn="ctr"/>
                      <a:r>
                        <a:rPr lang="en-US" b="0" dirty="0">
                          <a:solidFill>
                            <a:schemeClr val="tx1"/>
                          </a:solidFill>
                          <a:hlinkClick r:id="rId3"/>
                        </a:rPr>
                        <a:t>RNSinterdept@usf.edu</a:t>
                      </a:r>
                      <a:r>
                        <a:rPr lang="en-US" b="0" dirty="0">
                          <a:solidFill>
                            <a:schemeClr val="tx1"/>
                          </a:solidFill>
                        </a:rPr>
                        <a:t> </a:t>
                      </a:r>
                    </a:p>
                  </a:txBody>
                  <a:tcPr anchor="ctr">
                    <a:solidFill>
                      <a:schemeClr val="accent6">
                        <a:lumMod val="40000"/>
                        <a:lumOff val="60000"/>
                      </a:schemeClr>
                    </a:solidFill>
                  </a:tcPr>
                </a:tc>
                <a:extLst>
                  <a:ext uri="{0D108BD9-81ED-4DB2-BD59-A6C34878D82A}">
                    <a16:rowId xmlns:a16="http://schemas.microsoft.com/office/drawing/2014/main" val="3573210253"/>
                  </a:ext>
                </a:extLst>
              </a:tr>
              <a:tr h="756142">
                <a:tc>
                  <a:txBody>
                    <a:bodyPr/>
                    <a:lstStyle/>
                    <a:p>
                      <a:pPr algn="ctr"/>
                      <a:r>
                        <a:rPr lang="en-US" b="1" dirty="0">
                          <a:solidFill>
                            <a:schemeClr val="bg1"/>
                          </a:solidFill>
                        </a:rPr>
                        <a:t>Departmental Billings</a:t>
                      </a:r>
                    </a:p>
                  </a:txBody>
                  <a:tcPr anchor="ctr">
                    <a:solidFill>
                      <a:srgbClr val="007851"/>
                    </a:solidFill>
                  </a:tcPr>
                </a:tc>
                <a:tc>
                  <a:txBody>
                    <a:bodyPr/>
                    <a:lstStyle/>
                    <a:p>
                      <a:pPr algn="ctr"/>
                      <a:r>
                        <a:rPr lang="en-US" b="0" dirty="0">
                          <a:solidFill>
                            <a:schemeClr val="tx1"/>
                          </a:solidFill>
                          <a:hlinkClick r:id="rId3"/>
                        </a:rPr>
                        <a:t>RNSinterdept@usf.edu</a:t>
                      </a:r>
                      <a:r>
                        <a:rPr lang="en-US" b="0" dirty="0">
                          <a:solidFill>
                            <a:schemeClr val="tx1"/>
                          </a:solidFill>
                        </a:rPr>
                        <a:t> </a:t>
                      </a:r>
                    </a:p>
                  </a:txBody>
                  <a:tcPr anchor="ctr">
                    <a:solidFill>
                      <a:schemeClr val="accent6">
                        <a:lumMod val="40000"/>
                        <a:lumOff val="60000"/>
                      </a:schemeClr>
                    </a:solidFill>
                  </a:tcPr>
                </a:tc>
                <a:extLst>
                  <a:ext uri="{0D108BD9-81ED-4DB2-BD59-A6C34878D82A}">
                    <a16:rowId xmlns:a16="http://schemas.microsoft.com/office/drawing/2014/main" val="3055737717"/>
                  </a:ext>
                </a:extLst>
              </a:tr>
            </a:tbl>
          </a:graphicData>
        </a:graphic>
      </p:graphicFrame>
    </p:spTree>
    <p:extLst>
      <p:ext uri="{BB962C8B-B14F-4D97-AF65-F5344CB8AC3E}">
        <p14:creationId xmlns:p14="http://schemas.microsoft.com/office/powerpoint/2010/main" val="7612755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799DA-97B7-482B-9043-4E6E25281678}"/>
              </a:ext>
            </a:extLst>
          </p:cNvPr>
          <p:cNvSpPr>
            <a:spLocks noGrp="1"/>
          </p:cNvSpPr>
          <p:nvPr>
            <p:ph type="ctrTitle"/>
          </p:nvPr>
        </p:nvSpPr>
        <p:spPr>
          <a:xfrm>
            <a:off x="457200" y="1605608"/>
            <a:ext cx="6923314" cy="877297"/>
          </a:xfrm>
        </p:spPr>
        <p:txBody>
          <a:bodyPr/>
          <a:lstStyle/>
          <a:p>
            <a:r>
              <a:rPr lang="en-US" dirty="0"/>
              <a:t>Accrual Accounting</a:t>
            </a:r>
          </a:p>
        </p:txBody>
      </p:sp>
      <p:sp>
        <p:nvSpPr>
          <p:cNvPr id="3" name="Subtitle 2">
            <a:extLst>
              <a:ext uri="{FF2B5EF4-FFF2-40B4-BE49-F238E27FC236}">
                <a16:creationId xmlns:a16="http://schemas.microsoft.com/office/drawing/2014/main" id="{6E09700E-9BAE-41F5-9EF1-21DC5D46C0B2}"/>
              </a:ext>
            </a:extLst>
          </p:cNvPr>
          <p:cNvSpPr>
            <a:spLocks noGrp="1"/>
          </p:cNvSpPr>
          <p:nvPr>
            <p:ph type="subTitle" idx="1"/>
          </p:nvPr>
        </p:nvSpPr>
        <p:spPr>
          <a:xfrm>
            <a:off x="457200" y="2907229"/>
            <a:ext cx="6923314" cy="1991342"/>
          </a:xfrm>
        </p:spPr>
        <p:txBody>
          <a:bodyPr/>
          <a:lstStyle/>
          <a:p>
            <a:pPr marL="342900" indent="-342900">
              <a:buFont typeface="Arial" panose="020B0604020202020204" pitchFamily="34" charset="0"/>
              <a:buChar char="•"/>
            </a:pPr>
            <a:r>
              <a:rPr lang="en-US" dirty="0"/>
              <a:t>What is Accrual Accounting?</a:t>
            </a:r>
          </a:p>
          <a:p>
            <a:pPr marL="342900" indent="-342900">
              <a:buFont typeface="Arial" panose="020B0604020202020204" pitchFamily="34" charset="0"/>
              <a:buChar char="•"/>
            </a:pPr>
            <a:r>
              <a:rPr lang="en-US" dirty="0"/>
              <a:t>Illustration of Expense and Vendor Payments</a:t>
            </a:r>
          </a:p>
          <a:p>
            <a:pPr marL="342900" indent="-342900">
              <a:buFont typeface="Arial" panose="020B0604020202020204" pitchFamily="34" charset="0"/>
              <a:buChar char="•"/>
            </a:pPr>
            <a:r>
              <a:rPr lang="en-US" dirty="0"/>
              <a:t>Illustration of Revenue and Customer Payments</a:t>
            </a:r>
          </a:p>
          <a:p>
            <a:pPr marL="342900" indent="-342900">
              <a:buFont typeface="Arial" panose="020B0604020202020204" pitchFamily="34" charset="0"/>
              <a:buChar char="•"/>
            </a:pPr>
            <a:r>
              <a:rPr lang="en-US" dirty="0"/>
              <a:t>Accounting Periods</a:t>
            </a:r>
          </a:p>
        </p:txBody>
      </p:sp>
    </p:spTree>
    <p:extLst>
      <p:ext uri="{BB962C8B-B14F-4D97-AF65-F5344CB8AC3E}">
        <p14:creationId xmlns:p14="http://schemas.microsoft.com/office/powerpoint/2010/main" val="968665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A9647-0E71-49C1-8844-0CA2CE862A85}"/>
              </a:ext>
            </a:extLst>
          </p:cNvPr>
          <p:cNvSpPr>
            <a:spLocks noGrp="1"/>
          </p:cNvSpPr>
          <p:nvPr>
            <p:ph type="title"/>
          </p:nvPr>
        </p:nvSpPr>
        <p:spPr/>
        <p:txBody>
          <a:bodyPr/>
          <a:lstStyle/>
          <a:p>
            <a:r>
              <a:rPr lang="en-US" dirty="0"/>
              <a:t>Accrual Accounting</a:t>
            </a:r>
          </a:p>
        </p:txBody>
      </p:sp>
      <p:sp>
        <p:nvSpPr>
          <p:cNvPr id="3" name="Content Placeholder 2">
            <a:extLst>
              <a:ext uri="{FF2B5EF4-FFF2-40B4-BE49-F238E27FC236}">
                <a16:creationId xmlns:a16="http://schemas.microsoft.com/office/drawing/2014/main" id="{84418AC6-D0AE-468E-8D01-3B720963A93E}"/>
              </a:ext>
            </a:extLst>
          </p:cNvPr>
          <p:cNvSpPr>
            <a:spLocks noGrp="1"/>
          </p:cNvSpPr>
          <p:nvPr>
            <p:ph idx="1"/>
          </p:nvPr>
        </p:nvSpPr>
        <p:spPr/>
        <p:txBody>
          <a:bodyPr/>
          <a:lstStyle/>
          <a:p>
            <a:r>
              <a:rPr lang="en-US" altLang="en-US" b="1" dirty="0"/>
              <a:t>Two primary methods of accounting are</a:t>
            </a:r>
          </a:p>
          <a:p>
            <a:pPr lvl="1"/>
            <a:r>
              <a:rPr lang="en-US" altLang="en-US" sz="2000" dirty="0"/>
              <a:t>Cash basis</a:t>
            </a:r>
          </a:p>
          <a:p>
            <a:pPr lvl="1"/>
            <a:r>
              <a:rPr lang="en-US" altLang="en-US" sz="2000" dirty="0"/>
              <a:t>Accrual basis</a:t>
            </a:r>
            <a:endParaRPr lang="en-US" altLang="en-US" dirty="0"/>
          </a:p>
          <a:p>
            <a:r>
              <a:rPr lang="en-US" altLang="en-US" b="1" dirty="0"/>
              <a:t>USF uses a modified accrual method</a:t>
            </a:r>
          </a:p>
          <a:p>
            <a:r>
              <a:rPr lang="en-US" altLang="en-US" b="1" dirty="0"/>
              <a:t>Accrual is all about timing</a:t>
            </a:r>
          </a:p>
          <a:p>
            <a:r>
              <a:rPr lang="en-US" altLang="en-US" b="1" dirty="0"/>
              <a:t>For instance the timing of</a:t>
            </a:r>
          </a:p>
          <a:p>
            <a:pPr lvl="1"/>
            <a:r>
              <a:rPr lang="en-US" altLang="en-US" sz="2000" dirty="0"/>
              <a:t>When an expense is recognized</a:t>
            </a:r>
          </a:p>
          <a:p>
            <a:pPr lvl="2"/>
            <a:r>
              <a:rPr lang="en-US" altLang="en-US" sz="1800" dirty="0"/>
              <a:t>Expense is recognized when it occurs, not when it is paid</a:t>
            </a:r>
          </a:p>
          <a:p>
            <a:pPr lvl="1"/>
            <a:r>
              <a:rPr lang="en-US" altLang="en-US" sz="2000" dirty="0"/>
              <a:t>When revenue is recognized</a:t>
            </a:r>
          </a:p>
          <a:p>
            <a:pPr lvl="2"/>
            <a:r>
              <a:rPr lang="en-US" altLang="en-US" sz="1800" dirty="0"/>
              <a:t>Revenue</a:t>
            </a:r>
            <a:r>
              <a:rPr lang="en-US" altLang="en-US" sz="1600" dirty="0"/>
              <a:t> is recognized when it is earned, not when it is collected</a:t>
            </a:r>
          </a:p>
          <a:p>
            <a:r>
              <a:rPr lang="en-US" altLang="en-US" b="1" dirty="0"/>
              <a:t>It leads to a more accurate reporting of our financial condition</a:t>
            </a:r>
          </a:p>
          <a:p>
            <a:endParaRPr lang="en-US" dirty="0"/>
          </a:p>
        </p:txBody>
      </p:sp>
      <p:sp>
        <p:nvSpPr>
          <p:cNvPr id="4" name="Slide Number Placeholder 3">
            <a:extLst>
              <a:ext uri="{FF2B5EF4-FFF2-40B4-BE49-F238E27FC236}">
                <a16:creationId xmlns:a16="http://schemas.microsoft.com/office/drawing/2014/main" id="{F99709B1-1CEF-4114-8F25-13AAEFA237A8}"/>
              </a:ext>
            </a:extLst>
          </p:cNvPr>
          <p:cNvSpPr>
            <a:spLocks noGrp="1"/>
          </p:cNvSpPr>
          <p:nvPr>
            <p:ph type="sldNum" sz="quarter" idx="12"/>
          </p:nvPr>
        </p:nvSpPr>
        <p:spPr/>
        <p:txBody>
          <a:bodyPr/>
          <a:lstStyle/>
          <a:p>
            <a:fld id="{C6429477-D61A-7D49-A13C-58DC364142A2}" type="slidenum">
              <a:rPr lang="en-US" smtClean="0"/>
              <a:t>32</a:t>
            </a:fld>
            <a:endParaRPr lang="en-US" dirty="0"/>
          </a:p>
        </p:txBody>
      </p:sp>
    </p:spTree>
    <p:extLst>
      <p:ext uri="{BB962C8B-B14F-4D97-AF65-F5344CB8AC3E}">
        <p14:creationId xmlns:p14="http://schemas.microsoft.com/office/powerpoint/2010/main" val="5463670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D9ED64-ABC9-4731-BC4E-B3F5DB71F505}"/>
              </a:ext>
            </a:extLst>
          </p:cNvPr>
          <p:cNvSpPr>
            <a:spLocks noGrp="1"/>
          </p:cNvSpPr>
          <p:nvPr>
            <p:ph type="title"/>
          </p:nvPr>
        </p:nvSpPr>
        <p:spPr/>
        <p:txBody>
          <a:bodyPr/>
          <a:lstStyle/>
          <a:p>
            <a:r>
              <a:rPr lang="en-US" dirty="0"/>
              <a:t>Accrual Accounting (continued)</a:t>
            </a:r>
          </a:p>
        </p:txBody>
      </p:sp>
      <p:sp>
        <p:nvSpPr>
          <p:cNvPr id="3" name="Content Placeholder 2">
            <a:extLst>
              <a:ext uri="{FF2B5EF4-FFF2-40B4-BE49-F238E27FC236}">
                <a16:creationId xmlns:a16="http://schemas.microsoft.com/office/drawing/2014/main" id="{60EE3DE5-A1B2-461D-ADDC-70CCA19AB167}"/>
              </a:ext>
            </a:extLst>
          </p:cNvPr>
          <p:cNvSpPr>
            <a:spLocks noGrp="1"/>
          </p:cNvSpPr>
          <p:nvPr>
            <p:ph idx="1"/>
          </p:nvPr>
        </p:nvSpPr>
        <p:spPr>
          <a:xfrm>
            <a:off x="495300" y="1084807"/>
            <a:ext cx="11239500" cy="4457700"/>
          </a:xfrm>
        </p:spPr>
        <p:txBody>
          <a:bodyPr/>
          <a:lstStyle/>
          <a:p>
            <a:r>
              <a:rPr lang="en-US" altLang="en-US" sz="2000" b="1" dirty="0"/>
              <a:t>Accrual expense entries</a:t>
            </a:r>
          </a:p>
          <a:p>
            <a:pPr lvl="1"/>
            <a:r>
              <a:rPr lang="en-US" altLang="en-US" sz="1800" dirty="0"/>
              <a:t>Expense is recorded subsequent to the voucher being created</a:t>
            </a:r>
          </a:p>
          <a:p>
            <a:pPr lvl="2"/>
            <a:r>
              <a:rPr lang="en-US" altLang="en-US" sz="1600" dirty="0"/>
              <a:t>This is the point when the vendor debt is acknowledged</a:t>
            </a:r>
          </a:p>
          <a:p>
            <a:pPr lvl="2"/>
            <a:r>
              <a:rPr lang="en-US" altLang="en-US" sz="1600" dirty="0"/>
              <a:t>Even though actual payment may not be paid for several days</a:t>
            </a:r>
          </a:p>
          <a:p>
            <a:pPr lvl="2"/>
            <a:r>
              <a:rPr lang="en-US" altLang="en-US" sz="1600" dirty="0"/>
              <a:t>The accounting entry created by the voucher is</a:t>
            </a:r>
          </a:p>
          <a:p>
            <a:pPr lvl="2"/>
            <a:endParaRPr lang="en-US" altLang="en-US" sz="1200" dirty="0"/>
          </a:p>
          <a:p>
            <a:pPr marL="914400" lvl="2" indent="0">
              <a:buNone/>
            </a:pPr>
            <a:endParaRPr lang="en-US" altLang="en-US" sz="1200" dirty="0"/>
          </a:p>
          <a:p>
            <a:pPr marL="914400" lvl="2" indent="0">
              <a:buNone/>
            </a:pPr>
            <a:endParaRPr lang="en-US" altLang="en-US" sz="2000" dirty="0"/>
          </a:p>
          <a:p>
            <a:r>
              <a:rPr lang="en-US" altLang="en-US" sz="2000" b="1" dirty="0"/>
              <a:t>Accrual revenue entries</a:t>
            </a:r>
          </a:p>
          <a:p>
            <a:pPr lvl="1"/>
            <a:r>
              <a:rPr lang="en-US" altLang="en-US" sz="1800" dirty="0"/>
              <a:t>Revenue is recorded when it is earned</a:t>
            </a:r>
          </a:p>
          <a:p>
            <a:pPr lvl="2"/>
            <a:r>
              <a:rPr lang="en-US" altLang="en-US" sz="1600" dirty="0"/>
              <a:t>Revenue is earned when the customer is invoiced</a:t>
            </a:r>
          </a:p>
          <a:p>
            <a:pPr lvl="2"/>
            <a:r>
              <a:rPr lang="en-US" altLang="en-US" sz="1600" dirty="0"/>
              <a:t>Customer invoicing is created in the billing module</a:t>
            </a:r>
          </a:p>
          <a:p>
            <a:pPr lvl="2"/>
            <a:r>
              <a:rPr lang="en-US" altLang="en-US" sz="1600" dirty="0"/>
              <a:t>The accounting entry created by the customer invoice is</a:t>
            </a:r>
          </a:p>
          <a:p>
            <a:endParaRPr lang="en-US" altLang="en-US" sz="1800" dirty="0"/>
          </a:p>
          <a:p>
            <a:pPr marL="0" indent="0">
              <a:buNone/>
            </a:pPr>
            <a:endParaRPr lang="en-US" dirty="0"/>
          </a:p>
        </p:txBody>
      </p:sp>
      <p:sp>
        <p:nvSpPr>
          <p:cNvPr id="4" name="Slide Number Placeholder 3">
            <a:extLst>
              <a:ext uri="{FF2B5EF4-FFF2-40B4-BE49-F238E27FC236}">
                <a16:creationId xmlns:a16="http://schemas.microsoft.com/office/drawing/2014/main" id="{738B1DCB-EB78-4677-A6B5-00484B9B67F0}"/>
              </a:ext>
            </a:extLst>
          </p:cNvPr>
          <p:cNvSpPr>
            <a:spLocks noGrp="1"/>
          </p:cNvSpPr>
          <p:nvPr>
            <p:ph type="sldNum" sz="quarter" idx="12"/>
          </p:nvPr>
        </p:nvSpPr>
        <p:spPr/>
        <p:txBody>
          <a:bodyPr/>
          <a:lstStyle/>
          <a:p>
            <a:fld id="{C6429477-D61A-7D49-A13C-58DC364142A2}" type="slidenum">
              <a:rPr lang="en-US" smtClean="0"/>
              <a:t>33</a:t>
            </a:fld>
            <a:endParaRPr lang="en-US" dirty="0"/>
          </a:p>
        </p:txBody>
      </p:sp>
      <p:graphicFrame>
        <p:nvGraphicFramePr>
          <p:cNvPr id="7" name="Table 7">
            <a:extLst>
              <a:ext uri="{FF2B5EF4-FFF2-40B4-BE49-F238E27FC236}">
                <a16:creationId xmlns:a16="http://schemas.microsoft.com/office/drawing/2014/main" id="{5CCC0071-F847-4AF0-8969-453CE47CECEF}"/>
              </a:ext>
            </a:extLst>
          </p:cNvPr>
          <p:cNvGraphicFramePr>
            <a:graphicFrameLocks noGrp="1"/>
          </p:cNvGraphicFramePr>
          <p:nvPr>
            <p:extLst>
              <p:ext uri="{D42A27DB-BD31-4B8C-83A1-F6EECF244321}">
                <p14:modId xmlns:p14="http://schemas.microsoft.com/office/powerpoint/2010/main" val="2990755680"/>
              </p:ext>
            </p:extLst>
          </p:nvPr>
        </p:nvGraphicFramePr>
        <p:xfrm>
          <a:off x="2169885" y="2603460"/>
          <a:ext cx="7852230" cy="825540"/>
        </p:xfrm>
        <a:graphic>
          <a:graphicData uri="http://schemas.openxmlformats.org/drawingml/2006/table">
            <a:tbl>
              <a:tblPr firstRow="1" bandRow="1">
                <a:tableStyleId>{93296810-A885-4BE3-A3E7-6D5BEEA58F35}</a:tableStyleId>
              </a:tblPr>
              <a:tblGrid>
                <a:gridCol w="3926115">
                  <a:extLst>
                    <a:ext uri="{9D8B030D-6E8A-4147-A177-3AD203B41FA5}">
                      <a16:colId xmlns:a16="http://schemas.microsoft.com/office/drawing/2014/main" val="2484821484"/>
                    </a:ext>
                  </a:extLst>
                </a:gridCol>
                <a:gridCol w="3926115">
                  <a:extLst>
                    <a:ext uri="{9D8B030D-6E8A-4147-A177-3AD203B41FA5}">
                      <a16:colId xmlns:a16="http://schemas.microsoft.com/office/drawing/2014/main" val="3201550975"/>
                    </a:ext>
                  </a:extLst>
                </a:gridCol>
              </a:tblGrid>
              <a:tr h="412770">
                <a:tc>
                  <a:txBody>
                    <a:bodyPr/>
                    <a:lstStyle/>
                    <a:p>
                      <a:r>
                        <a:rPr lang="en-US" dirty="0"/>
                        <a:t>A debit to expense</a:t>
                      </a:r>
                    </a:p>
                  </a:txBody>
                  <a:tcPr>
                    <a:solidFill>
                      <a:srgbClr val="007851"/>
                    </a:solidFill>
                  </a:tcPr>
                </a:tc>
                <a:tc>
                  <a:txBody>
                    <a:bodyPr/>
                    <a:lstStyle/>
                    <a:p>
                      <a:r>
                        <a:rPr lang="en-US" b="0" dirty="0">
                          <a:solidFill>
                            <a:schemeClr val="tx1"/>
                          </a:solidFill>
                        </a:rPr>
                        <a:t>Account beginning with 5 or 6</a:t>
                      </a:r>
                    </a:p>
                  </a:txBody>
                  <a:tcPr>
                    <a:solidFill>
                      <a:schemeClr val="accent6">
                        <a:lumMod val="40000"/>
                        <a:lumOff val="60000"/>
                      </a:schemeClr>
                    </a:solidFill>
                  </a:tcPr>
                </a:tc>
                <a:extLst>
                  <a:ext uri="{0D108BD9-81ED-4DB2-BD59-A6C34878D82A}">
                    <a16:rowId xmlns:a16="http://schemas.microsoft.com/office/drawing/2014/main" val="184184050"/>
                  </a:ext>
                </a:extLst>
              </a:tr>
              <a:tr h="412770">
                <a:tc>
                  <a:txBody>
                    <a:bodyPr/>
                    <a:lstStyle/>
                    <a:p>
                      <a:r>
                        <a:rPr lang="en-US" b="1" dirty="0">
                          <a:solidFill>
                            <a:schemeClr val="bg1"/>
                          </a:solidFill>
                        </a:rPr>
                        <a:t>A credit to accounts payable</a:t>
                      </a:r>
                    </a:p>
                  </a:txBody>
                  <a:tcPr>
                    <a:solidFill>
                      <a:srgbClr val="007851"/>
                    </a:solidFill>
                  </a:tcPr>
                </a:tc>
                <a:tc>
                  <a:txBody>
                    <a:bodyPr/>
                    <a:lstStyle/>
                    <a:p>
                      <a:r>
                        <a:rPr lang="en-US" dirty="0"/>
                        <a:t>Account beginning with code 20000</a:t>
                      </a:r>
                    </a:p>
                  </a:txBody>
                  <a:tcPr>
                    <a:solidFill>
                      <a:schemeClr val="accent6">
                        <a:lumMod val="40000"/>
                        <a:lumOff val="60000"/>
                      </a:schemeClr>
                    </a:solidFill>
                  </a:tcPr>
                </a:tc>
                <a:extLst>
                  <a:ext uri="{0D108BD9-81ED-4DB2-BD59-A6C34878D82A}">
                    <a16:rowId xmlns:a16="http://schemas.microsoft.com/office/drawing/2014/main" val="1442827693"/>
                  </a:ext>
                </a:extLst>
              </a:tr>
            </a:tbl>
          </a:graphicData>
        </a:graphic>
      </p:graphicFrame>
      <p:graphicFrame>
        <p:nvGraphicFramePr>
          <p:cNvPr id="9" name="Table 7">
            <a:extLst>
              <a:ext uri="{FF2B5EF4-FFF2-40B4-BE49-F238E27FC236}">
                <a16:creationId xmlns:a16="http://schemas.microsoft.com/office/drawing/2014/main" id="{AC917E1B-6842-40F5-AC5A-4B35831EAD24}"/>
              </a:ext>
            </a:extLst>
          </p:cNvPr>
          <p:cNvGraphicFramePr>
            <a:graphicFrameLocks noGrp="1"/>
          </p:cNvGraphicFramePr>
          <p:nvPr>
            <p:extLst>
              <p:ext uri="{D42A27DB-BD31-4B8C-83A1-F6EECF244321}">
                <p14:modId xmlns:p14="http://schemas.microsoft.com/office/powerpoint/2010/main" val="2073355456"/>
              </p:ext>
            </p:extLst>
          </p:nvPr>
        </p:nvGraphicFramePr>
        <p:xfrm>
          <a:off x="2169883" y="4967860"/>
          <a:ext cx="7852232" cy="825542"/>
        </p:xfrm>
        <a:graphic>
          <a:graphicData uri="http://schemas.openxmlformats.org/drawingml/2006/table">
            <a:tbl>
              <a:tblPr firstRow="1" bandRow="1">
                <a:tableStyleId>{93296810-A885-4BE3-A3E7-6D5BEEA58F35}</a:tableStyleId>
              </a:tblPr>
              <a:tblGrid>
                <a:gridCol w="3926116">
                  <a:extLst>
                    <a:ext uri="{9D8B030D-6E8A-4147-A177-3AD203B41FA5}">
                      <a16:colId xmlns:a16="http://schemas.microsoft.com/office/drawing/2014/main" val="2484821484"/>
                    </a:ext>
                  </a:extLst>
                </a:gridCol>
                <a:gridCol w="3926116">
                  <a:extLst>
                    <a:ext uri="{9D8B030D-6E8A-4147-A177-3AD203B41FA5}">
                      <a16:colId xmlns:a16="http://schemas.microsoft.com/office/drawing/2014/main" val="3201550975"/>
                    </a:ext>
                  </a:extLst>
                </a:gridCol>
              </a:tblGrid>
              <a:tr h="412771">
                <a:tc>
                  <a:txBody>
                    <a:bodyPr/>
                    <a:lstStyle/>
                    <a:p>
                      <a:r>
                        <a:rPr lang="en-US" dirty="0"/>
                        <a:t>A debit to accounts receivable</a:t>
                      </a:r>
                    </a:p>
                  </a:txBody>
                  <a:tcPr>
                    <a:solidFill>
                      <a:srgbClr val="007851"/>
                    </a:solidFill>
                  </a:tcPr>
                </a:tc>
                <a:tc>
                  <a:txBody>
                    <a:bodyPr/>
                    <a:lstStyle/>
                    <a:p>
                      <a:r>
                        <a:rPr lang="en-US" b="0" dirty="0">
                          <a:solidFill>
                            <a:schemeClr val="tx1"/>
                          </a:solidFill>
                        </a:rPr>
                        <a:t>Account 12010</a:t>
                      </a:r>
                    </a:p>
                  </a:txBody>
                  <a:tcPr>
                    <a:solidFill>
                      <a:schemeClr val="accent6">
                        <a:lumMod val="40000"/>
                        <a:lumOff val="60000"/>
                      </a:schemeClr>
                    </a:solidFill>
                  </a:tcPr>
                </a:tc>
                <a:extLst>
                  <a:ext uri="{0D108BD9-81ED-4DB2-BD59-A6C34878D82A}">
                    <a16:rowId xmlns:a16="http://schemas.microsoft.com/office/drawing/2014/main" val="184184050"/>
                  </a:ext>
                </a:extLst>
              </a:tr>
              <a:tr h="412771">
                <a:tc>
                  <a:txBody>
                    <a:bodyPr/>
                    <a:lstStyle/>
                    <a:p>
                      <a:r>
                        <a:rPr lang="en-US" b="1" dirty="0">
                          <a:solidFill>
                            <a:schemeClr val="bg1"/>
                          </a:solidFill>
                        </a:rPr>
                        <a:t>A credit to revenue</a:t>
                      </a:r>
                    </a:p>
                  </a:txBody>
                  <a:tcPr>
                    <a:solidFill>
                      <a:srgbClr val="007851"/>
                    </a:solidFill>
                  </a:tcPr>
                </a:tc>
                <a:tc>
                  <a:txBody>
                    <a:bodyPr/>
                    <a:lstStyle/>
                    <a:p>
                      <a:r>
                        <a:rPr lang="en-US" dirty="0"/>
                        <a:t>Account code beginning with 4</a:t>
                      </a:r>
                    </a:p>
                  </a:txBody>
                  <a:tcPr>
                    <a:solidFill>
                      <a:schemeClr val="accent6">
                        <a:lumMod val="40000"/>
                        <a:lumOff val="60000"/>
                      </a:schemeClr>
                    </a:solidFill>
                  </a:tcPr>
                </a:tc>
                <a:extLst>
                  <a:ext uri="{0D108BD9-81ED-4DB2-BD59-A6C34878D82A}">
                    <a16:rowId xmlns:a16="http://schemas.microsoft.com/office/drawing/2014/main" val="1442827693"/>
                  </a:ext>
                </a:extLst>
              </a:tr>
            </a:tbl>
          </a:graphicData>
        </a:graphic>
      </p:graphicFrame>
    </p:spTree>
    <p:extLst>
      <p:ext uri="{BB962C8B-B14F-4D97-AF65-F5344CB8AC3E}">
        <p14:creationId xmlns:p14="http://schemas.microsoft.com/office/powerpoint/2010/main" val="42559057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8A0B3-7854-44FB-A910-94D4FF0FE90D}"/>
              </a:ext>
            </a:extLst>
          </p:cNvPr>
          <p:cNvSpPr>
            <a:spLocks noGrp="1"/>
          </p:cNvSpPr>
          <p:nvPr>
            <p:ph type="title"/>
          </p:nvPr>
        </p:nvSpPr>
        <p:spPr/>
        <p:txBody>
          <a:bodyPr/>
          <a:lstStyle/>
          <a:p>
            <a:r>
              <a:rPr lang="en-US" dirty="0"/>
              <a:t>Illustration of Expense and Vendor Payment</a:t>
            </a:r>
          </a:p>
        </p:txBody>
      </p:sp>
      <p:sp>
        <p:nvSpPr>
          <p:cNvPr id="4" name="Slide Number Placeholder 3">
            <a:extLst>
              <a:ext uri="{FF2B5EF4-FFF2-40B4-BE49-F238E27FC236}">
                <a16:creationId xmlns:a16="http://schemas.microsoft.com/office/drawing/2014/main" id="{0D3B9C4C-C9CD-41DA-90E8-EA34289D85CD}"/>
              </a:ext>
            </a:extLst>
          </p:cNvPr>
          <p:cNvSpPr>
            <a:spLocks noGrp="1"/>
          </p:cNvSpPr>
          <p:nvPr>
            <p:ph type="sldNum" sz="quarter" idx="12"/>
          </p:nvPr>
        </p:nvSpPr>
        <p:spPr/>
        <p:txBody>
          <a:bodyPr/>
          <a:lstStyle/>
          <a:p>
            <a:fld id="{C6429477-D61A-7D49-A13C-58DC364142A2}" type="slidenum">
              <a:rPr lang="en-US" smtClean="0"/>
              <a:t>34</a:t>
            </a:fld>
            <a:endParaRPr lang="en-US" dirty="0"/>
          </a:p>
        </p:txBody>
      </p:sp>
      <p:graphicFrame>
        <p:nvGraphicFramePr>
          <p:cNvPr id="5" name="Table 4">
            <a:extLst>
              <a:ext uri="{FF2B5EF4-FFF2-40B4-BE49-F238E27FC236}">
                <a16:creationId xmlns:a16="http://schemas.microsoft.com/office/drawing/2014/main" id="{FD7F18C3-EA85-46C9-AEBF-C5B5715DF383}"/>
              </a:ext>
            </a:extLst>
          </p:cNvPr>
          <p:cNvGraphicFramePr>
            <a:graphicFrameLocks noGrp="1"/>
          </p:cNvGraphicFramePr>
          <p:nvPr>
            <p:extLst>
              <p:ext uri="{D42A27DB-BD31-4B8C-83A1-F6EECF244321}">
                <p14:modId xmlns:p14="http://schemas.microsoft.com/office/powerpoint/2010/main" val="2497083757"/>
              </p:ext>
            </p:extLst>
          </p:nvPr>
        </p:nvGraphicFramePr>
        <p:xfrm>
          <a:off x="1626247" y="1670180"/>
          <a:ext cx="8901405" cy="3517640"/>
        </p:xfrm>
        <a:graphic>
          <a:graphicData uri="http://schemas.openxmlformats.org/drawingml/2006/table">
            <a:tbl>
              <a:tblPr/>
              <a:tblGrid>
                <a:gridCol w="1032047">
                  <a:extLst>
                    <a:ext uri="{9D8B030D-6E8A-4147-A177-3AD203B41FA5}">
                      <a16:colId xmlns:a16="http://schemas.microsoft.com/office/drawing/2014/main" val="20000"/>
                    </a:ext>
                  </a:extLst>
                </a:gridCol>
                <a:gridCol w="1273932">
                  <a:extLst>
                    <a:ext uri="{9D8B030D-6E8A-4147-A177-3AD203B41FA5}">
                      <a16:colId xmlns:a16="http://schemas.microsoft.com/office/drawing/2014/main" val="20001"/>
                    </a:ext>
                  </a:extLst>
                </a:gridCol>
                <a:gridCol w="306390">
                  <a:extLst>
                    <a:ext uri="{9D8B030D-6E8A-4147-A177-3AD203B41FA5}">
                      <a16:colId xmlns:a16="http://schemas.microsoft.com/office/drawing/2014/main" val="20002"/>
                    </a:ext>
                  </a:extLst>
                </a:gridCol>
                <a:gridCol w="1128801">
                  <a:extLst>
                    <a:ext uri="{9D8B030D-6E8A-4147-A177-3AD203B41FA5}">
                      <a16:colId xmlns:a16="http://schemas.microsoft.com/office/drawing/2014/main" val="20003"/>
                    </a:ext>
                  </a:extLst>
                </a:gridCol>
                <a:gridCol w="1032047">
                  <a:extLst>
                    <a:ext uri="{9D8B030D-6E8A-4147-A177-3AD203B41FA5}">
                      <a16:colId xmlns:a16="http://schemas.microsoft.com/office/drawing/2014/main" val="20004"/>
                    </a:ext>
                  </a:extLst>
                </a:gridCol>
                <a:gridCol w="1032047">
                  <a:extLst>
                    <a:ext uri="{9D8B030D-6E8A-4147-A177-3AD203B41FA5}">
                      <a16:colId xmlns:a16="http://schemas.microsoft.com/office/drawing/2014/main" val="20005"/>
                    </a:ext>
                  </a:extLst>
                </a:gridCol>
                <a:gridCol w="1032047">
                  <a:extLst>
                    <a:ext uri="{9D8B030D-6E8A-4147-A177-3AD203B41FA5}">
                      <a16:colId xmlns:a16="http://schemas.microsoft.com/office/drawing/2014/main" val="20006"/>
                    </a:ext>
                  </a:extLst>
                </a:gridCol>
                <a:gridCol w="1032047">
                  <a:extLst>
                    <a:ext uri="{9D8B030D-6E8A-4147-A177-3AD203B41FA5}">
                      <a16:colId xmlns:a16="http://schemas.microsoft.com/office/drawing/2014/main" val="20007"/>
                    </a:ext>
                  </a:extLst>
                </a:gridCol>
                <a:gridCol w="1032047">
                  <a:extLst>
                    <a:ext uri="{9D8B030D-6E8A-4147-A177-3AD203B41FA5}">
                      <a16:colId xmlns:a16="http://schemas.microsoft.com/office/drawing/2014/main" val="20008"/>
                    </a:ext>
                  </a:extLst>
                </a:gridCol>
              </a:tblGrid>
              <a:tr h="351764">
                <a:tc gridSpan="4">
                  <a:txBody>
                    <a:bodyPr/>
                    <a:lstStyle/>
                    <a:p>
                      <a:pPr algn="l" fontAlgn="b"/>
                      <a:r>
                        <a:rPr lang="en-US" sz="1100" b="1" i="0" u="none" strike="noStrike">
                          <a:solidFill>
                            <a:srgbClr val="000000"/>
                          </a:solidFill>
                          <a:latin typeface="Calibri"/>
                        </a:rPr>
                        <a:t>Recognize Expense and Vendor Debt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351764">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Amount</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Oper. Unit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Fund</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GL Acct.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Dept.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Product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Initiative</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351764">
                <a:tc>
                  <a:txBody>
                    <a:bodyPr/>
                    <a:lstStyle/>
                    <a:p>
                      <a:pPr algn="l" fontAlgn="b"/>
                      <a:r>
                        <a:rPr lang="en-US" sz="1100" b="0" i="0" u="none" strike="noStrike">
                          <a:solidFill>
                            <a:srgbClr val="000000"/>
                          </a:solidFill>
                          <a:latin typeface="Calibri"/>
                        </a:rPr>
                        <a:t>Debit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 $   3,000.00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TPA</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10000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53600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020600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PFS001</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0000000</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351764">
                <a:tc>
                  <a:txBody>
                    <a:bodyPr/>
                    <a:lstStyle/>
                    <a:p>
                      <a:pPr algn="l" fontAlgn="b"/>
                      <a:r>
                        <a:rPr lang="en-US" sz="1100" b="0" i="0" u="none" strike="noStrike">
                          <a:solidFill>
                            <a:srgbClr val="000000"/>
                          </a:solidFill>
                          <a:latin typeface="Calibri"/>
                        </a:rPr>
                        <a:t>Credit</a:t>
                      </a: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latin typeface="Calibri"/>
                        </a:rPr>
                        <a:t> $ (3,000.00)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TPA</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10000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20000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351764">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351764">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351764">
                <a:tc gridSpan="6">
                  <a:txBody>
                    <a:bodyPr/>
                    <a:lstStyle/>
                    <a:p>
                      <a:pPr algn="l" fontAlgn="b"/>
                      <a:r>
                        <a:rPr lang="en-US" sz="1100" b="1" i="0" u="none" strike="noStrike">
                          <a:solidFill>
                            <a:srgbClr val="000000"/>
                          </a:solidFill>
                          <a:latin typeface="Calibri"/>
                        </a:rPr>
                        <a:t>Record Vendor Payment and Clear Vendor Debt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351764">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Amount</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Oper. Unit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Fund</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GL Acct.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Dept.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Product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Initiative</a:t>
                      </a: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351764">
                <a:tc>
                  <a:txBody>
                    <a:bodyPr/>
                    <a:lstStyle/>
                    <a:p>
                      <a:pPr algn="l" fontAlgn="b"/>
                      <a:r>
                        <a:rPr lang="en-US" sz="1100" b="0" i="0" u="none" strike="noStrike">
                          <a:solidFill>
                            <a:srgbClr val="000000"/>
                          </a:solidFill>
                          <a:latin typeface="Calibri"/>
                        </a:rPr>
                        <a:t>Debit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 $   3,000.00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TPA</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10000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20000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8"/>
                  </a:ext>
                </a:extLst>
              </a:tr>
              <a:tr h="351764">
                <a:tc>
                  <a:txBody>
                    <a:bodyPr/>
                    <a:lstStyle/>
                    <a:p>
                      <a:pPr algn="l" fontAlgn="b"/>
                      <a:r>
                        <a:rPr lang="en-US" sz="1100" b="0" i="0" u="none" strike="noStrike">
                          <a:solidFill>
                            <a:srgbClr val="000000"/>
                          </a:solidFill>
                          <a:latin typeface="Calibri"/>
                        </a:rPr>
                        <a:t>Credit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 $ (3,000.00)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TPA</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10000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10031</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01529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DED29-E4C7-4837-9DB5-6BBB99FD5797}"/>
              </a:ext>
            </a:extLst>
          </p:cNvPr>
          <p:cNvSpPr>
            <a:spLocks noGrp="1"/>
          </p:cNvSpPr>
          <p:nvPr>
            <p:ph type="title"/>
          </p:nvPr>
        </p:nvSpPr>
        <p:spPr/>
        <p:txBody>
          <a:bodyPr/>
          <a:lstStyle/>
          <a:p>
            <a:r>
              <a:rPr lang="en-US" dirty="0"/>
              <a:t>Look at it from a different view</a:t>
            </a:r>
          </a:p>
        </p:txBody>
      </p:sp>
      <p:sp>
        <p:nvSpPr>
          <p:cNvPr id="3" name="Content Placeholder 2">
            <a:extLst>
              <a:ext uri="{FF2B5EF4-FFF2-40B4-BE49-F238E27FC236}">
                <a16:creationId xmlns:a16="http://schemas.microsoft.com/office/drawing/2014/main" id="{EEE0B712-2872-421F-A6E6-2418AC57C617}"/>
              </a:ext>
            </a:extLst>
          </p:cNvPr>
          <p:cNvSpPr>
            <a:spLocks noGrp="1"/>
          </p:cNvSpPr>
          <p:nvPr>
            <p:ph idx="1"/>
          </p:nvPr>
        </p:nvSpPr>
        <p:spPr>
          <a:xfrm>
            <a:off x="457200" y="1295401"/>
            <a:ext cx="11239500" cy="1783701"/>
          </a:xfrm>
        </p:spPr>
        <p:txBody>
          <a:bodyPr/>
          <a:lstStyle/>
          <a:p>
            <a:pPr>
              <a:defRPr/>
            </a:pPr>
            <a:r>
              <a:rPr lang="en-US" altLang="en-US" sz="2000" dirty="0"/>
              <a:t>This illustration may help</a:t>
            </a:r>
          </a:p>
          <a:p>
            <a:pPr>
              <a:defRPr/>
            </a:pPr>
            <a:r>
              <a:rPr lang="en-US" altLang="en-US" sz="2000" dirty="0"/>
              <a:t>In the accounting world a “ T “ account is sometimes employed to work through an accounting issue</a:t>
            </a:r>
          </a:p>
          <a:p>
            <a:pPr>
              <a:defRPr/>
            </a:pPr>
            <a:r>
              <a:rPr lang="en-US" altLang="en-US" sz="2000" dirty="0"/>
              <a:t>The left side of the “ T “ is for the debit or positive entry</a:t>
            </a:r>
          </a:p>
          <a:p>
            <a:pPr>
              <a:defRPr/>
            </a:pPr>
            <a:r>
              <a:rPr lang="en-US" altLang="en-US" sz="2000" dirty="0"/>
              <a:t>The right side of the “ T “ is for the credit or negative entry</a:t>
            </a:r>
          </a:p>
          <a:p>
            <a:endParaRPr lang="en-US" dirty="0"/>
          </a:p>
        </p:txBody>
      </p:sp>
      <p:sp>
        <p:nvSpPr>
          <p:cNvPr id="4" name="Slide Number Placeholder 3">
            <a:extLst>
              <a:ext uri="{FF2B5EF4-FFF2-40B4-BE49-F238E27FC236}">
                <a16:creationId xmlns:a16="http://schemas.microsoft.com/office/drawing/2014/main" id="{AEEA0218-144D-40D5-B6C6-C74185CCEF26}"/>
              </a:ext>
            </a:extLst>
          </p:cNvPr>
          <p:cNvSpPr>
            <a:spLocks noGrp="1"/>
          </p:cNvSpPr>
          <p:nvPr>
            <p:ph type="sldNum" sz="quarter" idx="12"/>
          </p:nvPr>
        </p:nvSpPr>
        <p:spPr/>
        <p:txBody>
          <a:bodyPr/>
          <a:lstStyle/>
          <a:p>
            <a:fld id="{C6429477-D61A-7D49-A13C-58DC364142A2}" type="slidenum">
              <a:rPr lang="en-US" smtClean="0"/>
              <a:t>35</a:t>
            </a:fld>
            <a:endParaRPr lang="en-US" dirty="0"/>
          </a:p>
        </p:txBody>
      </p:sp>
      <p:pic>
        <p:nvPicPr>
          <p:cNvPr id="5" name="Picture 1">
            <a:extLst>
              <a:ext uri="{FF2B5EF4-FFF2-40B4-BE49-F238E27FC236}">
                <a16:creationId xmlns:a16="http://schemas.microsoft.com/office/drawing/2014/main" id="{0C2EC0AD-A466-4A68-BD9A-C7BBFE68AF9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39733" y="3220691"/>
            <a:ext cx="2312533" cy="18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056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99CFD-3D19-459F-8756-A08821263820}"/>
              </a:ext>
            </a:extLst>
          </p:cNvPr>
          <p:cNvSpPr>
            <a:spLocks noGrp="1"/>
          </p:cNvSpPr>
          <p:nvPr>
            <p:ph type="title"/>
          </p:nvPr>
        </p:nvSpPr>
        <p:spPr/>
        <p:txBody>
          <a:bodyPr/>
          <a:lstStyle/>
          <a:p>
            <a:r>
              <a:rPr lang="en-US" dirty="0"/>
              <a:t>Look at it from a different view (continued)</a:t>
            </a:r>
          </a:p>
        </p:txBody>
      </p:sp>
      <p:sp>
        <p:nvSpPr>
          <p:cNvPr id="3" name="Content Placeholder 2">
            <a:extLst>
              <a:ext uri="{FF2B5EF4-FFF2-40B4-BE49-F238E27FC236}">
                <a16:creationId xmlns:a16="http://schemas.microsoft.com/office/drawing/2014/main" id="{837D0DA7-EA44-44FA-9183-87E9EB0E75C5}"/>
              </a:ext>
            </a:extLst>
          </p:cNvPr>
          <p:cNvSpPr>
            <a:spLocks noGrp="1"/>
          </p:cNvSpPr>
          <p:nvPr>
            <p:ph idx="1"/>
          </p:nvPr>
        </p:nvSpPr>
        <p:spPr>
          <a:xfrm>
            <a:off x="457200" y="1295401"/>
            <a:ext cx="11239500" cy="1690395"/>
          </a:xfrm>
        </p:spPr>
        <p:txBody>
          <a:bodyPr/>
          <a:lstStyle/>
          <a:p>
            <a:pPr>
              <a:defRPr/>
            </a:pPr>
            <a:r>
              <a:rPr lang="en-US" altLang="en-US" sz="2000" dirty="0"/>
              <a:t>Record expense and accounts payable after the voucher is created; the accounting entry appears in yellow</a:t>
            </a:r>
          </a:p>
          <a:p>
            <a:pPr>
              <a:defRPr/>
            </a:pPr>
            <a:endParaRPr lang="en-US" altLang="en-US" sz="2000" dirty="0"/>
          </a:p>
          <a:p>
            <a:pPr>
              <a:defRPr/>
            </a:pPr>
            <a:r>
              <a:rPr lang="en-US" altLang="en-US" sz="2000" dirty="0"/>
              <a:t>Pay the vendor and clear the account receivable; the accounting entry appears in </a:t>
            </a:r>
            <a:r>
              <a:rPr lang="en-US" altLang="en-US" sz="2000" b="1" dirty="0">
                <a:solidFill>
                  <a:srgbClr val="FFC000"/>
                </a:solidFill>
              </a:rPr>
              <a:t>orange</a:t>
            </a:r>
          </a:p>
          <a:p>
            <a:endParaRPr lang="en-US" dirty="0"/>
          </a:p>
        </p:txBody>
      </p:sp>
      <p:sp>
        <p:nvSpPr>
          <p:cNvPr id="4" name="Slide Number Placeholder 3">
            <a:extLst>
              <a:ext uri="{FF2B5EF4-FFF2-40B4-BE49-F238E27FC236}">
                <a16:creationId xmlns:a16="http://schemas.microsoft.com/office/drawing/2014/main" id="{74593BF3-0830-44E8-B906-3539C03EE10A}"/>
              </a:ext>
            </a:extLst>
          </p:cNvPr>
          <p:cNvSpPr>
            <a:spLocks noGrp="1"/>
          </p:cNvSpPr>
          <p:nvPr>
            <p:ph type="sldNum" sz="quarter" idx="12"/>
          </p:nvPr>
        </p:nvSpPr>
        <p:spPr/>
        <p:txBody>
          <a:bodyPr/>
          <a:lstStyle/>
          <a:p>
            <a:fld id="{C6429477-D61A-7D49-A13C-58DC364142A2}" type="slidenum">
              <a:rPr lang="en-US" smtClean="0"/>
              <a:t>36</a:t>
            </a:fld>
            <a:endParaRPr lang="en-US" dirty="0"/>
          </a:p>
        </p:txBody>
      </p:sp>
      <p:pic>
        <p:nvPicPr>
          <p:cNvPr id="5" name="Picture 3">
            <a:extLst>
              <a:ext uri="{FF2B5EF4-FFF2-40B4-BE49-F238E27FC236}">
                <a16:creationId xmlns:a16="http://schemas.microsoft.com/office/drawing/2014/main" id="{A9B2BCCA-D21F-4CFA-905F-BE193D9656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4496" y="3429000"/>
            <a:ext cx="7603008" cy="1502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92370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A29B6-5012-447E-8772-2CB287EC40DF}"/>
              </a:ext>
            </a:extLst>
          </p:cNvPr>
          <p:cNvSpPr>
            <a:spLocks noGrp="1"/>
          </p:cNvSpPr>
          <p:nvPr>
            <p:ph type="title"/>
          </p:nvPr>
        </p:nvSpPr>
        <p:spPr/>
        <p:txBody>
          <a:bodyPr/>
          <a:lstStyle/>
          <a:p>
            <a:r>
              <a:rPr lang="en-US" dirty="0"/>
              <a:t>Illustration of Revenue and Customer Payment</a:t>
            </a:r>
          </a:p>
        </p:txBody>
      </p:sp>
      <p:sp>
        <p:nvSpPr>
          <p:cNvPr id="4" name="Slide Number Placeholder 3">
            <a:extLst>
              <a:ext uri="{FF2B5EF4-FFF2-40B4-BE49-F238E27FC236}">
                <a16:creationId xmlns:a16="http://schemas.microsoft.com/office/drawing/2014/main" id="{F8D6C114-B6F5-46D8-BB0F-8C9DF0AD8FEE}"/>
              </a:ext>
            </a:extLst>
          </p:cNvPr>
          <p:cNvSpPr>
            <a:spLocks noGrp="1"/>
          </p:cNvSpPr>
          <p:nvPr>
            <p:ph type="sldNum" sz="quarter" idx="12"/>
          </p:nvPr>
        </p:nvSpPr>
        <p:spPr/>
        <p:txBody>
          <a:bodyPr/>
          <a:lstStyle/>
          <a:p>
            <a:fld id="{C6429477-D61A-7D49-A13C-58DC364142A2}" type="slidenum">
              <a:rPr lang="en-US" smtClean="0"/>
              <a:t>37</a:t>
            </a:fld>
            <a:endParaRPr lang="en-US" dirty="0"/>
          </a:p>
        </p:txBody>
      </p:sp>
      <p:graphicFrame>
        <p:nvGraphicFramePr>
          <p:cNvPr id="7" name="Table 6">
            <a:extLst>
              <a:ext uri="{FF2B5EF4-FFF2-40B4-BE49-F238E27FC236}">
                <a16:creationId xmlns:a16="http://schemas.microsoft.com/office/drawing/2014/main" id="{003F8982-EF61-452C-908C-703911F28AD7}"/>
              </a:ext>
            </a:extLst>
          </p:cNvPr>
          <p:cNvGraphicFramePr>
            <a:graphicFrameLocks noGrp="1"/>
          </p:cNvGraphicFramePr>
          <p:nvPr>
            <p:extLst>
              <p:ext uri="{D42A27DB-BD31-4B8C-83A1-F6EECF244321}">
                <p14:modId xmlns:p14="http://schemas.microsoft.com/office/powerpoint/2010/main" val="3942224019"/>
              </p:ext>
            </p:extLst>
          </p:nvPr>
        </p:nvGraphicFramePr>
        <p:xfrm>
          <a:off x="1623823" y="1668780"/>
          <a:ext cx="8906254" cy="3520440"/>
        </p:xfrm>
        <a:graphic>
          <a:graphicData uri="http://schemas.openxmlformats.org/drawingml/2006/table">
            <a:tbl>
              <a:tblPr/>
              <a:tblGrid>
                <a:gridCol w="1052308">
                  <a:extLst>
                    <a:ext uri="{9D8B030D-6E8A-4147-A177-3AD203B41FA5}">
                      <a16:colId xmlns:a16="http://schemas.microsoft.com/office/drawing/2014/main" val="20000"/>
                    </a:ext>
                  </a:extLst>
                </a:gridCol>
                <a:gridCol w="1118077">
                  <a:extLst>
                    <a:ext uri="{9D8B030D-6E8A-4147-A177-3AD203B41FA5}">
                      <a16:colId xmlns:a16="http://schemas.microsoft.com/office/drawing/2014/main" val="20001"/>
                    </a:ext>
                  </a:extLst>
                </a:gridCol>
                <a:gridCol w="312404">
                  <a:extLst>
                    <a:ext uri="{9D8B030D-6E8A-4147-A177-3AD203B41FA5}">
                      <a16:colId xmlns:a16="http://schemas.microsoft.com/office/drawing/2014/main" val="20002"/>
                    </a:ext>
                  </a:extLst>
                </a:gridCol>
                <a:gridCol w="1161925">
                  <a:extLst>
                    <a:ext uri="{9D8B030D-6E8A-4147-A177-3AD203B41FA5}">
                      <a16:colId xmlns:a16="http://schemas.microsoft.com/office/drawing/2014/main" val="20003"/>
                    </a:ext>
                  </a:extLst>
                </a:gridCol>
                <a:gridCol w="1052308">
                  <a:extLst>
                    <a:ext uri="{9D8B030D-6E8A-4147-A177-3AD203B41FA5}">
                      <a16:colId xmlns:a16="http://schemas.microsoft.com/office/drawing/2014/main" val="20004"/>
                    </a:ext>
                  </a:extLst>
                </a:gridCol>
                <a:gridCol w="1052308">
                  <a:extLst>
                    <a:ext uri="{9D8B030D-6E8A-4147-A177-3AD203B41FA5}">
                      <a16:colId xmlns:a16="http://schemas.microsoft.com/office/drawing/2014/main" val="20005"/>
                    </a:ext>
                  </a:extLst>
                </a:gridCol>
                <a:gridCol w="1052308">
                  <a:extLst>
                    <a:ext uri="{9D8B030D-6E8A-4147-A177-3AD203B41FA5}">
                      <a16:colId xmlns:a16="http://schemas.microsoft.com/office/drawing/2014/main" val="20006"/>
                    </a:ext>
                  </a:extLst>
                </a:gridCol>
                <a:gridCol w="1052308">
                  <a:extLst>
                    <a:ext uri="{9D8B030D-6E8A-4147-A177-3AD203B41FA5}">
                      <a16:colId xmlns:a16="http://schemas.microsoft.com/office/drawing/2014/main" val="20007"/>
                    </a:ext>
                  </a:extLst>
                </a:gridCol>
                <a:gridCol w="1052308">
                  <a:extLst>
                    <a:ext uri="{9D8B030D-6E8A-4147-A177-3AD203B41FA5}">
                      <a16:colId xmlns:a16="http://schemas.microsoft.com/office/drawing/2014/main" val="20008"/>
                    </a:ext>
                  </a:extLst>
                </a:gridCol>
              </a:tblGrid>
              <a:tr h="352044">
                <a:tc gridSpan="2">
                  <a:txBody>
                    <a:bodyPr/>
                    <a:lstStyle/>
                    <a:p>
                      <a:pPr algn="l" fontAlgn="b"/>
                      <a:r>
                        <a:rPr lang="en-US" sz="1100" b="1" i="0" u="none" strike="noStrike" dirty="0">
                          <a:solidFill>
                            <a:srgbClr val="000000"/>
                          </a:solidFill>
                          <a:latin typeface="Calibri"/>
                        </a:rPr>
                        <a:t>Recognize Revenue</a:t>
                      </a:r>
                    </a:p>
                  </a:txBody>
                  <a:tcPr marL="9525" marR="9525" marT="9525" marB="0" anchor="b">
                    <a:lnL>
                      <a:noFill/>
                    </a:lnL>
                    <a:lnR>
                      <a:noFill/>
                    </a:lnR>
                    <a:lnT>
                      <a:noFill/>
                    </a:lnT>
                    <a:lnB>
                      <a:noFill/>
                    </a:lnB>
                  </a:tcPr>
                </a:tc>
                <a:tc hMerge="1">
                  <a:txBody>
                    <a:bodyPr/>
                    <a:lstStyle/>
                    <a:p>
                      <a:endParaRPr lang="en-US"/>
                    </a:p>
                  </a:txBody>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352044">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Amount</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Oper. Unit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Fund</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GL Acct.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Dept.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Product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Initiative</a:t>
                      </a:r>
                    </a:p>
                  </a:txBody>
                  <a:tcPr marL="9525" marR="9525" marT="9525" marB="0" anchor="b">
                    <a:lnL>
                      <a:noFill/>
                    </a:lnL>
                    <a:lnR>
                      <a:noFill/>
                    </a:lnR>
                    <a:lnT>
                      <a:noFill/>
                    </a:lnT>
                    <a:lnB>
                      <a:noFill/>
                    </a:lnB>
                  </a:tcPr>
                </a:tc>
                <a:extLst>
                  <a:ext uri="{0D108BD9-81ED-4DB2-BD59-A6C34878D82A}">
                    <a16:rowId xmlns:a16="http://schemas.microsoft.com/office/drawing/2014/main" val="10001"/>
                  </a:ext>
                </a:extLst>
              </a:tr>
              <a:tr h="352044">
                <a:tc>
                  <a:txBody>
                    <a:bodyPr/>
                    <a:lstStyle/>
                    <a:p>
                      <a:pPr algn="l" fontAlgn="b"/>
                      <a:r>
                        <a:rPr lang="en-US" sz="1100" b="0" i="0" u="none" strike="noStrike">
                          <a:solidFill>
                            <a:srgbClr val="000000"/>
                          </a:solidFill>
                          <a:latin typeface="Calibri"/>
                        </a:rPr>
                        <a:t>Debit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 $   500.00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TPA</a:t>
                      </a: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latin typeface="Calibri"/>
                        </a:rPr>
                        <a:t>03600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12010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352044">
                <a:tc>
                  <a:txBody>
                    <a:bodyPr/>
                    <a:lstStyle/>
                    <a:p>
                      <a:pPr algn="l" fontAlgn="b"/>
                      <a:r>
                        <a:rPr lang="en-US" sz="1100" b="0" i="0" u="none" strike="noStrike">
                          <a:solidFill>
                            <a:srgbClr val="000000"/>
                          </a:solidFill>
                          <a:latin typeface="Calibri"/>
                        </a:rPr>
                        <a:t>Credit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 $ (500.00)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TPA</a:t>
                      </a: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latin typeface="Calibri"/>
                        </a:rPr>
                        <a:t>03600</a:t>
                      </a:r>
                    </a:p>
                  </a:txBody>
                  <a:tcPr marL="9525" marR="9525" marT="9525" marB="0" anchor="b">
                    <a:lnL>
                      <a:noFill/>
                    </a:lnL>
                    <a:lnR>
                      <a:noFill/>
                    </a:lnR>
                    <a:lnT>
                      <a:noFill/>
                    </a:lnT>
                    <a:lnB>
                      <a:noFill/>
                    </a:lnB>
                  </a:tcPr>
                </a:tc>
                <a:tc>
                  <a:txBody>
                    <a:bodyPr/>
                    <a:lstStyle/>
                    <a:p>
                      <a:pPr algn="l" fontAlgn="b"/>
                      <a:r>
                        <a:rPr lang="en-US" sz="1100" b="0" i="0" u="none" strike="noStrike" dirty="0">
                          <a:solidFill>
                            <a:srgbClr val="000000"/>
                          </a:solidFill>
                          <a:latin typeface="Calibri"/>
                        </a:rPr>
                        <a:t>44000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042700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000000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0000000</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352044">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352044">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r h="352044">
                <a:tc gridSpan="4">
                  <a:txBody>
                    <a:bodyPr/>
                    <a:lstStyle/>
                    <a:p>
                      <a:pPr algn="l" fontAlgn="b"/>
                      <a:r>
                        <a:rPr lang="en-US" sz="1100" b="1" i="0" u="none" strike="noStrike">
                          <a:solidFill>
                            <a:srgbClr val="000000"/>
                          </a:solidFill>
                          <a:latin typeface="Calibri"/>
                        </a:rPr>
                        <a:t>Record Customer Payment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6"/>
                  </a:ext>
                </a:extLst>
              </a:tr>
              <a:tr h="352044">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Amount</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Oper. Unit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Fund</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GL Acct.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Dept.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Product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Initiative</a:t>
                      </a:r>
                    </a:p>
                  </a:txBody>
                  <a:tcPr marL="9525" marR="9525" marT="9525" marB="0" anchor="b">
                    <a:lnL>
                      <a:noFill/>
                    </a:lnL>
                    <a:lnR>
                      <a:noFill/>
                    </a:lnR>
                    <a:lnT>
                      <a:noFill/>
                    </a:lnT>
                    <a:lnB>
                      <a:noFill/>
                    </a:lnB>
                  </a:tcPr>
                </a:tc>
                <a:extLst>
                  <a:ext uri="{0D108BD9-81ED-4DB2-BD59-A6C34878D82A}">
                    <a16:rowId xmlns:a16="http://schemas.microsoft.com/office/drawing/2014/main" val="10007"/>
                  </a:ext>
                </a:extLst>
              </a:tr>
              <a:tr h="352044">
                <a:tc>
                  <a:txBody>
                    <a:bodyPr/>
                    <a:lstStyle/>
                    <a:p>
                      <a:pPr algn="l" fontAlgn="b"/>
                      <a:r>
                        <a:rPr lang="en-US" sz="1100" b="0" i="0" u="none" strike="noStrike">
                          <a:solidFill>
                            <a:srgbClr val="000000"/>
                          </a:solidFill>
                          <a:latin typeface="Calibri"/>
                        </a:rPr>
                        <a:t>Debit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 $   500.00 </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TPA</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03600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10011</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8"/>
                  </a:ext>
                </a:extLst>
              </a:tr>
              <a:tr h="352044">
                <a:tc>
                  <a:txBody>
                    <a:bodyPr/>
                    <a:lstStyle/>
                    <a:p>
                      <a:pPr algn="l" fontAlgn="b"/>
                      <a:r>
                        <a:rPr lang="en-US" sz="1100" b="0" i="0" u="none" strike="noStrike">
                          <a:solidFill>
                            <a:srgbClr val="000000"/>
                          </a:solidFill>
                          <a:latin typeface="Calibri"/>
                        </a:rPr>
                        <a:t>Credit</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 $ (500.00)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TPA</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03600</a:t>
                      </a:r>
                    </a:p>
                  </a:txBody>
                  <a:tcPr marL="9525" marR="9525" marT="9525" marB="0" anchor="b">
                    <a:lnL>
                      <a:noFill/>
                    </a:lnL>
                    <a:lnR>
                      <a:noFill/>
                    </a:lnR>
                    <a:lnT>
                      <a:noFill/>
                    </a:lnT>
                    <a:lnB>
                      <a:noFill/>
                    </a:lnB>
                  </a:tcPr>
                </a:tc>
                <a:tc>
                  <a:txBody>
                    <a:bodyPr/>
                    <a:lstStyle/>
                    <a:p>
                      <a:pPr algn="l" fontAlgn="b"/>
                      <a:r>
                        <a:rPr lang="en-US" sz="1100" b="0" i="0" u="none" strike="noStrike">
                          <a:solidFill>
                            <a:srgbClr val="000000"/>
                          </a:solidFill>
                          <a:latin typeface="Calibri"/>
                        </a:rPr>
                        <a:t>12010</a:t>
                      </a: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US" sz="1100" b="0" i="0" u="none" strike="noStrike" dirty="0">
                        <a:solidFill>
                          <a:srgbClr val="000000"/>
                        </a:solidFill>
                        <a:latin typeface="Calibri"/>
                      </a:endParaRPr>
                    </a:p>
                  </a:txBody>
                  <a:tcPr marL="9525" marR="9525" marT="9525" marB="0" anchor="b">
                    <a:lnL>
                      <a:noFill/>
                    </a:lnL>
                    <a:lnR>
                      <a:noFill/>
                    </a:lnR>
                    <a:lnT>
                      <a:noFill/>
                    </a:lnT>
                    <a:lnB>
                      <a:noFill/>
                    </a:lnB>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8482391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73A51-C4CB-4693-B568-92EC3D6FA499}"/>
              </a:ext>
            </a:extLst>
          </p:cNvPr>
          <p:cNvSpPr>
            <a:spLocks noGrp="1"/>
          </p:cNvSpPr>
          <p:nvPr>
            <p:ph type="title"/>
          </p:nvPr>
        </p:nvSpPr>
        <p:spPr/>
        <p:txBody>
          <a:bodyPr/>
          <a:lstStyle/>
          <a:p>
            <a:r>
              <a:rPr lang="en-US" dirty="0"/>
              <a:t>Look at is from a different view</a:t>
            </a:r>
          </a:p>
        </p:txBody>
      </p:sp>
      <p:sp>
        <p:nvSpPr>
          <p:cNvPr id="3" name="Content Placeholder 2">
            <a:extLst>
              <a:ext uri="{FF2B5EF4-FFF2-40B4-BE49-F238E27FC236}">
                <a16:creationId xmlns:a16="http://schemas.microsoft.com/office/drawing/2014/main" id="{4EA71979-A462-477B-B672-9280248FA025}"/>
              </a:ext>
            </a:extLst>
          </p:cNvPr>
          <p:cNvSpPr>
            <a:spLocks noGrp="1"/>
          </p:cNvSpPr>
          <p:nvPr>
            <p:ph idx="1"/>
          </p:nvPr>
        </p:nvSpPr>
        <p:spPr>
          <a:xfrm>
            <a:off x="457200" y="1295401"/>
            <a:ext cx="11239500" cy="1662403"/>
          </a:xfrm>
        </p:spPr>
        <p:txBody>
          <a:bodyPr/>
          <a:lstStyle/>
          <a:p>
            <a:pPr>
              <a:defRPr/>
            </a:pPr>
            <a:r>
              <a:rPr lang="en-US" altLang="en-US" sz="2000" dirty="0"/>
              <a:t>An Auxiliary makes a sale; this accounting entry in </a:t>
            </a:r>
            <a:r>
              <a:rPr lang="en-US" altLang="en-US" sz="2000" b="1" dirty="0">
                <a:solidFill>
                  <a:srgbClr val="00B050"/>
                </a:solidFill>
              </a:rPr>
              <a:t>green</a:t>
            </a:r>
            <a:r>
              <a:rPr lang="en-US" altLang="en-US" sz="2000" dirty="0"/>
              <a:t> records the revenue of the sale and the account receivable</a:t>
            </a:r>
          </a:p>
          <a:p>
            <a:pPr>
              <a:defRPr/>
            </a:pPr>
            <a:endParaRPr lang="en-US" altLang="en-US" sz="2000" dirty="0"/>
          </a:p>
          <a:p>
            <a:pPr>
              <a:defRPr/>
            </a:pPr>
            <a:r>
              <a:rPr lang="en-US" altLang="en-US" sz="2000" dirty="0"/>
              <a:t>When the customer pays USF, the </a:t>
            </a:r>
            <a:r>
              <a:rPr lang="en-US" altLang="en-US" sz="2000" b="1" dirty="0">
                <a:solidFill>
                  <a:srgbClr val="0070C0"/>
                </a:solidFill>
              </a:rPr>
              <a:t>blue</a:t>
            </a:r>
            <a:r>
              <a:rPr lang="en-US" altLang="en-US" sz="2000" dirty="0"/>
              <a:t> entry records the cash deposit and clears accounts receivable</a:t>
            </a:r>
          </a:p>
          <a:p>
            <a:endParaRPr lang="en-US" dirty="0"/>
          </a:p>
        </p:txBody>
      </p:sp>
      <p:sp>
        <p:nvSpPr>
          <p:cNvPr id="4" name="Slide Number Placeholder 3">
            <a:extLst>
              <a:ext uri="{FF2B5EF4-FFF2-40B4-BE49-F238E27FC236}">
                <a16:creationId xmlns:a16="http://schemas.microsoft.com/office/drawing/2014/main" id="{2429EE34-BCD5-46CE-A960-EFDE7397847A}"/>
              </a:ext>
            </a:extLst>
          </p:cNvPr>
          <p:cNvSpPr>
            <a:spLocks noGrp="1"/>
          </p:cNvSpPr>
          <p:nvPr>
            <p:ph type="sldNum" sz="quarter" idx="12"/>
          </p:nvPr>
        </p:nvSpPr>
        <p:spPr/>
        <p:txBody>
          <a:bodyPr/>
          <a:lstStyle/>
          <a:p>
            <a:fld id="{C6429477-D61A-7D49-A13C-58DC364142A2}" type="slidenum">
              <a:rPr lang="en-US" smtClean="0"/>
              <a:t>38</a:t>
            </a:fld>
            <a:endParaRPr lang="en-US" dirty="0"/>
          </a:p>
        </p:txBody>
      </p:sp>
      <p:pic>
        <p:nvPicPr>
          <p:cNvPr id="5" name="Picture 1">
            <a:extLst>
              <a:ext uri="{FF2B5EF4-FFF2-40B4-BE49-F238E27FC236}">
                <a16:creationId xmlns:a16="http://schemas.microsoft.com/office/drawing/2014/main" id="{DC194321-A600-43B0-9D07-72BA7B60CBD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92096" y="3429000"/>
            <a:ext cx="7607808" cy="149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51220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4D0D9-62D6-45AB-9E00-1C25BF0A66DD}"/>
              </a:ext>
            </a:extLst>
          </p:cNvPr>
          <p:cNvSpPr>
            <a:spLocks noGrp="1"/>
          </p:cNvSpPr>
          <p:nvPr>
            <p:ph type="title"/>
          </p:nvPr>
        </p:nvSpPr>
        <p:spPr/>
        <p:txBody>
          <a:bodyPr/>
          <a:lstStyle/>
          <a:p>
            <a:r>
              <a:rPr lang="en-US" dirty="0"/>
              <a:t>Accounting – Things to look for</a:t>
            </a:r>
          </a:p>
        </p:txBody>
      </p:sp>
      <p:sp>
        <p:nvSpPr>
          <p:cNvPr id="3" name="Content Placeholder 2">
            <a:extLst>
              <a:ext uri="{FF2B5EF4-FFF2-40B4-BE49-F238E27FC236}">
                <a16:creationId xmlns:a16="http://schemas.microsoft.com/office/drawing/2014/main" id="{339CE3D5-5E83-4FE3-9BCD-7110F64CBD0B}"/>
              </a:ext>
            </a:extLst>
          </p:cNvPr>
          <p:cNvSpPr>
            <a:spLocks noGrp="1"/>
          </p:cNvSpPr>
          <p:nvPr>
            <p:ph idx="1"/>
          </p:nvPr>
        </p:nvSpPr>
        <p:spPr/>
        <p:txBody>
          <a:bodyPr/>
          <a:lstStyle/>
          <a:p>
            <a:r>
              <a:rPr lang="en-US" altLang="en-US" b="1" dirty="0"/>
              <a:t>All accounting entries have a sign</a:t>
            </a:r>
          </a:p>
          <a:p>
            <a:pPr lvl="1"/>
            <a:r>
              <a:rPr lang="en-US" altLang="en-US" sz="2000" dirty="0"/>
              <a:t>Debit is the term for a positive entry amount</a:t>
            </a:r>
          </a:p>
          <a:p>
            <a:pPr lvl="1"/>
            <a:r>
              <a:rPr lang="en-US" altLang="en-US" sz="2000" dirty="0"/>
              <a:t>Credit is the term for a negative entry amount</a:t>
            </a:r>
          </a:p>
          <a:p>
            <a:r>
              <a:rPr lang="en-US" altLang="en-US" b="1" dirty="0"/>
              <a:t>All accounting entries must balance</a:t>
            </a:r>
          </a:p>
          <a:p>
            <a:pPr lvl="1"/>
            <a:r>
              <a:rPr lang="en-US" altLang="en-US" sz="2000" dirty="0"/>
              <a:t>The credits (negatives) must balance to the debits (positives)</a:t>
            </a:r>
          </a:p>
          <a:p>
            <a:pPr lvl="1"/>
            <a:r>
              <a:rPr lang="en-US" altLang="en-US" sz="2000" dirty="0"/>
              <a:t>An accounting entry will not post to general ledger unless it is in balance</a:t>
            </a:r>
          </a:p>
          <a:p>
            <a:r>
              <a:rPr lang="en-US" altLang="en-US" b="1" dirty="0"/>
              <a:t>GL account codes that naturally have a debit balance</a:t>
            </a:r>
          </a:p>
          <a:p>
            <a:pPr lvl="1"/>
            <a:r>
              <a:rPr lang="en-US" altLang="en-US" sz="2000" dirty="0"/>
              <a:t>Expenses (beginning with 5, 6, or 75)</a:t>
            </a:r>
          </a:p>
          <a:p>
            <a:pPr lvl="1"/>
            <a:r>
              <a:rPr lang="en-US" altLang="en-US" sz="2000" dirty="0"/>
              <a:t>Assets (beginning with a 1)</a:t>
            </a:r>
          </a:p>
          <a:p>
            <a:r>
              <a:rPr lang="en-US" altLang="en-US" b="1" dirty="0"/>
              <a:t>GL account codes that naturally have a credit balance</a:t>
            </a:r>
          </a:p>
          <a:p>
            <a:pPr lvl="1"/>
            <a:r>
              <a:rPr lang="en-US" altLang="en-US" sz="2000" dirty="0"/>
              <a:t>Revenue (beginning with a 4 or 74)</a:t>
            </a:r>
          </a:p>
          <a:p>
            <a:pPr lvl="1"/>
            <a:r>
              <a:rPr lang="en-US" altLang="en-US" sz="2000" dirty="0"/>
              <a:t>Liabilities (beginning with a 2)</a:t>
            </a:r>
          </a:p>
          <a:p>
            <a:endParaRPr lang="en-US" dirty="0"/>
          </a:p>
        </p:txBody>
      </p:sp>
      <p:sp>
        <p:nvSpPr>
          <p:cNvPr id="4" name="Slide Number Placeholder 3">
            <a:extLst>
              <a:ext uri="{FF2B5EF4-FFF2-40B4-BE49-F238E27FC236}">
                <a16:creationId xmlns:a16="http://schemas.microsoft.com/office/drawing/2014/main" id="{75560FD0-D6EC-4FB5-9D27-26659BA07DFF}"/>
              </a:ext>
            </a:extLst>
          </p:cNvPr>
          <p:cNvSpPr>
            <a:spLocks noGrp="1"/>
          </p:cNvSpPr>
          <p:nvPr>
            <p:ph type="sldNum" sz="quarter" idx="12"/>
          </p:nvPr>
        </p:nvSpPr>
        <p:spPr/>
        <p:txBody>
          <a:bodyPr/>
          <a:lstStyle/>
          <a:p>
            <a:fld id="{C6429477-D61A-7D49-A13C-58DC364142A2}" type="slidenum">
              <a:rPr lang="en-US" smtClean="0"/>
              <a:t>39</a:t>
            </a:fld>
            <a:endParaRPr lang="en-US" dirty="0"/>
          </a:p>
        </p:txBody>
      </p:sp>
    </p:spTree>
    <p:extLst>
      <p:ext uri="{BB962C8B-B14F-4D97-AF65-F5344CB8AC3E}">
        <p14:creationId xmlns:p14="http://schemas.microsoft.com/office/powerpoint/2010/main" val="3817641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97130-B039-4B3C-86D2-AE8E818D4F5E}"/>
              </a:ext>
            </a:extLst>
          </p:cNvPr>
          <p:cNvSpPr>
            <a:spLocks noGrp="1"/>
          </p:cNvSpPr>
          <p:nvPr>
            <p:ph type="title"/>
          </p:nvPr>
        </p:nvSpPr>
        <p:spPr>
          <a:xfrm>
            <a:off x="3660903" y="457585"/>
            <a:ext cx="4870191" cy="904684"/>
          </a:xfrm>
        </p:spPr>
        <p:txBody>
          <a:bodyPr/>
          <a:lstStyle/>
          <a:p>
            <a:r>
              <a:rPr lang="en-US" sz="6000" dirty="0"/>
              <a:t>The Data Flow</a:t>
            </a:r>
          </a:p>
        </p:txBody>
      </p:sp>
      <p:sp>
        <p:nvSpPr>
          <p:cNvPr id="4" name="Slide Number Placeholder 3">
            <a:extLst>
              <a:ext uri="{FF2B5EF4-FFF2-40B4-BE49-F238E27FC236}">
                <a16:creationId xmlns:a16="http://schemas.microsoft.com/office/drawing/2014/main" id="{44E27849-331A-4B05-A006-751058FBDBFD}"/>
              </a:ext>
            </a:extLst>
          </p:cNvPr>
          <p:cNvSpPr>
            <a:spLocks noGrp="1"/>
          </p:cNvSpPr>
          <p:nvPr>
            <p:ph type="sldNum" sz="quarter" idx="12"/>
          </p:nvPr>
        </p:nvSpPr>
        <p:spPr/>
        <p:txBody>
          <a:bodyPr/>
          <a:lstStyle/>
          <a:p>
            <a:fld id="{C6429477-D61A-7D49-A13C-58DC364142A2}" type="slidenum">
              <a:rPr lang="en-US" smtClean="0"/>
              <a:t>4</a:t>
            </a:fld>
            <a:endParaRPr lang="en-US" dirty="0"/>
          </a:p>
        </p:txBody>
      </p:sp>
      <p:pic>
        <p:nvPicPr>
          <p:cNvPr id="7" name="Picture 6">
            <a:extLst>
              <a:ext uri="{FF2B5EF4-FFF2-40B4-BE49-F238E27FC236}">
                <a16:creationId xmlns:a16="http://schemas.microsoft.com/office/drawing/2014/main" id="{7276074E-06D1-49B4-B618-F92238ECDB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2812" y="1447800"/>
            <a:ext cx="5286375" cy="441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055113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8C3F9-49F3-45C3-96F5-8AE7FDE859FA}"/>
              </a:ext>
            </a:extLst>
          </p:cNvPr>
          <p:cNvSpPr>
            <a:spLocks noGrp="1"/>
          </p:cNvSpPr>
          <p:nvPr>
            <p:ph type="title"/>
          </p:nvPr>
        </p:nvSpPr>
        <p:spPr/>
        <p:txBody>
          <a:bodyPr/>
          <a:lstStyle/>
          <a:p>
            <a:r>
              <a:rPr lang="en-US" dirty="0"/>
              <a:t>Accounting – Things to look for</a:t>
            </a:r>
          </a:p>
        </p:txBody>
      </p:sp>
      <p:sp>
        <p:nvSpPr>
          <p:cNvPr id="3" name="Content Placeholder 2">
            <a:extLst>
              <a:ext uri="{FF2B5EF4-FFF2-40B4-BE49-F238E27FC236}">
                <a16:creationId xmlns:a16="http://schemas.microsoft.com/office/drawing/2014/main" id="{415383D9-58AD-4FD6-98CF-E887D4E884B6}"/>
              </a:ext>
            </a:extLst>
          </p:cNvPr>
          <p:cNvSpPr>
            <a:spLocks noGrp="1"/>
          </p:cNvSpPr>
          <p:nvPr>
            <p:ph idx="1"/>
          </p:nvPr>
        </p:nvSpPr>
        <p:spPr/>
        <p:txBody>
          <a:bodyPr/>
          <a:lstStyle/>
          <a:p>
            <a:r>
              <a:rPr lang="en-US" altLang="en-US" b="1" dirty="0"/>
              <a:t>Expenses and Assets</a:t>
            </a:r>
          </a:p>
          <a:p>
            <a:pPr lvl="1"/>
            <a:r>
              <a:rPr lang="en-US" altLang="en-US" sz="2000" dirty="0"/>
              <a:t>Increase with a debit (plus value)</a:t>
            </a:r>
          </a:p>
          <a:p>
            <a:pPr lvl="1"/>
            <a:r>
              <a:rPr lang="en-US" altLang="en-US" sz="2000" dirty="0"/>
              <a:t>Decrease with a credit (negative value)</a:t>
            </a:r>
          </a:p>
          <a:p>
            <a:r>
              <a:rPr lang="en-US" altLang="en-US" b="1" dirty="0"/>
              <a:t>Revenue and Liabilities</a:t>
            </a:r>
          </a:p>
          <a:p>
            <a:pPr lvl="1"/>
            <a:r>
              <a:rPr lang="en-US" altLang="en-US" sz="2000" dirty="0"/>
              <a:t>Increase with a credit (negative value)</a:t>
            </a:r>
          </a:p>
          <a:p>
            <a:pPr lvl="1"/>
            <a:r>
              <a:rPr lang="en-US" altLang="en-US" sz="2000" dirty="0"/>
              <a:t>Decrease with a debit (plus value)</a:t>
            </a:r>
          </a:p>
          <a:p>
            <a:endParaRPr lang="en-US" dirty="0"/>
          </a:p>
        </p:txBody>
      </p:sp>
      <p:sp>
        <p:nvSpPr>
          <p:cNvPr id="4" name="Slide Number Placeholder 3">
            <a:extLst>
              <a:ext uri="{FF2B5EF4-FFF2-40B4-BE49-F238E27FC236}">
                <a16:creationId xmlns:a16="http://schemas.microsoft.com/office/drawing/2014/main" id="{A92E9727-2B77-4D09-B70E-FE8947C6ED95}"/>
              </a:ext>
            </a:extLst>
          </p:cNvPr>
          <p:cNvSpPr>
            <a:spLocks noGrp="1"/>
          </p:cNvSpPr>
          <p:nvPr>
            <p:ph type="sldNum" sz="quarter" idx="12"/>
          </p:nvPr>
        </p:nvSpPr>
        <p:spPr/>
        <p:txBody>
          <a:bodyPr/>
          <a:lstStyle/>
          <a:p>
            <a:fld id="{C6429477-D61A-7D49-A13C-58DC364142A2}" type="slidenum">
              <a:rPr lang="en-US" smtClean="0"/>
              <a:t>40</a:t>
            </a:fld>
            <a:endParaRPr lang="en-US" dirty="0"/>
          </a:p>
        </p:txBody>
      </p:sp>
    </p:spTree>
    <p:extLst>
      <p:ext uri="{BB962C8B-B14F-4D97-AF65-F5344CB8AC3E}">
        <p14:creationId xmlns:p14="http://schemas.microsoft.com/office/powerpoint/2010/main" val="40987044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A267F-5800-4774-A908-48F25E590DF4}"/>
              </a:ext>
            </a:extLst>
          </p:cNvPr>
          <p:cNvSpPr>
            <a:spLocks noGrp="1"/>
          </p:cNvSpPr>
          <p:nvPr>
            <p:ph type="title"/>
          </p:nvPr>
        </p:nvSpPr>
        <p:spPr/>
        <p:txBody>
          <a:bodyPr/>
          <a:lstStyle/>
          <a:p>
            <a:r>
              <a:rPr lang="en-US" dirty="0"/>
              <a:t>Accounting Periods</a:t>
            </a:r>
          </a:p>
        </p:txBody>
      </p:sp>
      <p:sp>
        <p:nvSpPr>
          <p:cNvPr id="3" name="Content Placeholder 2">
            <a:extLst>
              <a:ext uri="{FF2B5EF4-FFF2-40B4-BE49-F238E27FC236}">
                <a16:creationId xmlns:a16="http://schemas.microsoft.com/office/drawing/2014/main" id="{B164C5E8-BEDE-4A44-B061-B24E706D995B}"/>
              </a:ext>
            </a:extLst>
          </p:cNvPr>
          <p:cNvSpPr>
            <a:spLocks noGrp="1"/>
          </p:cNvSpPr>
          <p:nvPr>
            <p:ph idx="1"/>
          </p:nvPr>
        </p:nvSpPr>
        <p:spPr/>
        <p:txBody>
          <a:bodyPr/>
          <a:lstStyle/>
          <a:p>
            <a:r>
              <a:rPr lang="en-US" altLang="en-US" b="1" dirty="0"/>
              <a:t>The USF fiscal year is July 1 through June 30</a:t>
            </a:r>
          </a:p>
          <a:p>
            <a:r>
              <a:rPr lang="en-US" altLang="en-US" b="1" dirty="0"/>
              <a:t>Our accounting periods</a:t>
            </a:r>
          </a:p>
          <a:p>
            <a:pPr lvl="1"/>
            <a:r>
              <a:rPr lang="en-US" altLang="en-US" sz="2000" dirty="0"/>
              <a:t>Periods 1 through 12 represent July through June</a:t>
            </a:r>
          </a:p>
          <a:p>
            <a:pPr lvl="1"/>
            <a:r>
              <a:rPr lang="en-US" altLang="en-US" sz="2000" dirty="0"/>
              <a:t>Period 998 is the adjustment period</a:t>
            </a:r>
          </a:p>
          <a:p>
            <a:pPr lvl="1"/>
            <a:r>
              <a:rPr lang="en-US" altLang="en-US" sz="2000" dirty="0"/>
              <a:t>Period 0 represents balance sheet account balances brought forward from prior fiscal year to next fiscal year</a:t>
            </a:r>
          </a:p>
          <a:p>
            <a:endParaRPr lang="en-US" dirty="0"/>
          </a:p>
        </p:txBody>
      </p:sp>
      <p:sp>
        <p:nvSpPr>
          <p:cNvPr id="4" name="Slide Number Placeholder 3">
            <a:extLst>
              <a:ext uri="{FF2B5EF4-FFF2-40B4-BE49-F238E27FC236}">
                <a16:creationId xmlns:a16="http://schemas.microsoft.com/office/drawing/2014/main" id="{319F5163-5C55-42AD-9CD1-A190E67D6389}"/>
              </a:ext>
            </a:extLst>
          </p:cNvPr>
          <p:cNvSpPr>
            <a:spLocks noGrp="1"/>
          </p:cNvSpPr>
          <p:nvPr>
            <p:ph type="sldNum" sz="quarter" idx="12"/>
          </p:nvPr>
        </p:nvSpPr>
        <p:spPr/>
        <p:txBody>
          <a:bodyPr/>
          <a:lstStyle/>
          <a:p>
            <a:fld id="{C6429477-D61A-7D49-A13C-58DC364142A2}" type="slidenum">
              <a:rPr lang="en-US" smtClean="0"/>
              <a:t>41</a:t>
            </a:fld>
            <a:endParaRPr lang="en-US" dirty="0"/>
          </a:p>
        </p:txBody>
      </p:sp>
    </p:spTree>
    <p:extLst>
      <p:ext uri="{BB962C8B-B14F-4D97-AF65-F5344CB8AC3E}">
        <p14:creationId xmlns:p14="http://schemas.microsoft.com/office/powerpoint/2010/main" val="2849042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11663F-9F52-4B98-B13C-60CA85F42E78}"/>
              </a:ext>
            </a:extLst>
          </p:cNvPr>
          <p:cNvSpPr>
            <a:spLocks noGrp="1"/>
          </p:cNvSpPr>
          <p:nvPr>
            <p:ph type="ctrTitle"/>
          </p:nvPr>
        </p:nvSpPr>
        <p:spPr>
          <a:xfrm>
            <a:off x="457200" y="1200805"/>
            <a:ext cx="10338318" cy="1803872"/>
          </a:xfrm>
        </p:spPr>
        <p:txBody>
          <a:bodyPr/>
          <a:lstStyle/>
          <a:p>
            <a:r>
              <a:rPr lang="en-US" dirty="0"/>
              <a:t>University Controller’s Office  Resources</a:t>
            </a:r>
          </a:p>
        </p:txBody>
      </p:sp>
      <p:sp>
        <p:nvSpPr>
          <p:cNvPr id="3" name="Subtitle 2">
            <a:extLst>
              <a:ext uri="{FF2B5EF4-FFF2-40B4-BE49-F238E27FC236}">
                <a16:creationId xmlns:a16="http://schemas.microsoft.com/office/drawing/2014/main" id="{FAE17DEA-F5ED-4845-A0D1-160240211B58}"/>
              </a:ext>
            </a:extLst>
          </p:cNvPr>
          <p:cNvSpPr>
            <a:spLocks noGrp="1"/>
          </p:cNvSpPr>
          <p:nvPr>
            <p:ph type="subTitle" idx="1"/>
          </p:nvPr>
        </p:nvSpPr>
        <p:spPr>
          <a:xfrm>
            <a:off x="457200" y="3201144"/>
            <a:ext cx="6923314" cy="997632"/>
          </a:xfrm>
        </p:spPr>
        <p:txBody>
          <a:bodyPr/>
          <a:lstStyle/>
          <a:p>
            <a:pPr marL="342900" indent="-342900">
              <a:buFont typeface="Arial" panose="020B0604020202020204" pitchFamily="34" charset="0"/>
              <a:buChar char="•"/>
            </a:pPr>
            <a:r>
              <a:rPr lang="en-US" dirty="0"/>
              <a:t>Contacts</a:t>
            </a:r>
          </a:p>
          <a:p>
            <a:pPr marL="342900" indent="-342900">
              <a:buFont typeface="Arial" panose="020B0604020202020204" pitchFamily="34" charset="0"/>
              <a:buChar char="•"/>
            </a:pPr>
            <a:r>
              <a:rPr lang="en-US" dirty="0"/>
              <a:t>Additional Information</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2029690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58F902C-D3B4-1B45-95EE-631073220955}"/>
              </a:ext>
            </a:extLst>
          </p:cNvPr>
          <p:cNvSpPr>
            <a:spLocks noGrp="1"/>
          </p:cNvSpPr>
          <p:nvPr>
            <p:ph type="sldNum" sz="quarter" idx="12"/>
          </p:nvPr>
        </p:nvSpPr>
        <p:spPr/>
        <p:txBody>
          <a:bodyPr/>
          <a:lstStyle/>
          <a:p>
            <a:fld id="{C6429477-D61A-7D49-A13C-58DC364142A2}" type="slidenum">
              <a:rPr lang="en-US" smtClean="0"/>
              <a:t>43</a:t>
            </a:fld>
            <a:endParaRPr lang="en-US" dirty="0"/>
          </a:p>
        </p:txBody>
      </p:sp>
      <p:sp>
        <p:nvSpPr>
          <p:cNvPr id="3" name="Title 5"/>
          <p:cNvSpPr txBox="1">
            <a:spLocks/>
          </p:cNvSpPr>
          <p:nvPr/>
        </p:nvSpPr>
        <p:spPr>
          <a:xfrm>
            <a:off x="2854615" y="615586"/>
            <a:ext cx="6482769" cy="823739"/>
          </a:xfrm>
          <a:prstGeom prst="rect">
            <a:avLst/>
          </a:prstGeom>
        </p:spPr>
        <p:txBody>
          <a:bodyPr/>
          <a:lstStyle>
            <a:lvl1pPr algn="l" defTabSz="914400" rtl="0" eaLnBrk="1" latinLnBrk="0" hangingPunct="1">
              <a:lnSpc>
                <a:spcPct val="90000"/>
              </a:lnSpc>
              <a:spcBef>
                <a:spcPct val="0"/>
              </a:spcBef>
              <a:buNone/>
              <a:defRPr sz="4400" b="1" kern="1200">
                <a:solidFill>
                  <a:srgbClr val="007851"/>
                </a:solidFill>
                <a:latin typeface="+mn-lt"/>
                <a:ea typeface="+mj-ea"/>
                <a:cs typeface="+mj-cs"/>
              </a:defRPr>
            </a:lvl1pPr>
          </a:lstStyle>
          <a:p>
            <a:pPr algn="ctr"/>
            <a:r>
              <a:rPr lang="en-US" sz="6000" dirty="0">
                <a:solidFill>
                  <a:srgbClr val="006747"/>
                </a:solidFill>
              </a:rPr>
              <a:t>Helpful Resources</a:t>
            </a:r>
          </a:p>
        </p:txBody>
      </p:sp>
      <p:graphicFrame>
        <p:nvGraphicFramePr>
          <p:cNvPr id="4" name="Table 3">
            <a:extLst>
              <a:ext uri="{FF2B5EF4-FFF2-40B4-BE49-F238E27FC236}">
                <a16:creationId xmlns:a16="http://schemas.microsoft.com/office/drawing/2014/main" id="{9251F899-2354-4618-9699-9FC41795FADB}"/>
              </a:ext>
            </a:extLst>
          </p:cNvPr>
          <p:cNvGraphicFramePr>
            <a:graphicFrameLocks noGrp="1"/>
          </p:cNvGraphicFramePr>
          <p:nvPr/>
        </p:nvGraphicFramePr>
        <p:xfrm>
          <a:off x="2031999" y="1633859"/>
          <a:ext cx="8128000" cy="4079240"/>
        </p:xfrm>
        <a:graphic>
          <a:graphicData uri="http://schemas.openxmlformats.org/drawingml/2006/table">
            <a:tbl>
              <a:tblPr firstRow="1" bandRow="1">
                <a:tableStyleId>{93296810-A885-4BE3-A3E7-6D5BEEA58F35}</a:tableStyleId>
              </a:tblPr>
              <a:tblGrid>
                <a:gridCol w="4064000">
                  <a:extLst>
                    <a:ext uri="{9D8B030D-6E8A-4147-A177-3AD203B41FA5}">
                      <a16:colId xmlns:a16="http://schemas.microsoft.com/office/drawing/2014/main" val="1097089592"/>
                    </a:ext>
                  </a:extLst>
                </a:gridCol>
                <a:gridCol w="4064000">
                  <a:extLst>
                    <a:ext uri="{9D8B030D-6E8A-4147-A177-3AD203B41FA5}">
                      <a16:colId xmlns:a16="http://schemas.microsoft.com/office/drawing/2014/main" val="3306252850"/>
                    </a:ext>
                  </a:extLst>
                </a:gridCol>
              </a:tblGrid>
              <a:tr h="370840">
                <a:tc>
                  <a:txBody>
                    <a:bodyPr/>
                    <a:lstStyle/>
                    <a:p>
                      <a:pPr algn="ctr"/>
                      <a:r>
                        <a:rPr lang="en-US" dirty="0"/>
                        <a:t>Email</a:t>
                      </a:r>
                    </a:p>
                  </a:txBody>
                  <a:tcPr>
                    <a:solidFill>
                      <a:srgbClr val="007851"/>
                    </a:solidFill>
                  </a:tcPr>
                </a:tc>
                <a:tc>
                  <a:txBody>
                    <a:bodyPr/>
                    <a:lstStyle/>
                    <a:p>
                      <a:pPr algn="ctr"/>
                      <a:r>
                        <a:rPr lang="en-US" dirty="0"/>
                        <a:t>Department</a:t>
                      </a:r>
                    </a:p>
                  </a:txBody>
                  <a:tcPr>
                    <a:solidFill>
                      <a:srgbClr val="007851"/>
                    </a:solidFill>
                  </a:tcPr>
                </a:tc>
                <a:extLst>
                  <a:ext uri="{0D108BD9-81ED-4DB2-BD59-A6C34878D82A}">
                    <a16:rowId xmlns:a16="http://schemas.microsoft.com/office/drawing/2014/main" val="999161131"/>
                  </a:ext>
                </a:extLst>
              </a:tr>
              <a:tr h="370840">
                <a:tc>
                  <a:txBody>
                    <a:bodyPr/>
                    <a:lstStyle/>
                    <a:p>
                      <a:r>
                        <a:rPr lang="en-US" altLang="en-US" sz="1800" dirty="0">
                          <a:hlinkClick r:id="rId2"/>
                        </a:rPr>
                        <a:t>aphelp@usf.edu</a:t>
                      </a:r>
                      <a:r>
                        <a:rPr lang="en-US" altLang="en-US" sz="1800" dirty="0"/>
                        <a:t>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Accounts Payable Help</a:t>
                      </a:r>
                    </a:p>
                  </a:txBody>
                  <a:tcPr/>
                </a:tc>
                <a:extLst>
                  <a:ext uri="{0D108BD9-81ED-4DB2-BD59-A6C34878D82A}">
                    <a16:rowId xmlns:a16="http://schemas.microsoft.com/office/drawing/2014/main" val="997306793"/>
                  </a:ext>
                </a:extLst>
              </a:tr>
              <a:tr h="370840">
                <a:tc>
                  <a:txBody>
                    <a:bodyPr/>
                    <a:lstStyle/>
                    <a:p>
                      <a:r>
                        <a:rPr lang="en-US" altLang="en-US" sz="1800" dirty="0">
                          <a:hlinkClick r:id="rId3"/>
                        </a:rPr>
                        <a:t>Asset-help@usf.edu</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Asset Management Help</a:t>
                      </a:r>
                    </a:p>
                  </a:txBody>
                  <a:tcPr/>
                </a:tc>
                <a:extLst>
                  <a:ext uri="{0D108BD9-81ED-4DB2-BD59-A6C34878D82A}">
                    <a16:rowId xmlns:a16="http://schemas.microsoft.com/office/drawing/2014/main" val="3102083396"/>
                  </a:ext>
                </a:extLst>
              </a:tr>
              <a:tr h="370840">
                <a:tc>
                  <a:txBody>
                    <a:bodyPr/>
                    <a:lstStyle/>
                    <a:p>
                      <a:r>
                        <a:rPr lang="en-US" altLang="en-US" sz="1800" dirty="0">
                          <a:hlinkClick r:id="rId4"/>
                        </a:rPr>
                        <a:t>billingarhelp@usf.edu</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Billing and AR Help</a:t>
                      </a:r>
                    </a:p>
                  </a:txBody>
                  <a:tcPr/>
                </a:tc>
                <a:extLst>
                  <a:ext uri="{0D108BD9-81ED-4DB2-BD59-A6C34878D82A}">
                    <a16:rowId xmlns:a16="http://schemas.microsoft.com/office/drawing/2014/main" val="2563806634"/>
                  </a:ext>
                </a:extLst>
              </a:tr>
              <a:tr h="370840">
                <a:tc>
                  <a:txBody>
                    <a:bodyPr/>
                    <a:lstStyle/>
                    <a:p>
                      <a:r>
                        <a:rPr lang="en-US" altLang="en-US" sz="1800" dirty="0">
                          <a:hlinkClick r:id="rId5"/>
                        </a:rPr>
                        <a:t>cashiers@usf.edu</a:t>
                      </a:r>
                      <a:r>
                        <a:rPr lang="en-US" altLang="en-US" sz="1800" dirty="0"/>
                        <a:t>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Cashiers Office Help</a:t>
                      </a:r>
                    </a:p>
                  </a:txBody>
                  <a:tcPr/>
                </a:tc>
                <a:extLst>
                  <a:ext uri="{0D108BD9-81ED-4DB2-BD59-A6C34878D82A}">
                    <a16:rowId xmlns:a16="http://schemas.microsoft.com/office/drawing/2014/main" val="2371774564"/>
                  </a:ext>
                </a:extLst>
              </a:tr>
              <a:tr h="370840">
                <a:tc>
                  <a:txBody>
                    <a:bodyPr/>
                    <a:lstStyle/>
                    <a:p>
                      <a:r>
                        <a:rPr lang="en-US" altLang="en-US" sz="1800" dirty="0">
                          <a:hlinkClick r:id="rId6"/>
                        </a:rPr>
                        <a:t>Electronic-media-disposal@usf.edu</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Electronic Media</a:t>
                      </a:r>
                    </a:p>
                  </a:txBody>
                  <a:tcPr/>
                </a:tc>
                <a:extLst>
                  <a:ext uri="{0D108BD9-81ED-4DB2-BD59-A6C34878D82A}">
                    <a16:rowId xmlns:a16="http://schemas.microsoft.com/office/drawing/2014/main" val="2813808838"/>
                  </a:ext>
                </a:extLst>
              </a:tr>
              <a:tr h="370840">
                <a:tc>
                  <a:txBody>
                    <a:bodyPr/>
                    <a:lstStyle/>
                    <a:p>
                      <a:r>
                        <a:rPr lang="en-US" altLang="en-US" sz="1800" dirty="0">
                          <a:hlinkClick r:id="rId7"/>
                        </a:rPr>
                        <a:t>financemart@usf.edu</a:t>
                      </a:r>
                      <a:r>
                        <a:rPr lang="en-US" altLang="en-US" sz="1800" dirty="0"/>
                        <a:t>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Finance Mart Questions</a:t>
                      </a:r>
                    </a:p>
                  </a:txBody>
                  <a:tcPr/>
                </a:tc>
                <a:extLst>
                  <a:ext uri="{0D108BD9-81ED-4DB2-BD59-A6C34878D82A}">
                    <a16:rowId xmlns:a16="http://schemas.microsoft.com/office/drawing/2014/main" val="2530872437"/>
                  </a:ext>
                </a:extLst>
              </a:tr>
              <a:tr h="370840">
                <a:tc>
                  <a:txBody>
                    <a:bodyPr/>
                    <a:lstStyle/>
                    <a:p>
                      <a:r>
                        <a:rPr lang="en-US" altLang="en-US" sz="1800" dirty="0">
                          <a:hlinkClick r:id="rId8"/>
                        </a:rPr>
                        <a:t>payrollhelpdesk@usf.edu</a:t>
                      </a:r>
                      <a:r>
                        <a:rPr lang="en-US" altLang="en-US" sz="1800" dirty="0"/>
                        <a:t>	</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Payroll Questions</a:t>
                      </a:r>
                    </a:p>
                  </a:txBody>
                  <a:tcPr/>
                </a:tc>
                <a:extLst>
                  <a:ext uri="{0D108BD9-81ED-4DB2-BD59-A6C34878D82A}">
                    <a16:rowId xmlns:a16="http://schemas.microsoft.com/office/drawing/2014/main" val="3335714531"/>
                  </a:ext>
                </a:extLst>
              </a:tr>
              <a:tr h="370840">
                <a:tc>
                  <a:txBody>
                    <a:bodyPr/>
                    <a:lstStyle/>
                    <a:p>
                      <a:r>
                        <a:rPr lang="en-US" altLang="en-US" sz="1800" dirty="0">
                          <a:hlinkClick r:id="rId9"/>
                        </a:rPr>
                        <a:t>pcard@usf.edu</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PCARD Questions</a:t>
                      </a:r>
                    </a:p>
                  </a:txBody>
                  <a:tcPr/>
                </a:tc>
                <a:extLst>
                  <a:ext uri="{0D108BD9-81ED-4DB2-BD59-A6C34878D82A}">
                    <a16:rowId xmlns:a16="http://schemas.microsoft.com/office/drawing/2014/main" val="1508407155"/>
                  </a:ext>
                </a:extLst>
              </a:tr>
              <a:tr h="370840">
                <a:tc>
                  <a:txBody>
                    <a:bodyPr/>
                    <a:lstStyle/>
                    <a:p>
                      <a:r>
                        <a:rPr lang="en-US" altLang="en-US" sz="1800" dirty="0">
                          <a:hlinkClick r:id="rId10"/>
                        </a:rPr>
                        <a:t>travelhelp@usf.edu</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1" dirty="0">
                          <a:solidFill>
                            <a:srgbClr val="007851"/>
                          </a:solidFill>
                        </a:rPr>
                        <a:t>Travel Questions</a:t>
                      </a:r>
                    </a:p>
                  </a:txBody>
                  <a:tcPr/>
                </a:tc>
                <a:extLst>
                  <a:ext uri="{0D108BD9-81ED-4DB2-BD59-A6C34878D82A}">
                    <a16:rowId xmlns:a16="http://schemas.microsoft.com/office/drawing/2014/main" val="439415856"/>
                  </a:ext>
                </a:extLst>
              </a:tr>
              <a:tr h="370840">
                <a:tc>
                  <a:txBody>
                    <a:bodyPr/>
                    <a:lstStyle/>
                    <a:p>
                      <a:r>
                        <a:rPr lang="en-US" altLang="en-US" sz="1800" dirty="0">
                          <a:hlinkClick r:id="rId11"/>
                        </a:rPr>
                        <a:t>usfpurchasing@usf.edu</a:t>
                      </a:r>
                      <a:endParaRPr lang="en-US" dirty="0"/>
                    </a:p>
                  </a:txBody>
                  <a:tcPr/>
                </a:tc>
                <a:tc>
                  <a:txBody>
                    <a:bodyPr/>
                    <a:lstStyle/>
                    <a:p>
                      <a:r>
                        <a:rPr lang="en-US" altLang="en-US" sz="1800" b="1" dirty="0">
                          <a:solidFill>
                            <a:srgbClr val="007851"/>
                          </a:solidFill>
                        </a:rPr>
                        <a:t>Purchasing Help</a:t>
                      </a:r>
                      <a:endParaRPr lang="en-US" b="1" dirty="0">
                        <a:solidFill>
                          <a:srgbClr val="007851"/>
                        </a:solidFill>
                      </a:endParaRPr>
                    </a:p>
                  </a:txBody>
                  <a:tcPr/>
                </a:tc>
                <a:extLst>
                  <a:ext uri="{0D108BD9-81ED-4DB2-BD59-A6C34878D82A}">
                    <a16:rowId xmlns:a16="http://schemas.microsoft.com/office/drawing/2014/main" val="2574009454"/>
                  </a:ext>
                </a:extLst>
              </a:tr>
            </a:tbl>
          </a:graphicData>
        </a:graphic>
      </p:graphicFrame>
    </p:spTree>
    <p:extLst>
      <p:ext uri="{BB962C8B-B14F-4D97-AF65-F5344CB8AC3E}">
        <p14:creationId xmlns:p14="http://schemas.microsoft.com/office/powerpoint/2010/main" val="11649397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F71E0B-B1E5-4A4F-BC16-C15DCA9689D9}"/>
              </a:ext>
            </a:extLst>
          </p:cNvPr>
          <p:cNvSpPr>
            <a:spLocks noGrp="1"/>
          </p:cNvSpPr>
          <p:nvPr>
            <p:ph type="sldNum" sz="quarter" idx="12"/>
          </p:nvPr>
        </p:nvSpPr>
        <p:spPr/>
        <p:txBody>
          <a:bodyPr/>
          <a:lstStyle/>
          <a:p>
            <a:fld id="{C6429477-D61A-7D49-A13C-58DC364142A2}" type="slidenum">
              <a:rPr lang="en-US" smtClean="0"/>
              <a:t>44</a:t>
            </a:fld>
            <a:endParaRPr lang="en-US" dirty="0"/>
          </a:p>
        </p:txBody>
      </p:sp>
      <p:sp>
        <p:nvSpPr>
          <p:cNvPr id="5" name="Content Placeholder 2">
            <a:extLst>
              <a:ext uri="{FF2B5EF4-FFF2-40B4-BE49-F238E27FC236}">
                <a16:creationId xmlns:a16="http://schemas.microsoft.com/office/drawing/2014/main" id="{1C1EC63E-36AB-4D71-B119-301609CD9DA9}"/>
              </a:ext>
            </a:extLst>
          </p:cNvPr>
          <p:cNvSpPr txBox="1">
            <a:spLocks noGrp="1"/>
          </p:cNvSpPr>
          <p:nvPr>
            <p:ph idx="1"/>
          </p:nvPr>
        </p:nvSpPr>
        <p:spPr>
          <a:xfrm>
            <a:off x="594438" y="1187903"/>
            <a:ext cx="11239500" cy="44821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14400" lvl="2" indent="0">
              <a:buNone/>
            </a:pPr>
            <a:r>
              <a:rPr lang="en-US" altLang="en-US" sz="2800" b="1" dirty="0"/>
              <a:t>Online Business Processes</a:t>
            </a:r>
          </a:p>
          <a:p>
            <a:pPr marL="914400" lvl="2" indent="0">
              <a:buNone/>
            </a:pPr>
            <a:endParaRPr lang="en-US" altLang="en-US" sz="2800" b="1" dirty="0"/>
          </a:p>
          <a:p>
            <a:pPr lvl="1"/>
            <a:r>
              <a:rPr lang="en-US" altLang="en-US" sz="2000" dirty="0"/>
              <a:t>The address is </a:t>
            </a:r>
            <a:r>
              <a:rPr lang="en-US" altLang="en-US" sz="2000" dirty="0">
                <a:hlinkClick r:id="rId2"/>
              </a:rPr>
              <a:t>www.usf.edu/businessprocesses</a:t>
            </a:r>
            <a:r>
              <a:rPr lang="en-US" altLang="en-US" sz="2000" dirty="0"/>
              <a:t> </a:t>
            </a:r>
          </a:p>
          <a:p>
            <a:pPr lvl="1"/>
            <a:r>
              <a:rPr lang="en-US" altLang="en-US" sz="2000" dirty="0"/>
              <a:t>Allows for keyword search or category search</a:t>
            </a:r>
          </a:p>
          <a:p>
            <a:pPr lvl="1"/>
            <a:r>
              <a:rPr lang="en-US" altLang="en-US" sz="2000" dirty="0"/>
              <a:t>You may pose questions</a:t>
            </a:r>
          </a:p>
          <a:p>
            <a:pPr lvl="1"/>
            <a:r>
              <a:rPr lang="en-US" altLang="en-US" sz="2000" dirty="0"/>
              <a:t>Look for information on</a:t>
            </a:r>
          </a:p>
          <a:p>
            <a:pPr lvl="2">
              <a:buFont typeface="Wingdings" panose="05000000000000000000" pitchFamily="2" charset="2"/>
              <a:buChar char="Ø"/>
            </a:pPr>
            <a:r>
              <a:rPr lang="en-US" altLang="en-US" sz="1800" dirty="0"/>
              <a:t>Accounting practices</a:t>
            </a:r>
          </a:p>
          <a:p>
            <a:pPr lvl="2">
              <a:buFont typeface="Wingdings" panose="05000000000000000000" pitchFamily="2" charset="2"/>
              <a:buChar char="Ø"/>
            </a:pPr>
            <a:r>
              <a:rPr lang="en-US" altLang="en-US" sz="1800" dirty="0"/>
              <a:t>HR-payroll</a:t>
            </a:r>
          </a:p>
          <a:p>
            <a:pPr lvl="2">
              <a:buFont typeface="Wingdings" panose="05000000000000000000" pitchFamily="2" charset="2"/>
              <a:buChar char="Ø"/>
            </a:pPr>
            <a:r>
              <a:rPr lang="en-US" altLang="en-US" sz="1800" dirty="0"/>
              <a:t>Purchasing</a:t>
            </a:r>
          </a:p>
          <a:p>
            <a:pPr lvl="2">
              <a:buFont typeface="Wingdings" panose="05000000000000000000" pitchFamily="2" charset="2"/>
              <a:buChar char="Ø"/>
            </a:pPr>
            <a:r>
              <a:rPr lang="en-US" altLang="en-US" sz="1800" dirty="0"/>
              <a:t>Research</a:t>
            </a:r>
          </a:p>
          <a:p>
            <a:pPr lvl="2">
              <a:buFont typeface="Wingdings" panose="05000000000000000000" pitchFamily="2" charset="2"/>
              <a:buChar char="Ø"/>
            </a:pPr>
            <a:r>
              <a:rPr lang="en-US" altLang="en-US" sz="1800" dirty="0"/>
              <a:t>The USF Foundation</a:t>
            </a:r>
          </a:p>
          <a:p>
            <a:pPr lvl="2">
              <a:buFont typeface="Wingdings" panose="05000000000000000000" pitchFamily="2" charset="2"/>
              <a:buChar char="Ø"/>
            </a:pPr>
            <a:r>
              <a:rPr lang="en-US" altLang="en-US" sz="1800" dirty="0"/>
              <a:t>And many other subject areas</a:t>
            </a:r>
          </a:p>
        </p:txBody>
      </p:sp>
      <p:sp>
        <p:nvSpPr>
          <p:cNvPr id="3" name="TextBox 2">
            <a:extLst>
              <a:ext uri="{FF2B5EF4-FFF2-40B4-BE49-F238E27FC236}">
                <a16:creationId xmlns:a16="http://schemas.microsoft.com/office/drawing/2014/main" id="{DC0A21C5-AAB0-4B4C-B16B-0D2281CC3B55}"/>
              </a:ext>
            </a:extLst>
          </p:cNvPr>
          <p:cNvSpPr txBox="1"/>
          <p:nvPr/>
        </p:nvSpPr>
        <p:spPr>
          <a:xfrm>
            <a:off x="6802016" y="1083742"/>
            <a:ext cx="4888696" cy="4690515"/>
          </a:xfrm>
          <a:prstGeom prst="rect">
            <a:avLst/>
          </a:prstGeom>
          <a:noFill/>
          <a:ln w="38100">
            <a:solidFill>
              <a:srgbClr val="007851"/>
            </a:solidFill>
          </a:ln>
        </p:spPr>
        <p:txBody>
          <a:bodyPr wrap="square" rtlCol="0">
            <a:spAutoFit/>
          </a:bodyPr>
          <a:lstStyle/>
          <a:p>
            <a:pPr algn="ctr">
              <a:lnSpc>
                <a:spcPct val="90000"/>
              </a:lnSpc>
            </a:pPr>
            <a:r>
              <a:rPr lang="en-US" altLang="en-US" sz="2800" dirty="0">
                <a:solidFill>
                  <a:srgbClr val="007851"/>
                </a:solidFill>
              </a:rPr>
              <a:t>Look for the </a:t>
            </a:r>
            <a:r>
              <a:rPr lang="en-US" altLang="en-US" sz="2800" b="1" dirty="0">
                <a:solidFill>
                  <a:srgbClr val="007851"/>
                </a:solidFill>
              </a:rPr>
              <a:t>TRAIN</a:t>
            </a:r>
          </a:p>
          <a:p>
            <a:pPr algn="ctr">
              <a:lnSpc>
                <a:spcPct val="90000"/>
              </a:lnSpc>
            </a:pPr>
            <a:endParaRPr lang="en-US" altLang="en-US" sz="2800" b="1" dirty="0">
              <a:solidFill>
                <a:srgbClr val="007851"/>
              </a:solidFill>
            </a:endParaRPr>
          </a:p>
          <a:p>
            <a:pPr algn="ctr">
              <a:lnSpc>
                <a:spcPct val="90000"/>
              </a:lnSpc>
            </a:pPr>
            <a:r>
              <a:rPr lang="en-US" altLang="en-US" sz="2000" b="1" dirty="0">
                <a:solidFill>
                  <a:srgbClr val="007851"/>
                </a:solidFill>
              </a:rPr>
              <a:t>T</a:t>
            </a:r>
            <a:r>
              <a:rPr lang="en-US" altLang="en-US" sz="2000" dirty="0">
                <a:solidFill>
                  <a:srgbClr val="007851"/>
                </a:solidFill>
              </a:rPr>
              <a:t>he </a:t>
            </a:r>
            <a:r>
              <a:rPr lang="en-US" altLang="en-US" sz="2000" b="1" dirty="0">
                <a:solidFill>
                  <a:srgbClr val="007851"/>
                </a:solidFill>
              </a:rPr>
              <a:t>R</a:t>
            </a:r>
            <a:r>
              <a:rPr lang="en-US" altLang="en-US" sz="2000" dirty="0">
                <a:solidFill>
                  <a:srgbClr val="007851"/>
                </a:solidFill>
              </a:rPr>
              <a:t>esearch </a:t>
            </a:r>
            <a:r>
              <a:rPr lang="en-US" altLang="en-US" sz="2000" b="1" dirty="0">
                <a:solidFill>
                  <a:srgbClr val="007851"/>
                </a:solidFill>
              </a:rPr>
              <a:t>A</a:t>
            </a:r>
            <a:r>
              <a:rPr lang="en-US" altLang="en-US" sz="2000" dirty="0">
                <a:solidFill>
                  <a:srgbClr val="007851"/>
                </a:solidFill>
              </a:rPr>
              <a:t>dministration </a:t>
            </a:r>
            <a:r>
              <a:rPr lang="en-US" altLang="en-US" sz="2000" b="1" dirty="0">
                <a:solidFill>
                  <a:srgbClr val="007851"/>
                </a:solidFill>
              </a:rPr>
              <a:t>I</a:t>
            </a:r>
            <a:r>
              <a:rPr lang="en-US" altLang="en-US" sz="2000" dirty="0">
                <a:solidFill>
                  <a:srgbClr val="007851"/>
                </a:solidFill>
              </a:rPr>
              <a:t>mprovement </a:t>
            </a:r>
            <a:r>
              <a:rPr lang="en-US" altLang="en-US" sz="2000" b="1" dirty="0">
                <a:solidFill>
                  <a:srgbClr val="007851"/>
                </a:solidFill>
              </a:rPr>
              <a:t>N</a:t>
            </a:r>
            <a:r>
              <a:rPr lang="en-US" altLang="en-US" sz="2000" dirty="0">
                <a:solidFill>
                  <a:srgbClr val="007851"/>
                </a:solidFill>
              </a:rPr>
              <a:t>etwork</a:t>
            </a:r>
          </a:p>
          <a:p>
            <a:pPr lvl="1" algn="ctr">
              <a:lnSpc>
                <a:spcPct val="90000"/>
              </a:lnSpc>
            </a:pPr>
            <a:endParaRPr lang="en-US" altLang="en-US" sz="2000" dirty="0">
              <a:solidFill>
                <a:srgbClr val="007851"/>
              </a:solidFill>
            </a:endParaRPr>
          </a:p>
          <a:p>
            <a:pPr algn="ctr">
              <a:lnSpc>
                <a:spcPct val="90000"/>
              </a:lnSpc>
            </a:pPr>
            <a:r>
              <a:rPr lang="en-US" altLang="en-US" sz="2000" dirty="0">
                <a:hlinkClick r:id="rId3"/>
              </a:rPr>
              <a:t>www.research.usf.edu/train</a:t>
            </a:r>
            <a:endParaRPr lang="en-US" altLang="en-US" sz="2000" dirty="0"/>
          </a:p>
          <a:p>
            <a:pPr algn="ctr">
              <a:lnSpc>
                <a:spcPct val="90000"/>
              </a:lnSpc>
            </a:pPr>
            <a:endParaRPr lang="en-US" altLang="en-US" sz="2000" dirty="0"/>
          </a:p>
          <a:p>
            <a:pPr algn="ctr">
              <a:lnSpc>
                <a:spcPct val="90000"/>
              </a:lnSpc>
            </a:pPr>
            <a:endParaRPr lang="en-US" altLang="en-US" sz="2000" dirty="0"/>
          </a:p>
          <a:p>
            <a:pPr algn="ctr">
              <a:lnSpc>
                <a:spcPct val="90000"/>
              </a:lnSpc>
            </a:pPr>
            <a:r>
              <a:rPr lang="en-US" altLang="en-US" sz="2800" b="1" dirty="0">
                <a:solidFill>
                  <a:srgbClr val="007851"/>
                </a:solidFill>
              </a:rPr>
              <a:t>The Goals</a:t>
            </a:r>
          </a:p>
          <a:p>
            <a:pPr algn="ctr">
              <a:lnSpc>
                <a:spcPct val="90000"/>
              </a:lnSpc>
            </a:pPr>
            <a:endParaRPr lang="en-US" altLang="en-US" sz="2800" b="1" dirty="0">
              <a:solidFill>
                <a:srgbClr val="007851"/>
              </a:solidFill>
            </a:endParaRPr>
          </a:p>
          <a:p>
            <a:pPr marL="800100" lvl="1" indent="-342900">
              <a:lnSpc>
                <a:spcPct val="90000"/>
              </a:lnSpc>
              <a:buFont typeface="Arial" panose="020B0604020202020204" pitchFamily="34" charset="0"/>
              <a:buChar char="•"/>
            </a:pPr>
            <a:r>
              <a:rPr lang="en-US" altLang="en-US" sz="2000" dirty="0">
                <a:solidFill>
                  <a:srgbClr val="007851"/>
                </a:solidFill>
              </a:rPr>
              <a:t>Building the knowledge base of research administrators</a:t>
            </a:r>
          </a:p>
          <a:p>
            <a:pPr marL="800100" lvl="1" indent="-342900">
              <a:lnSpc>
                <a:spcPct val="90000"/>
              </a:lnSpc>
              <a:buFont typeface="Arial" panose="020B0604020202020204" pitchFamily="34" charset="0"/>
              <a:buChar char="•"/>
            </a:pPr>
            <a:r>
              <a:rPr lang="en-US" altLang="en-US" sz="2000" dirty="0">
                <a:solidFill>
                  <a:srgbClr val="007851"/>
                </a:solidFill>
              </a:rPr>
              <a:t>Enhancing professional competencies</a:t>
            </a:r>
          </a:p>
          <a:p>
            <a:pPr marL="800100" lvl="1" indent="-342900">
              <a:lnSpc>
                <a:spcPct val="90000"/>
              </a:lnSpc>
              <a:buFont typeface="Arial" panose="020B0604020202020204" pitchFamily="34" charset="0"/>
              <a:buChar char="•"/>
            </a:pPr>
            <a:r>
              <a:rPr lang="en-US" altLang="en-US" sz="2000" dirty="0">
                <a:solidFill>
                  <a:srgbClr val="007851"/>
                </a:solidFill>
              </a:rPr>
              <a:t>Improving business processes and reporting</a:t>
            </a:r>
          </a:p>
        </p:txBody>
      </p:sp>
    </p:spTree>
    <p:extLst>
      <p:ext uri="{BB962C8B-B14F-4D97-AF65-F5344CB8AC3E}">
        <p14:creationId xmlns:p14="http://schemas.microsoft.com/office/powerpoint/2010/main" val="4704603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5F71E0B-B1E5-4A4F-BC16-C15DCA9689D9}"/>
              </a:ext>
            </a:extLst>
          </p:cNvPr>
          <p:cNvSpPr>
            <a:spLocks noGrp="1"/>
          </p:cNvSpPr>
          <p:nvPr>
            <p:ph type="sldNum" sz="quarter" idx="12"/>
          </p:nvPr>
        </p:nvSpPr>
        <p:spPr/>
        <p:txBody>
          <a:bodyPr/>
          <a:lstStyle/>
          <a:p>
            <a:fld id="{C6429477-D61A-7D49-A13C-58DC364142A2}" type="slidenum">
              <a:rPr lang="en-US" smtClean="0"/>
              <a:t>45</a:t>
            </a:fld>
            <a:endParaRPr lang="en-US" dirty="0"/>
          </a:p>
        </p:txBody>
      </p:sp>
      <p:sp>
        <p:nvSpPr>
          <p:cNvPr id="5" name="Content Placeholder 2">
            <a:extLst>
              <a:ext uri="{FF2B5EF4-FFF2-40B4-BE49-F238E27FC236}">
                <a16:creationId xmlns:a16="http://schemas.microsoft.com/office/drawing/2014/main" id="{1C1EC63E-36AB-4D71-B119-301609CD9DA9}"/>
              </a:ext>
            </a:extLst>
          </p:cNvPr>
          <p:cNvSpPr txBox="1">
            <a:spLocks noGrp="1"/>
          </p:cNvSpPr>
          <p:nvPr>
            <p:ph idx="1"/>
          </p:nvPr>
        </p:nvSpPr>
        <p:spPr>
          <a:xfrm>
            <a:off x="594438" y="1154273"/>
            <a:ext cx="11239500" cy="454945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00785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rgbClr val="00785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en-US" altLang="en-US" sz="2800" b="1" dirty="0"/>
              <a:t>University Controller’s Office (UCO)</a:t>
            </a:r>
          </a:p>
          <a:p>
            <a:pPr>
              <a:buFont typeface="Courier New" panose="02070309020205020404" pitchFamily="49" charset="0"/>
              <a:buChar char="o"/>
              <a:defRPr/>
            </a:pPr>
            <a:r>
              <a:rPr lang="en-US" altLang="en-US" sz="2000" dirty="0">
                <a:hlinkClick r:id="rId2"/>
              </a:rPr>
              <a:t>http://www.usf.edu/business-finance/controller</a:t>
            </a:r>
            <a:endParaRPr lang="en-US" altLang="en-US" sz="2000" dirty="0"/>
          </a:p>
          <a:p>
            <a:pPr lvl="2">
              <a:defRPr/>
            </a:pPr>
            <a:r>
              <a:rPr lang="en-US" altLang="en-US" sz="1800" dirty="0"/>
              <a:t>UCO Administrative Services, Accounting &amp; Reporting, Student Services, Travel &amp; Accounts Payable, Payroll &amp; Tax Services, and Procurement.</a:t>
            </a:r>
          </a:p>
          <a:p>
            <a:pPr marL="0" indent="0">
              <a:buNone/>
              <a:defRPr/>
            </a:pPr>
            <a:r>
              <a:rPr lang="en-US" altLang="en-US" sz="2800" b="1" dirty="0"/>
              <a:t>Important </a:t>
            </a:r>
            <a:r>
              <a:rPr lang="en-US" altLang="en-US" sz="2800" b="1" dirty="0" err="1"/>
              <a:t>ListServ</a:t>
            </a:r>
            <a:r>
              <a:rPr lang="en-US" altLang="en-US" sz="2800" b="1" dirty="0"/>
              <a:t> accounts:</a:t>
            </a:r>
            <a:endParaRPr lang="en-US" altLang="en-US" sz="2800" dirty="0"/>
          </a:p>
          <a:p>
            <a:pPr>
              <a:buFont typeface="Courier New" panose="02070309020205020404" pitchFamily="49" charset="0"/>
              <a:buChar char="o"/>
            </a:pPr>
            <a:r>
              <a:rPr lang="en-US" altLang="en-US" sz="2000" b="1" dirty="0"/>
              <a:t>FAST </a:t>
            </a:r>
            <a:r>
              <a:rPr lang="en-US" altLang="en-US" sz="2000" b="1" dirty="0" err="1"/>
              <a:t>ListServ</a:t>
            </a:r>
            <a:endParaRPr lang="en-US" altLang="en-US" sz="2000" b="1" dirty="0"/>
          </a:p>
          <a:p>
            <a:pPr lvl="1"/>
            <a:r>
              <a:rPr lang="en-US" altLang="en-US" sz="1800" dirty="0"/>
              <a:t>Visit </a:t>
            </a:r>
            <a:r>
              <a:rPr lang="en-US" sz="1800" u="sng" dirty="0">
                <a:hlinkClick r:id="rId3"/>
              </a:rPr>
              <a:t>http://listserv.usf.edu/scripts/wa.exe?A0=FAST-LIST</a:t>
            </a:r>
            <a:r>
              <a:rPr lang="en-US" altLang="en-US" sz="1800" dirty="0"/>
              <a:t> to subscribe; click Get Password</a:t>
            </a:r>
          </a:p>
          <a:p>
            <a:pPr>
              <a:buFont typeface="Courier New" panose="02070309020205020404" pitchFamily="49" charset="0"/>
              <a:buChar char="o"/>
            </a:pPr>
            <a:r>
              <a:rPr lang="en-US" altLang="en-US" sz="2000" b="1" dirty="0"/>
              <a:t>Travel </a:t>
            </a:r>
            <a:r>
              <a:rPr lang="en-US" altLang="en-US" sz="2000" b="1" dirty="0" err="1"/>
              <a:t>ListServ</a:t>
            </a:r>
            <a:endParaRPr lang="en-US" altLang="en-US" sz="2000" b="1" dirty="0"/>
          </a:p>
          <a:p>
            <a:pPr lvl="1"/>
            <a:r>
              <a:rPr lang="en-US" altLang="en-US" sz="1800" dirty="0"/>
              <a:t>Travel home page to subscribe</a:t>
            </a:r>
          </a:p>
          <a:p>
            <a:pPr>
              <a:buFont typeface="Courier New" panose="02070309020205020404" pitchFamily="49" charset="0"/>
              <a:buChar char="o"/>
            </a:pPr>
            <a:r>
              <a:rPr lang="en-US" altLang="en-US" sz="2000" b="1" dirty="0"/>
              <a:t>Payroll </a:t>
            </a:r>
            <a:r>
              <a:rPr lang="en-US" altLang="en-US" sz="2000" b="1" dirty="0" err="1"/>
              <a:t>ListServ</a:t>
            </a:r>
            <a:endParaRPr lang="en-US" altLang="en-US" sz="2000" b="1" dirty="0"/>
          </a:p>
          <a:p>
            <a:pPr lvl="1"/>
            <a:r>
              <a:rPr lang="en-US" altLang="en-US" sz="1800" dirty="0"/>
              <a:t>Look on the Payroll Overview page to subscribe</a:t>
            </a:r>
          </a:p>
          <a:p>
            <a:pPr>
              <a:buFont typeface="Courier New" panose="02070309020205020404" pitchFamily="49" charset="0"/>
              <a:buChar char="o"/>
            </a:pPr>
            <a:r>
              <a:rPr lang="en-US" altLang="en-US" sz="2000" b="1" dirty="0"/>
              <a:t>Purchasing </a:t>
            </a:r>
            <a:r>
              <a:rPr lang="en-US" altLang="en-US" sz="2000" b="1" dirty="0" err="1"/>
              <a:t>ListServ</a:t>
            </a:r>
            <a:endParaRPr lang="en-US" altLang="en-US" sz="2000" b="1" dirty="0"/>
          </a:p>
          <a:p>
            <a:pPr>
              <a:defRPr/>
            </a:pPr>
            <a:endParaRPr lang="en-US" altLang="en-US" sz="1800" dirty="0"/>
          </a:p>
        </p:txBody>
      </p:sp>
    </p:spTree>
    <p:extLst>
      <p:ext uri="{BB962C8B-B14F-4D97-AF65-F5344CB8AC3E}">
        <p14:creationId xmlns:p14="http://schemas.microsoft.com/office/powerpoint/2010/main" val="3595388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Managing Our Budget</a:t>
            </a:r>
          </a:p>
        </p:txBody>
      </p:sp>
      <p:sp>
        <p:nvSpPr>
          <p:cNvPr id="3" name="Content Placeholder 2">
            <a:extLst>
              <a:ext uri="{FF2B5EF4-FFF2-40B4-BE49-F238E27FC236}">
                <a16:creationId xmlns:a16="http://schemas.microsoft.com/office/drawing/2014/main" id="{BB12939D-13B7-4818-86F8-4379F2E630A3}"/>
              </a:ext>
            </a:extLst>
          </p:cNvPr>
          <p:cNvSpPr>
            <a:spLocks noGrp="1"/>
          </p:cNvSpPr>
          <p:nvPr>
            <p:ph idx="1"/>
          </p:nvPr>
        </p:nvSpPr>
        <p:spPr/>
        <p:txBody>
          <a:bodyPr/>
          <a:lstStyle/>
          <a:p>
            <a:r>
              <a:rPr lang="en-US" altLang="en-US" b="1" dirty="0"/>
              <a:t>Commitment control is used two ways</a:t>
            </a:r>
          </a:p>
          <a:p>
            <a:pPr lvl="1"/>
            <a:r>
              <a:rPr lang="en-US" altLang="en-US" sz="2000" dirty="0"/>
              <a:t>Expenses are budgeted for all funding sources</a:t>
            </a:r>
          </a:p>
          <a:p>
            <a:pPr lvl="2"/>
            <a:r>
              <a:rPr lang="en-US" altLang="en-US" sz="1800" dirty="0"/>
              <a:t>Tracking with budget</a:t>
            </a:r>
          </a:p>
          <a:p>
            <a:pPr lvl="2"/>
            <a:r>
              <a:rPr lang="en-US" altLang="en-US" sz="1800" dirty="0"/>
              <a:t>Full budget control</a:t>
            </a:r>
          </a:p>
          <a:p>
            <a:r>
              <a:rPr lang="en-US" altLang="en-US" b="1" dirty="0"/>
              <a:t>Budget is released to specific chart field strings</a:t>
            </a:r>
          </a:p>
          <a:p>
            <a:pPr lvl="1"/>
            <a:r>
              <a:rPr lang="en-US" altLang="en-US" sz="2000" dirty="0"/>
              <a:t>A chart field is a way to tag a transaction</a:t>
            </a:r>
          </a:p>
          <a:p>
            <a:pPr lvl="1"/>
            <a:r>
              <a:rPr lang="en-US" altLang="en-US" sz="2000" dirty="0"/>
              <a:t>Chart fields are grouped together as a chart field string to direct how the accounting entry is recorded and reported</a:t>
            </a:r>
          </a:p>
          <a:p>
            <a:pPr lvl="1"/>
            <a:r>
              <a:rPr lang="en-US" altLang="en-US" sz="2000" dirty="0"/>
              <a:t>Also used for revenue tracking in auxiliary funds</a:t>
            </a:r>
          </a:p>
          <a:p>
            <a:endParaRPr lang="en-US" dirty="0"/>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5</a:t>
            </a:fld>
            <a:endParaRPr lang="en-US" dirty="0"/>
          </a:p>
        </p:txBody>
      </p:sp>
    </p:spTree>
    <p:extLst>
      <p:ext uri="{BB962C8B-B14F-4D97-AF65-F5344CB8AC3E}">
        <p14:creationId xmlns:p14="http://schemas.microsoft.com/office/powerpoint/2010/main" val="1356541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When does USF budget check?</a:t>
            </a:r>
          </a:p>
        </p:txBody>
      </p:sp>
      <p:sp>
        <p:nvSpPr>
          <p:cNvPr id="3" name="Content Placeholder 2">
            <a:extLst>
              <a:ext uri="{FF2B5EF4-FFF2-40B4-BE49-F238E27FC236}">
                <a16:creationId xmlns:a16="http://schemas.microsoft.com/office/drawing/2014/main" id="{BB12939D-13B7-4818-86F8-4379F2E630A3}"/>
              </a:ext>
            </a:extLst>
          </p:cNvPr>
          <p:cNvSpPr>
            <a:spLocks noGrp="1"/>
          </p:cNvSpPr>
          <p:nvPr>
            <p:ph idx="1"/>
          </p:nvPr>
        </p:nvSpPr>
        <p:spPr>
          <a:xfrm>
            <a:off x="457200" y="1295401"/>
            <a:ext cx="11239500" cy="4853472"/>
          </a:xfrm>
        </p:spPr>
        <p:txBody>
          <a:bodyPr numCol="2"/>
          <a:lstStyle/>
          <a:p>
            <a:r>
              <a:rPr lang="en-US" altLang="en-US" b="1" dirty="0"/>
              <a:t>Budget checking is initiated when:</a:t>
            </a:r>
          </a:p>
          <a:p>
            <a:pPr lvl="1"/>
            <a:r>
              <a:rPr lang="en-US" altLang="en-US" sz="2000" dirty="0"/>
              <a:t>A requisition is submitted</a:t>
            </a:r>
          </a:p>
          <a:p>
            <a:pPr lvl="1"/>
            <a:r>
              <a:rPr lang="en-US" altLang="en-US" sz="2000" dirty="0"/>
              <a:t>A purchase order is created</a:t>
            </a:r>
          </a:p>
          <a:p>
            <a:pPr lvl="1"/>
            <a:r>
              <a:rPr lang="en-US" altLang="en-US" sz="2000" dirty="0"/>
              <a:t>A change order is submitted</a:t>
            </a:r>
          </a:p>
          <a:p>
            <a:pPr lvl="1"/>
            <a:r>
              <a:rPr lang="en-US" altLang="en-US" sz="2000" dirty="0"/>
              <a:t>An invoice is paid</a:t>
            </a:r>
          </a:p>
          <a:p>
            <a:pPr lvl="1"/>
            <a:r>
              <a:rPr lang="en-US" altLang="en-US" sz="2000" dirty="0"/>
              <a:t>An expenditure transfer is submitted</a:t>
            </a:r>
          </a:p>
          <a:p>
            <a:pPr lvl="1"/>
            <a:r>
              <a:rPr lang="en-US" altLang="en-US" sz="2000" dirty="0"/>
              <a:t>An interdepartmental billing is submitted</a:t>
            </a:r>
          </a:p>
          <a:p>
            <a:pPr lvl="1"/>
            <a:r>
              <a:rPr lang="en-US" altLang="en-US" sz="2000" dirty="0"/>
              <a:t>Travel authorization is submitted</a:t>
            </a:r>
          </a:p>
          <a:p>
            <a:pPr lvl="1"/>
            <a:endParaRPr lang="en-US" altLang="en-US" sz="2000" dirty="0"/>
          </a:p>
          <a:p>
            <a:pPr lvl="1"/>
            <a:endParaRPr lang="en-US" altLang="en-US" sz="2000" dirty="0"/>
          </a:p>
          <a:p>
            <a:pPr lvl="1"/>
            <a:endParaRPr lang="en-US" altLang="en-US" sz="2000" dirty="0"/>
          </a:p>
          <a:p>
            <a:pPr lvl="1"/>
            <a:endParaRPr lang="en-US" altLang="en-US" sz="2000" dirty="0"/>
          </a:p>
          <a:p>
            <a:pPr lvl="1"/>
            <a:endParaRPr lang="en-US" altLang="en-US" sz="2000" dirty="0"/>
          </a:p>
          <a:p>
            <a:pPr lvl="1"/>
            <a:endParaRPr lang="en-US" altLang="en-US" sz="2000" dirty="0"/>
          </a:p>
          <a:p>
            <a:pPr lvl="1"/>
            <a:endParaRPr lang="en-US" altLang="en-US" sz="2000" dirty="0"/>
          </a:p>
          <a:p>
            <a:pPr lvl="1"/>
            <a:endParaRPr lang="en-US" altLang="en-US" sz="2000" dirty="0"/>
          </a:p>
          <a:p>
            <a:pPr lvl="1"/>
            <a:r>
              <a:rPr lang="en-US" altLang="en-US" sz="2000" dirty="0"/>
              <a:t>Travel expense report is submitted</a:t>
            </a:r>
          </a:p>
          <a:p>
            <a:pPr lvl="1"/>
            <a:r>
              <a:rPr lang="en-US" altLang="en-US" sz="2000" dirty="0"/>
              <a:t>PCard expense is posted</a:t>
            </a:r>
          </a:p>
          <a:p>
            <a:pPr lvl="1"/>
            <a:r>
              <a:rPr lang="en-US" altLang="en-US" sz="2000" dirty="0"/>
              <a:t>A customer billing is created</a:t>
            </a:r>
          </a:p>
          <a:p>
            <a:pPr lvl="1"/>
            <a:r>
              <a:rPr lang="en-US" altLang="en-US" sz="2000" dirty="0"/>
              <a:t>A deposit is recorded by a cashier</a:t>
            </a:r>
          </a:p>
          <a:p>
            <a:pPr lvl="1"/>
            <a:r>
              <a:rPr lang="en-US" altLang="en-US" sz="2000" dirty="0"/>
              <a:t>During automated nightly processing</a:t>
            </a:r>
          </a:p>
          <a:p>
            <a:pPr lvl="1"/>
            <a:r>
              <a:rPr lang="en-US" altLang="en-US" sz="2000" dirty="0"/>
              <a:t>On demand by authorized users</a:t>
            </a:r>
          </a:p>
          <a:p>
            <a:pPr lvl="1"/>
            <a:endParaRPr lang="en-US" altLang="en-US" sz="2000" dirty="0"/>
          </a:p>
          <a:p>
            <a:endParaRPr lang="en-US" altLang="en-US" sz="1800" dirty="0"/>
          </a:p>
          <a:p>
            <a:endParaRPr lang="en-US" dirty="0"/>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6</a:t>
            </a:fld>
            <a:endParaRPr lang="en-US" dirty="0"/>
          </a:p>
        </p:txBody>
      </p:sp>
    </p:spTree>
    <p:extLst>
      <p:ext uri="{BB962C8B-B14F-4D97-AF65-F5344CB8AC3E}">
        <p14:creationId xmlns:p14="http://schemas.microsoft.com/office/powerpoint/2010/main" val="302175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How does USF incur expense?</a:t>
            </a:r>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7</a:t>
            </a:fld>
            <a:endParaRPr lang="en-US" dirty="0"/>
          </a:p>
        </p:txBody>
      </p:sp>
      <p:graphicFrame>
        <p:nvGraphicFramePr>
          <p:cNvPr id="8" name="Table 8">
            <a:extLst>
              <a:ext uri="{FF2B5EF4-FFF2-40B4-BE49-F238E27FC236}">
                <a16:creationId xmlns:a16="http://schemas.microsoft.com/office/drawing/2014/main" id="{7065C037-1D5B-4B06-9334-04780F9A050D}"/>
              </a:ext>
            </a:extLst>
          </p:cNvPr>
          <p:cNvGraphicFramePr>
            <a:graphicFrameLocks noGrp="1"/>
          </p:cNvGraphicFramePr>
          <p:nvPr>
            <p:extLst>
              <p:ext uri="{D42A27DB-BD31-4B8C-83A1-F6EECF244321}">
                <p14:modId xmlns:p14="http://schemas.microsoft.com/office/powerpoint/2010/main" val="3943030731"/>
              </p:ext>
            </p:extLst>
          </p:nvPr>
        </p:nvGraphicFramePr>
        <p:xfrm>
          <a:off x="311020" y="1266890"/>
          <a:ext cx="11569960" cy="4324220"/>
        </p:xfrm>
        <a:graphic>
          <a:graphicData uri="http://schemas.openxmlformats.org/drawingml/2006/table">
            <a:tbl>
              <a:tblPr firstRow="1" bandRow="1">
                <a:tableStyleId>{93296810-A885-4BE3-A3E7-6D5BEEA58F35}</a:tableStyleId>
              </a:tblPr>
              <a:tblGrid>
                <a:gridCol w="5147388">
                  <a:extLst>
                    <a:ext uri="{9D8B030D-6E8A-4147-A177-3AD203B41FA5}">
                      <a16:colId xmlns:a16="http://schemas.microsoft.com/office/drawing/2014/main" val="3271597167"/>
                    </a:ext>
                  </a:extLst>
                </a:gridCol>
                <a:gridCol w="6422572">
                  <a:extLst>
                    <a:ext uri="{9D8B030D-6E8A-4147-A177-3AD203B41FA5}">
                      <a16:colId xmlns:a16="http://schemas.microsoft.com/office/drawing/2014/main" val="51563190"/>
                    </a:ext>
                  </a:extLst>
                </a:gridCol>
              </a:tblGrid>
              <a:tr h="230214">
                <a:tc>
                  <a:txBody>
                    <a:bodyPr/>
                    <a:lstStyle/>
                    <a:p>
                      <a:pPr algn="ctr"/>
                      <a:r>
                        <a:rPr lang="en-US" dirty="0"/>
                        <a:t>Expense Method</a:t>
                      </a:r>
                    </a:p>
                  </a:txBody>
                  <a:tcPr anchor="ctr">
                    <a:solidFill>
                      <a:srgbClr val="007851"/>
                    </a:solidFill>
                  </a:tcPr>
                </a:tc>
                <a:tc>
                  <a:txBody>
                    <a:bodyPr/>
                    <a:lstStyle/>
                    <a:p>
                      <a:pPr algn="ctr"/>
                      <a:r>
                        <a:rPr lang="en-US" dirty="0"/>
                        <a:t>Budget Impact</a:t>
                      </a:r>
                    </a:p>
                  </a:txBody>
                  <a:tcPr anchor="ctr">
                    <a:solidFill>
                      <a:srgbClr val="007851"/>
                    </a:solidFill>
                  </a:tcPr>
                </a:tc>
                <a:extLst>
                  <a:ext uri="{0D108BD9-81ED-4DB2-BD59-A6C34878D82A}">
                    <a16:rowId xmlns:a16="http://schemas.microsoft.com/office/drawing/2014/main" val="1439285317"/>
                  </a:ext>
                </a:extLst>
              </a:tr>
              <a:tr h="402875">
                <a:tc>
                  <a:txBody>
                    <a:bodyPr/>
                    <a:lstStyle/>
                    <a:p>
                      <a:pPr algn="ctr"/>
                      <a:r>
                        <a:rPr lang="en-US" sz="1600" dirty="0"/>
                        <a:t>Salary</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b="1" u="sng" dirty="0">
                          <a:solidFill>
                            <a:srgbClr val="007851"/>
                          </a:solidFill>
                        </a:rPr>
                        <a:t>Not</a:t>
                      </a:r>
                      <a:r>
                        <a:rPr lang="en-US" altLang="en-US" sz="1600" dirty="0"/>
                        <a:t> encumbered; RSA is reduced when salary is posted</a:t>
                      </a:r>
                    </a:p>
                  </a:txBody>
                  <a:tcPr anchor="ctr"/>
                </a:tc>
                <a:extLst>
                  <a:ext uri="{0D108BD9-81ED-4DB2-BD59-A6C34878D82A}">
                    <a16:rowId xmlns:a16="http://schemas.microsoft.com/office/drawing/2014/main" val="1329865596"/>
                  </a:ext>
                </a:extLst>
              </a:tr>
              <a:tr h="402875">
                <a:tc>
                  <a:txBody>
                    <a:bodyPr/>
                    <a:lstStyle/>
                    <a:p>
                      <a:pPr algn="ctr"/>
                      <a:r>
                        <a:rPr lang="en-US" sz="1600" dirty="0"/>
                        <a:t>Travel Authorization</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dirty="0"/>
                        <a:t>Encumbered when the travel authorization is created; reduces RSA</a:t>
                      </a:r>
                    </a:p>
                  </a:txBody>
                  <a:tcPr anchor="ctr"/>
                </a:tc>
                <a:extLst>
                  <a:ext uri="{0D108BD9-81ED-4DB2-BD59-A6C34878D82A}">
                    <a16:rowId xmlns:a16="http://schemas.microsoft.com/office/drawing/2014/main" val="1711785085"/>
                  </a:ext>
                </a:extLst>
              </a:tr>
              <a:tr h="402875">
                <a:tc>
                  <a:txBody>
                    <a:bodyPr/>
                    <a:lstStyle/>
                    <a:p>
                      <a:pPr algn="ctr"/>
                      <a:r>
                        <a:rPr lang="en-US" sz="1600" dirty="0"/>
                        <a:t>Travel Expense Report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b="1" u="sng" dirty="0">
                          <a:solidFill>
                            <a:srgbClr val="007851"/>
                          </a:solidFill>
                        </a:rPr>
                        <a:t>Not</a:t>
                      </a:r>
                      <a:r>
                        <a:rPr lang="en-US" altLang="en-US" sz="1600" dirty="0"/>
                        <a:t> encumbered; RSA is reduced when the expense is posted</a:t>
                      </a:r>
                    </a:p>
                  </a:txBody>
                  <a:tcPr anchor="ctr"/>
                </a:tc>
                <a:extLst>
                  <a:ext uri="{0D108BD9-81ED-4DB2-BD59-A6C34878D82A}">
                    <a16:rowId xmlns:a16="http://schemas.microsoft.com/office/drawing/2014/main" val="2490575549"/>
                  </a:ext>
                </a:extLst>
              </a:tr>
              <a:tr h="402875">
                <a:tc>
                  <a:txBody>
                    <a:bodyPr/>
                    <a:lstStyle/>
                    <a:p>
                      <a:pPr algn="ctr"/>
                      <a:r>
                        <a:rPr lang="en-US" sz="1600" dirty="0"/>
                        <a:t>PCard Purchases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b="1" u="sng" dirty="0">
                          <a:solidFill>
                            <a:srgbClr val="007851"/>
                          </a:solidFill>
                        </a:rPr>
                        <a:t>Not</a:t>
                      </a:r>
                      <a:r>
                        <a:rPr lang="en-US" altLang="en-US" sz="1600" dirty="0"/>
                        <a:t> encumbered; RSA is reduced when the expense is posted</a:t>
                      </a:r>
                    </a:p>
                  </a:txBody>
                  <a:tcPr anchor="ctr"/>
                </a:tc>
                <a:extLst>
                  <a:ext uri="{0D108BD9-81ED-4DB2-BD59-A6C34878D82A}">
                    <a16:rowId xmlns:a16="http://schemas.microsoft.com/office/drawing/2014/main" val="3563273256"/>
                  </a:ext>
                </a:extLst>
              </a:tr>
              <a:tr h="230214">
                <a:tc>
                  <a:txBody>
                    <a:bodyPr/>
                    <a:lstStyle/>
                    <a:p>
                      <a:pPr algn="ctr"/>
                      <a:r>
                        <a:rPr lang="en-US" b="1" dirty="0">
                          <a:solidFill>
                            <a:schemeClr val="bg1"/>
                          </a:solidFill>
                        </a:rPr>
                        <a:t>Expense Action</a:t>
                      </a:r>
                    </a:p>
                  </a:txBody>
                  <a:tcPr anchor="ctr">
                    <a:solidFill>
                      <a:srgbClr val="00785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800" b="1" dirty="0">
                          <a:solidFill>
                            <a:schemeClr val="bg1"/>
                          </a:solidFill>
                        </a:rPr>
                        <a:t>Budget Impact</a:t>
                      </a:r>
                    </a:p>
                  </a:txBody>
                  <a:tcPr anchor="ctr">
                    <a:solidFill>
                      <a:srgbClr val="007851"/>
                    </a:solidFill>
                  </a:tcPr>
                </a:tc>
                <a:extLst>
                  <a:ext uri="{0D108BD9-81ED-4DB2-BD59-A6C34878D82A}">
                    <a16:rowId xmlns:a16="http://schemas.microsoft.com/office/drawing/2014/main" val="3263010513"/>
                  </a:ext>
                </a:extLst>
              </a:tr>
              <a:tr h="4028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Item purchased with a purchase order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dirty="0"/>
                        <a:t>Encumbered when the requisition is created</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en-US" sz="1600" dirty="0"/>
                    </a:p>
                  </a:txBody>
                  <a:tcPr anchor="ctr"/>
                </a:tc>
                <a:extLst>
                  <a:ext uri="{0D108BD9-81ED-4DB2-BD59-A6C34878D82A}">
                    <a16:rowId xmlns:a16="http://schemas.microsoft.com/office/drawing/2014/main" val="667026572"/>
                  </a:ext>
                </a:extLst>
              </a:tr>
              <a:tr h="4028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Interdepartmental buying; departments sell to each other</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b="1" u="sng" dirty="0">
                          <a:solidFill>
                            <a:srgbClr val="007851"/>
                          </a:solidFill>
                        </a:rPr>
                        <a:t>Not</a:t>
                      </a:r>
                      <a:r>
                        <a:rPr lang="en-US" altLang="en-US" sz="1600" dirty="0"/>
                        <a:t> encumbered; RSA is reduced when the journal entry is posted in general ledger</a:t>
                      </a:r>
                    </a:p>
                  </a:txBody>
                  <a:tcPr anchor="ctr"/>
                </a:tc>
                <a:extLst>
                  <a:ext uri="{0D108BD9-81ED-4DB2-BD59-A6C34878D82A}">
                    <a16:rowId xmlns:a16="http://schemas.microsoft.com/office/drawing/2014/main" val="1363312393"/>
                  </a:ext>
                </a:extLst>
              </a:tr>
              <a:tr h="7481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Expenditure transfers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en-US" sz="1600" b="1" u="sng" dirty="0">
                          <a:solidFill>
                            <a:srgbClr val="007851"/>
                          </a:solidFill>
                        </a:rPr>
                        <a:t>Not</a:t>
                      </a:r>
                      <a:r>
                        <a:rPr lang="en-US" altLang="en-US" sz="1600" dirty="0"/>
                        <a:t> encumbered; RSA is reduced on the new chart field string and increased on the old chart field string when the transaction is posted in general ledger</a:t>
                      </a:r>
                    </a:p>
                  </a:txBody>
                  <a:tcPr anchor="ctr"/>
                </a:tc>
                <a:extLst>
                  <a:ext uri="{0D108BD9-81ED-4DB2-BD59-A6C34878D82A}">
                    <a16:rowId xmlns:a16="http://schemas.microsoft.com/office/drawing/2014/main" val="370864244"/>
                  </a:ext>
                </a:extLst>
              </a:tr>
            </a:tbl>
          </a:graphicData>
        </a:graphic>
      </p:graphicFrame>
    </p:spTree>
    <p:extLst>
      <p:ext uri="{BB962C8B-B14F-4D97-AF65-F5344CB8AC3E}">
        <p14:creationId xmlns:p14="http://schemas.microsoft.com/office/powerpoint/2010/main" val="2433919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RSA – Remaining Spending Authority</a:t>
            </a:r>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8</a:t>
            </a:fld>
            <a:endParaRPr lang="en-US" dirty="0"/>
          </a:p>
        </p:txBody>
      </p:sp>
      <p:pic>
        <p:nvPicPr>
          <p:cNvPr id="5" name="Picture 2">
            <a:extLst>
              <a:ext uri="{FF2B5EF4-FFF2-40B4-BE49-F238E27FC236}">
                <a16:creationId xmlns:a16="http://schemas.microsoft.com/office/drawing/2014/main" id="{60CC2D56-5261-4DEA-BB9A-F07D4B71EE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2477" y="1664194"/>
            <a:ext cx="7847045" cy="3529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5314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4C762-7DDB-4B53-9119-212041ECC1DD}"/>
              </a:ext>
            </a:extLst>
          </p:cNvPr>
          <p:cNvSpPr>
            <a:spLocks noGrp="1"/>
          </p:cNvSpPr>
          <p:nvPr>
            <p:ph type="title"/>
          </p:nvPr>
        </p:nvSpPr>
        <p:spPr/>
        <p:txBody>
          <a:bodyPr/>
          <a:lstStyle/>
          <a:p>
            <a:r>
              <a:rPr lang="en-US" dirty="0"/>
              <a:t>How does USF account for Funds?</a:t>
            </a:r>
          </a:p>
        </p:txBody>
      </p:sp>
      <p:sp>
        <p:nvSpPr>
          <p:cNvPr id="4" name="Slide Number Placeholder 3">
            <a:extLst>
              <a:ext uri="{FF2B5EF4-FFF2-40B4-BE49-F238E27FC236}">
                <a16:creationId xmlns:a16="http://schemas.microsoft.com/office/drawing/2014/main" id="{58A739E3-4977-4611-A52E-62305CEC40D5}"/>
              </a:ext>
            </a:extLst>
          </p:cNvPr>
          <p:cNvSpPr>
            <a:spLocks noGrp="1"/>
          </p:cNvSpPr>
          <p:nvPr>
            <p:ph type="sldNum" sz="quarter" idx="12"/>
          </p:nvPr>
        </p:nvSpPr>
        <p:spPr/>
        <p:txBody>
          <a:bodyPr/>
          <a:lstStyle/>
          <a:p>
            <a:fld id="{C6429477-D61A-7D49-A13C-58DC364142A2}" type="slidenum">
              <a:rPr lang="en-US" smtClean="0"/>
              <a:t>9</a:t>
            </a:fld>
            <a:endParaRPr lang="en-US" dirty="0"/>
          </a:p>
        </p:txBody>
      </p:sp>
      <p:sp>
        <p:nvSpPr>
          <p:cNvPr id="5" name="Rectangle 3">
            <a:extLst>
              <a:ext uri="{FF2B5EF4-FFF2-40B4-BE49-F238E27FC236}">
                <a16:creationId xmlns:a16="http://schemas.microsoft.com/office/drawing/2014/main" id="{F35E896B-1013-4BBF-8F53-42473EEA3A34}"/>
              </a:ext>
            </a:extLst>
          </p:cNvPr>
          <p:cNvSpPr>
            <a:spLocks noGrp="1" noChangeArrowheads="1"/>
          </p:cNvSpPr>
          <p:nvPr>
            <p:ph idx="1"/>
          </p:nvPr>
        </p:nvSpPr>
        <p:spPr>
          <a:xfrm>
            <a:off x="457200" y="1295400"/>
            <a:ext cx="11239500" cy="4457700"/>
          </a:xfrm>
        </p:spPr>
        <p:txBody>
          <a:bodyPr/>
          <a:lstStyle/>
          <a:p>
            <a:pPr>
              <a:defRPr/>
            </a:pPr>
            <a:r>
              <a:rPr lang="en-US" dirty="0"/>
              <a:t>USF practices fund accounting</a:t>
            </a:r>
          </a:p>
          <a:p>
            <a:pPr>
              <a:defRPr/>
            </a:pPr>
            <a:r>
              <a:rPr lang="en-US" dirty="0"/>
              <a:t>Funds are categorized in a fund group</a:t>
            </a:r>
          </a:p>
          <a:p>
            <a:pPr>
              <a:defRPr/>
            </a:pPr>
            <a:r>
              <a:rPr lang="en-US" dirty="0"/>
              <a:t>Within the fund groups, there are individual fund IDs</a:t>
            </a:r>
          </a:p>
          <a:p>
            <a:pPr>
              <a:defRPr/>
            </a:pPr>
            <a:r>
              <a:rPr lang="en-US" dirty="0"/>
              <a:t>All are subject to budget checking</a:t>
            </a:r>
          </a:p>
          <a:p>
            <a:pPr>
              <a:defRPr/>
            </a:pPr>
            <a:r>
              <a:rPr lang="en-US" dirty="0"/>
              <a:t>Fund accounting helps ensure proper use of funds; accountability is the key</a:t>
            </a:r>
          </a:p>
          <a:p>
            <a:pPr marL="0" indent="0" eaLnBrk="1" hangingPunct="1">
              <a:buFontTx/>
              <a:buNone/>
              <a:defRPr/>
            </a:pPr>
            <a:endParaRPr lang="en-US" sz="2800" dirty="0"/>
          </a:p>
          <a:p>
            <a:pPr eaLnBrk="1" hangingPunct="1">
              <a:buFontTx/>
              <a:buBlip>
                <a:blip r:embed="rId2"/>
              </a:buBlip>
              <a:defRPr/>
            </a:pPr>
            <a:endParaRPr lang="en-US" sz="2800" dirty="0"/>
          </a:p>
        </p:txBody>
      </p:sp>
    </p:spTree>
    <p:extLst>
      <p:ext uri="{BB962C8B-B14F-4D97-AF65-F5344CB8AC3E}">
        <p14:creationId xmlns:p14="http://schemas.microsoft.com/office/powerpoint/2010/main" val="19558402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A76CC808-C493-AD4E-8424-686C24BD6231}"/>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047875A5-017A-7443-B937-105DF0696B1D}"/>
    </a:ext>
  </a:ext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229DBEAE-95D9-814C-AF10-84D2E92170F2}" vid="{B0752F58-149D-8145-AAA9-DA9CB354D0F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2019 USF PPT Template_1</Template>
  <TotalTime>1299</TotalTime>
  <Words>2857</Words>
  <Application>Microsoft Office PowerPoint</Application>
  <PresentationFormat>Widescreen</PresentationFormat>
  <Paragraphs>524</Paragraphs>
  <Slides>45</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45</vt:i4>
      </vt:variant>
    </vt:vector>
  </HeadingPairs>
  <TitlesOfParts>
    <vt:vector size="53" baseType="lpstr">
      <vt:lpstr>Arial</vt:lpstr>
      <vt:lpstr>Calibri</vt:lpstr>
      <vt:lpstr>Courier New</vt:lpstr>
      <vt:lpstr>Trade Gothic LT Std Cn</vt:lpstr>
      <vt:lpstr>Wingdings</vt:lpstr>
      <vt:lpstr>Office Theme</vt:lpstr>
      <vt:lpstr>3_Custom Design</vt:lpstr>
      <vt:lpstr>2_Custom Design</vt:lpstr>
      <vt:lpstr>Basic Accounting Concepts</vt:lpstr>
      <vt:lpstr>Agenda</vt:lpstr>
      <vt:lpstr>Budget</vt:lpstr>
      <vt:lpstr>The Data Flow</vt:lpstr>
      <vt:lpstr>Managing Our Budget</vt:lpstr>
      <vt:lpstr>When does USF budget check?</vt:lpstr>
      <vt:lpstr>How does USF incur expense?</vt:lpstr>
      <vt:lpstr>RSA – Remaining Spending Authority</vt:lpstr>
      <vt:lpstr>How does USF account for Funds?</vt:lpstr>
      <vt:lpstr>Definitions</vt:lpstr>
      <vt:lpstr>Definitions</vt:lpstr>
      <vt:lpstr>Definitions</vt:lpstr>
      <vt:lpstr>EBA – Educational Business Activity</vt:lpstr>
      <vt:lpstr>Guiding Principles</vt:lpstr>
      <vt:lpstr>Guiding Principles – State Funds</vt:lpstr>
      <vt:lpstr>Guiding Principles – State Funds (continued)</vt:lpstr>
      <vt:lpstr>Guiding Principles – Auxiliary Funds</vt:lpstr>
      <vt:lpstr>Guiding Principles - Research</vt:lpstr>
      <vt:lpstr>Voucher</vt:lpstr>
      <vt:lpstr>What is a Voucher?</vt:lpstr>
      <vt:lpstr>The Voucher Accounting Entry</vt:lpstr>
      <vt:lpstr>The Voucher Information</vt:lpstr>
      <vt:lpstr>Journal Masks / Entries</vt:lpstr>
      <vt:lpstr>What is a Journal?</vt:lpstr>
      <vt:lpstr>Sample of Common Journal Masks</vt:lpstr>
      <vt:lpstr>Journal Entries</vt:lpstr>
      <vt:lpstr>Journal Entries can be delayed</vt:lpstr>
      <vt:lpstr>How to submit Journal Entries</vt:lpstr>
      <vt:lpstr>Deadline for Journal Entries</vt:lpstr>
      <vt:lpstr>Where to send Journal Entries</vt:lpstr>
      <vt:lpstr>Accrual Accounting</vt:lpstr>
      <vt:lpstr>Accrual Accounting</vt:lpstr>
      <vt:lpstr>Accrual Accounting (continued)</vt:lpstr>
      <vt:lpstr>Illustration of Expense and Vendor Payment</vt:lpstr>
      <vt:lpstr>Look at it from a different view</vt:lpstr>
      <vt:lpstr>Look at it from a different view (continued)</vt:lpstr>
      <vt:lpstr>Illustration of Revenue and Customer Payment</vt:lpstr>
      <vt:lpstr>Look at is from a different view</vt:lpstr>
      <vt:lpstr>Accounting – Things to look for</vt:lpstr>
      <vt:lpstr>Accounting – Things to look for</vt:lpstr>
      <vt:lpstr>Accounting Periods</vt:lpstr>
      <vt:lpstr>University Controller’s Office  Resources</vt:lpstr>
      <vt:lpstr>PowerPoint Presentation</vt:lpstr>
      <vt:lpstr>PowerPoint Presentation</vt:lpstr>
      <vt:lpstr>PowerPoint Presentation</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Rojas, Joncarlo</dc:creator>
  <cp:lastModifiedBy>Jones, Chelsea</cp:lastModifiedBy>
  <cp:revision>158</cp:revision>
  <cp:lastPrinted>2019-11-05T22:32:12Z</cp:lastPrinted>
  <dcterms:created xsi:type="dcterms:W3CDTF">2019-07-09T15:53:28Z</dcterms:created>
  <dcterms:modified xsi:type="dcterms:W3CDTF">2020-02-05T21:55:09Z</dcterms:modified>
</cp:coreProperties>
</file>