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7" r:id="rId2"/>
    <p:sldMasterId id="2147483665" r:id="rId3"/>
  </p:sldMasterIdLst>
  <p:notesMasterIdLst>
    <p:notesMasterId r:id="rId39"/>
  </p:notesMasterIdLst>
  <p:sldIdLst>
    <p:sldId id="305" r:id="rId4"/>
    <p:sldId id="368" r:id="rId5"/>
    <p:sldId id="367" r:id="rId6"/>
    <p:sldId id="373" r:id="rId7"/>
    <p:sldId id="389" r:id="rId8"/>
    <p:sldId id="369" r:id="rId9"/>
    <p:sldId id="370" r:id="rId10"/>
    <p:sldId id="371" r:id="rId11"/>
    <p:sldId id="412" r:id="rId12"/>
    <p:sldId id="391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13" r:id="rId24"/>
    <p:sldId id="403" r:id="rId25"/>
    <p:sldId id="404" r:id="rId26"/>
    <p:sldId id="414" r:id="rId27"/>
    <p:sldId id="405" r:id="rId28"/>
    <p:sldId id="415" r:id="rId29"/>
    <p:sldId id="376" r:id="rId30"/>
    <p:sldId id="416" r:id="rId31"/>
    <p:sldId id="407" r:id="rId32"/>
    <p:sldId id="406" r:id="rId33"/>
    <p:sldId id="408" r:id="rId34"/>
    <p:sldId id="410" r:id="rId35"/>
    <p:sldId id="411" r:id="rId36"/>
    <p:sldId id="337" r:id="rId37"/>
    <p:sldId id="366" r:id="rId3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214" autoAdjust="0"/>
    <p:restoredTop sz="94663"/>
  </p:normalViewPr>
  <p:slideViewPr>
    <p:cSldViewPr snapToGrid="0" snapToObjects="1">
      <p:cViewPr varScale="1">
        <p:scale>
          <a:sx n="76" d="100"/>
          <a:sy n="76" d="100"/>
        </p:scale>
        <p:origin x="11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5A07D5-A2A6-4D49-BC09-6F67ACB98C4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39943E-BCA8-E243-AB34-3D1ECC18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5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4062-30C5-F040-B0F4-7E71F1EB5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00805"/>
            <a:ext cx="6923314" cy="1803872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517E8-494B-9F4E-8393-8BD26CAA43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1144"/>
            <a:ext cx="6923314" cy="5217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E620DA4-E16B-EE47-9282-826FADBD9BC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200" y="5110163"/>
            <a:ext cx="4710113" cy="376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DATE &amp; PRESENTER</a:t>
            </a:r>
          </a:p>
        </p:txBody>
      </p:sp>
    </p:spTree>
    <p:extLst>
      <p:ext uri="{BB962C8B-B14F-4D97-AF65-F5344CB8AC3E}">
        <p14:creationId xmlns:p14="http://schemas.microsoft.com/office/powerpoint/2010/main" val="68892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uts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0B74-4A3A-444E-B522-BED236832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9101"/>
            <a:ext cx="11239500" cy="7747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785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F4286-22A4-4346-AA70-B13992F1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11239500" cy="44577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851"/>
                </a:solidFill>
              </a:defRPr>
            </a:lvl1pPr>
            <a:lvl2pPr>
              <a:defRPr sz="2400">
                <a:solidFill>
                  <a:srgbClr val="007851"/>
                </a:solidFill>
              </a:defRPr>
            </a:lvl2pPr>
            <a:lvl3pPr>
              <a:defRPr sz="2400">
                <a:solidFill>
                  <a:srgbClr val="007851"/>
                </a:solidFill>
              </a:defRPr>
            </a:lvl3pPr>
            <a:lvl4pPr>
              <a:defRPr sz="2400">
                <a:solidFill>
                  <a:srgbClr val="007851"/>
                </a:solidFill>
              </a:defRPr>
            </a:lvl4pPr>
            <a:lvl5pPr>
              <a:defRPr sz="2400">
                <a:solidFill>
                  <a:srgbClr val="0078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5052C-2FDB-2C43-A7FC-50D84170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47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uts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0B74-4A3A-444E-B522-BED236832E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19101"/>
            <a:ext cx="11239500" cy="1254578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785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 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F4286-22A4-4346-AA70-B13992F1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11239500" cy="40005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851"/>
                </a:solidFill>
              </a:defRPr>
            </a:lvl1pPr>
            <a:lvl2pPr>
              <a:defRPr sz="2400">
                <a:solidFill>
                  <a:srgbClr val="007851"/>
                </a:solidFill>
              </a:defRPr>
            </a:lvl2pPr>
            <a:lvl3pPr>
              <a:defRPr sz="2400">
                <a:solidFill>
                  <a:srgbClr val="007851"/>
                </a:solidFill>
              </a:defRPr>
            </a:lvl3pPr>
            <a:lvl4pPr>
              <a:defRPr sz="2400">
                <a:solidFill>
                  <a:srgbClr val="007851"/>
                </a:solidFill>
              </a:defRPr>
            </a:lvl4pPr>
            <a:lvl5pPr>
              <a:defRPr sz="2400">
                <a:solidFill>
                  <a:srgbClr val="0078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5052C-2FDB-2C43-A7FC-50D84170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68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0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06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AA4EBE-5A75-2D4A-A28B-DE285555DA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49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E5D6D1-5554-7040-8D42-8A17F90FFB9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67F22-C21C-2E40-93A9-5137A33B0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2352" y="6044296"/>
            <a:ext cx="848360" cy="269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7851"/>
                </a:solidFill>
              </a:defRPr>
            </a:lvl1pPr>
          </a:lstStyle>
          <a:p>
            <a:fld id="{C6429477-D61A-7D49-A13C-58DC364142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5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" userDrawn="1">
          <p15:clr>
            <a:srgbClr val="F26B43"/>
          </p15:clr>
        </p15:guide>
        <p15:guide id="3" pos="7368" userDrawn="1">
          <p15:clr>
            <a:srgbClr val="F26B43"/>
          </p15:clr>
        </p15:guide>
        <p15:guide id="4" orient="horz" pos="362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A2DAC8-339B-F147-A86D-AF4270BF93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2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usf.edu/train" TargetMode="External"/><Relationship Id="rId2" Type="http://schemas.openxmlformats.org/officeDocument/2006/relationships/hyperlink" Target="http://www.usf.edu/businessprocesses" TargetMode="Externa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listserv.usf.edu/scripts/wa.exe?A0=FAST-LIST" TargetMode="External"/><Relationship Id="rId2" Type="http://schemas.openxmlformats.org/officeDocument/2006/relationships/hyperlink" Target="http://www.usf.edu/business-finance/controller" TargetMode="Externa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mailto:payrollhelpdesk@usf.edu" TargetMode="External"/><Relationship Id="rId3" Type="http://schemas.openxmlformats.org/officeDocument/2006/relationships/hyperlink" Target="mailto:Asset-help@usf.edu" TargetMode="External"/><Relationship Id="rId7" Type="http://schemas.openxmlformats.org/officeDocument/2006/relationships/hyperlink" Target="mailto:financemart@usf.edu" TargetMode="External"/><Relationship Id="rId2" Type="http://schemas.openxmlformats.org/officeDocument/2006/relationships/hyperlink" Target="mailto:aphelp@usf.edu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Electronic-media-disposal@usf.edu" TargetMode="External"/><Relationship Id="rId11" Type="http://schemas.openxmlformats.org/officeDocument/2006/relationships/hyperlink" Target="mailto:usfpurchasing@usf.edu" TargetMode="External"/><Relationship Id="rId5" Type="http://schemas.openxmlformats.org/officeDocument/2006/relationships/hyperlink" Target="mailto:cashiers@usf.edu" TargetMode="External"/><Relationship Id="rId10" Type="http://schemas.openxmlformats.org/officeDocument/2006/relationships/hyperlink" Target="mailto:travelhelp@usf.edu" TargetMode="External"/><Relationship Id="rId4" Type="http://schemas.openxmlformats.org/officeDocument/2006/relationships/hyperlink" Target="mailto:billingarhelp@usf.edu" TargetMode="External"/><Relationship Id="rId9" Type="http://schemas.openxmlformats.org/officeDocument/2006/relationships/hyperlink" Target="mailto:pcard@usf.edu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3258" y="2071394"/>
            <a:ext cx="9465483" cy="1922105"/>
          </a:xfrm>
        </p:spPr>
        <p:txBody>
          <a:bodyPr lIns="0" tIns="0" bIns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>
                <a:solidFill>
                  <a:srgbClr val="D4CA9D"/>
                </a:solidFill>
                <a:latin typeface="Trade Gothic LT Std Cn" panose="020B0606020502020204" pitchFamily="34" charset="0"/>
              </a:rPr>
              <a:t>USF Financial Systems</a:t>
            </a:r>
            <a:br>
              <a:rPr lang="en-US" sz="8000" b="1" dirty="0">
                <a:solidFill>
                  <a:srgbClr val="D4CA9D"/>
                </a:solidFill>
                <a:latin typeface="Trade Gothic LT Std Cn" panose="020B0606020502020204" pitchFamily="34" charset="0"/>
              </a:rPr>
            </a:br>
            <a:r>
              <a:rPr lang="en-US" sz="4800" b="1" dirty="0">
                <a:solidFill>
                  <a:srgbClr val="D4CA9D"/>
                </a:solidFill>
                <a:latin typeface="Trade Gothic LT Std Cn" panose="020B0606020502020204" pitchFamily="34" charset="0"/>
              </a:rPr>
              <a:t>Intermediate</a:t>
            </a:r>
            <a:endParaRPr lang="en-US" sz="3000" b="1" dirty="0">
              <a:solidFill>
                <a:srgbClr val="D4CA9D"/>
              </a:solidFill>
              <a:latin typeface="Trade Gothic LT Std Cn" panose="020B06060205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1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Operating Unit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396343" y="2173254"/>
            <a:ext cx="8294369" cy="28641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Identifies a USF campus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TPA	Tampa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STP	St. Petersburg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SAR	Sarasota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HSC	USF Health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FIO	Florida Institute of Oceanography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UNV	University wide operating unit (for central use only)</a:t>
            </a:r>
            <a:endParaRPr lang="en-US" altLang="en-US" sz="32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DDA6079-828D-4724-8995-C9A32FA50EA5}"/>
              </a:ext>
            </a:extLst>
          </p:cNvPr>
          <p:cNvGrpSpPr/>
          <p:nvPr/>
        </p:nvGrpSpPr>
        <p:grpSpPr>
          <a:xfrm>
            <a:off x="1042133" y="2424686"/>
            <a:ext cx="1747506" cy="2008628"/>
            <a:chOff x="1750060" y="95"/>
            <a:chExt cx="1747506" cy="2008628"/>
          </a:xfrm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id="{48C180F1-90D0-4D84-AD60-2FBBF64D89E5}"/>
                </a:ext>
              </a:extLst>
            </p:cNvPr>
            <p:cNvSpPr/>
            <p:nvPr/>
          </p:nvSpPr>
          <p:spPr>
            <a:xfrm rot="5400000">
              <a:off x="1619499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Hexagon 4">
              <a:extLst>
                <a:ext uri="{FF2B5EF4-FFF2-40B4-BE49-F238E27FC236}">
                  <a16:creationId xmlns:a16="http://schemas.microsoft.com/office/drawing/2014/main" id="{BBA5CD3F-C3C4-4D34-BD21-2A1F87F36CF6}"/>
                </a:ext>
              </a:extLst>
            </p:cNvPr>
            <p:cNvSpPr txBox="1"/>
            <p:nvPr/>
          </p:nvSpPr>
          <p:spPr>
            <a:xfrm>
              <a:off x="1827599" y="161261"/>
              <a:ext cx="1595535" cy="184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Operating Unit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(OU)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123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Fund ID (5 Digits with a logic)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68760"/>
            <a:ext cx="11239500" cy="38348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Identifies the funding source</a:t>
            </a:r>
          </a:p>
          <a:p>
            <a:pPr lvl="1"/>
            <a:r>
              <a:rPr lang="en-US" altLang="en-US" sz="1800" dirty="0">
                <a:solidFill>
                  <a:schemeClr val="accent4"/>
                </a:solidFill>
              </a:rPr>
              <a:t>“0”xxxx	auxiliary; generated from a business activity</a:t>
            </a:r>
          </a:p>
          <a:p>
            <a:pPr lvl="1"/>
            <a:r>
              <a:rPr lang="en-US" altLang="en-US" sz="1800" dirty="0">
                <a:solidFill>
                  <a:schemeClr val="accent4"/>
                </a:solidFill>
              </a:rPr>
              <a:t>“1”xxxx	mainly E&amp;G or Lottery Trust Funds</a:t>
            </a:r>
          </a:p>
          <a:p>
            <a:pPr lvl="1"/>
            <a:r>
              <a:rPr lang="en-US" altLang="en-US" sz="1800" dirty="0">
                <a:solidFill>
                  <a:schemeClr val="accent4"/>
                </a:solidFill>
              </a:rPr>
              <a:t>“2”xxxx	restricted; research funding, chairs, financial aid</a:t>
            </a:r>
          </a:p>
          <a:p>
            <a:pPr lvl="1"/>
            <a:r>
              <a:rPr lang="en-US" altLang="en-US" sz="1800" b="1" dirty="0"/>
              <a:t>“3”xxxx	loan funds; mainly student loans</a:t>
            </a:r>
          </a:p>
          <a:p>
            <a:pPr lvl="1"/>
            <a:r>
              <a:rPr lang="en-US" altLang="en-US" sz="1800" b="1" dirty="0"/>
              <a:t>“5”xxxx	capital projects; construction funding</a:t>
            </a:r>
          </a:p>
          <a:p>
            <a:pPr lvl="1"/>
            <a:r>
              <a:rPr lang="en-US" altLang="en-US" sz="1800" b="1" dirty="0"/>
              <a:t>“6”xxxx	renewal and replacement (reserved funds)</a:t>
            </a:r>
          </a:p>
          <a:p>
            <a:pPr lvl="1"/>
            <a:r>
              <a:rPr lang="en-US" altLang="en-US" sz="1800" b="1" dirty="0"/>
              <a:t>“7”xxxx	debt service; payment of bonds issued</a:t>
            </a:r>
          </a:p>
          <a:p>
            <a:pPr lvl="1"/>
            <a:r>
              <a:rPr lang="en-US" altLang="en-US" sz="1800" b="1" dirty="0"/>
              <a:t>“8”xxxx	capital asset; property, equipment, buildings</a:t>
            </a:r>
          </a:p>
          <a:p>
            <a:pPr lvl="1"/>
            <a:r>
              <a:rPr lang="en-US" altLang="en-US" sz="1800" dirty="0">
                <a:solidFill>
                  <a:schemeClr val="accent4"/>
                </a:solidFill>
              </a:rPr>
              <a:t>“9”xxxx	agency and convenience funds</a:t>
            </a:r>
            <a:endParaRPr lang="en-US" altLang="en-US" sz="3200" dirty="0">
              <a:solidFill>
                <a:schemeClr val="accent4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5F397D1-FA7B-4CA3-93DE-6C5B57F484B9}"/>
              </a:ext>
            </a:extLst>
          </p:cNvPr>
          <p:cNvGrpSpPr/>
          <p:nvPr/>
        </p:nvGrpSpPr>
        <p:grpSpPr>
          <a:xfrm>
            <a:off x="8337722" y="2424686"/>
            <a:ext cx="1747506" cy="2008628"/>
            <a:chOff x="3637367" y="95"/>
            <a:chExt cx="1747506" cy="2008628"/>
          </a:xfrm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1253A2DF-9C15-4EA9-8E64-33E1029C6FB5}"/>
                </a:ext>
              </a:extLst>
            </p:cNvPr>
            <p:cNvSpPr/>
            <p:nvPr/>
          </p:nvSpPr>
          <p:spPr>
            <a:xfrm rot="5400000">
              <a:off x="3506806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agon 4">
              <a:extLst>
                <a:ext uri="{FF2B5EF4-FFF2-40B4-BE49-F238E27FC236}">
                  <a16:creationId xmlns:a16="http://schemas.microsoft.com/office/drawing/2014/main" id="{57BF6A4F-2D8A-4BE3-9F24-4578155F317E}"/>
                </a:ext>
              </a:extLst>
            </p:cNvPr>
            <p:cNvSpPr txBox="1"/>
            <p:nvPr/>
          </p:nvSpPr>
          <p:spPr>
            <a:xfrm>
              <a:off x="3909687" y="313106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Fund 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5318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6" y="848697"/>
            <a:ext cx="11887200" cy="859193"/>
          </a:xfrm>
        </p:spPr>
        <p:txBody>
          <a:bodyPr/>
          <a:lstStyle/>
          <a:p>
            <a:r>
              <a:rPr lang="en-US" altLang="en-US" sz="6000" dirty="0"/>
              <a:t>Fund ID – Additional logic embedded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847462"/>
            <a:ext cx="11239500" cy="39561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Funds beginning with a “0” (auxiliaries)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“06”		Sarasota/Manatee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“07”		St. Petersburg</a:t>
            </a:r>
          </a:p>
          <a:p>
            <a:pPr lvl="2">
              <a:buNone/>
            </a:pPr>
            <a:endParaRPr lang="en-US" altLang="en-US" sz="1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Even more logic in the third digit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“010xx”		Arts and Sciences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“011”		Business Administration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“012”		Education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“013”		Engineering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“015”		USF Health/Medicine</a:t>
            </a:r>
          </a:p>
        </p:txBody>
      </p:sp>
    </p:spTree>
    <p:extLst>
      <p:ext uri="{BB962C8B-B14F-4D97-AF65-F5344CB8AC3E}">
        <p14:creationId xmlns:p14="http://schemas.microsoft.com/office/powerpoint/2010/main" val="2266801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6594"/>
            <a:ext cx="11513976" cy="859193"/>
          </a:xfrm>
        </p:spPr>
        <p:txBody>
          <a:bodyPr/>
          <a:lstStyle/>
          <a:p>
            <a:r>
              <a:rPr lang="en-US" altLang="en-US" sz="6000" dirty="0"/>
              <a:t>Fund ID – Logic in the second digit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6250" y="1491731"/>
            <a:ext cx="11513976" cy="4451869"/>
          </a:xfrm>
          <a:prstGeom prst="rect">
            <a:avLst/>
          </a:prstGeom>
        </p:spPr>
        <p:txBody>
          <a:bodyPr numCol="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sz="2000" b="1" dirty="0"/>
              <a:t>Funds beginning with a “1”</a:t>
            </a:r>
          </a:p>
          <a:p>
            <a:pPr lvl="1">
              <a:defRPr/>
            </a:pPr>
            <a:r>
              <a:rPr lang="en-US" altLang="en-US" sz="1800" dirty="0"/>
              <a:t>Funds beginning with a “10, 12, or 13”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1600" dirty="0"/>
              <a:t>E&amp;G state funding</a:t>
            </a:r>
          </a:p>
          <a:p>
            <a:pPr lvl="3">
              <a:defRPr/>
            </a:pPr>
            <a:r>
              <a:rPr lang="en-US" altLang="en-US" sz="1600" dirty="0"/>
              <a:t>10000 - current year E&amp;G funding</a:t>
            </a:r>
          </a:p>
          <a:p>
            <a:pPr lvl="3">
              <a:defRPr/>
            </a:pPr>
            <a:r>
              <a:rPr lang="en-US" altLang="en-US" sz="1600" dirty="0"/>
              <a:t>10009 - carryover of prior year E&amp;G funding</a:t>
            </a:r>
            <a:endParaRPr lang="en-US" altLang="en-US" sz="1200" dirty="0"/>
          </a:p>
          <a:p>
            <a:pPr lvl="1">
              <a:defRPr/>
            </a:pPr>
            <a:r>
              <a:rPr lang="en-US" altLang="en-US" sz="1800" dirty="0"/>
              <a:t>Funds beginning with a “11”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1600" dirty="0"/>
              <a:t>Student Fee Trust Fund</a:t>
            </a:r>
          </a:p>
          <a:p>
            <a:pPr lvl="1">
              <a:defRPr/>
            </a:pPr>
            <a:r>
              <a:rPr lang="en-US" altLang="en-US" sz="1800" dirty="0"/>
              <a:t>Funds beginning with a “17”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1600" dirty="0"/>
              <a:t>Financial aid</a:t>
            </a:r>
          </a:p>
          <a:p>
            <a:pPr lvl="1">
              <a:defRPr/>
            </a:pPr>
            <a:r>
              <a:rPr lang="en-US" altLang="en-US" sz="1800" dirty="0"/>
              <a:t>Funds beginning with a “183”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1600" dirty="0"/>
              <a:t>RIA funding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US" sz="2000" b="1" dirty="0"/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US" sz="2000" b="1" dirty="0"/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US" sz="2000" b="1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b="1" dirty="0"/>
              <a:t>Funds beginning with a “2” (generally grants but also others)</a:t>
            </a:r>
          </a:p>
          <a:p>
            <a:pPr lvl="1">
              <a:defRPr/>
            </a:pPr>
            <a:r>
              <a:rPr lang="en-US" sz="1800" dirty="0"/>
              <a:t>Funds beginning with a “20”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Federal funding source</a:t>
            </a:r>
          </a:p>
          <a:p>
            <a:pPr lvl="1">
              <a:defRPr/>
            </a:pPr>
            <a:r>
              <a:rPr lang="en-US" sz="1800" dirty="0"/>
              <a:t>Funds beginning with a “21”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State of Florida funding source</a:t>
            </a:r>
          </a:p>
          <a:p>
            <a:pPr lvl="1">
              <a:defRPr/>
            </a:pPr>
            <a:r>
              <a:rPr lang="en-US" sz="1800" dirty="0"/>
              <a:t>Funds beginning with a “22”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Private funding source</a:t>
            </a:r>
          </a:p>
          <a:p>
            <a:pPr lvl="1">
              <a:defRPr/>
            </a:pPr>
            <a:r>
              <a:rPr lang="en-US" sz="1800" dirty="0"/>
              <a:t>Funds beginning with a “24”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Endowed chairs</a:t>
            </a:r>
          </a:p>
          <a:p>
            <a:pPr lvl="1">
              <a:defRPr/>
            </a:pPr>
            <a:r>
              <a:rPr lang="en-US" sz="1800" dirty="0"/>
              <a:t>Funds beginning with a “25”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Student government</a:t>
            </a:r>
          </a:p>
          <a:p>
            <a:pPr lvl="1">
              <a:defRPr/>
            </a:pPr>
            <a:r>
              <a:rPr lang="en-US" sz="1800" dirty="0"/>
              <a:t>Funds beginning with a “27”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Financial aid</a:t>
            </a:r>
            <a:endParaRPr lang="en-US" dirty="0"/>
          </a:p>
          <a:p>
            <a:pPr marL="0" indent="0">
              <a:buNone/>
              <a:defRPr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03086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C6C971-42AE-4E5C-AC3C-81A913FFC7BA}"/>
              </a:ext>
            </a:extLst>
          </p:cNvPr>
          <p:cNvGrpSpPr/>
          <p:nvPr/>
        </p:nvGrpSpPr>
        <p:grpSpPr>
          <a:xfrm>
            <a:off x="3998794" y="1894114"/>
            <a:ext cx="2044002" cy="2539200"/>
            <a:chOff x="1750060" y="95"/>
            <a:chExt cx="1747506" cy="2008628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CE8D875D-2A61-4618-BAE1-54BE91747A0E}"/>
                </a:ext>
              </a:extLst>
            </p:cNvPr>
            <p:cNvSpPr/>
            <p:nvPr/>
          </p:nvSpPr>
          <p:spPr>
            <a:xfrm rot="5400000">
              <a:off x="1619499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>
              <a:extLst>
                <a:ext uri="{FF2B5EF4-FFF2-40B4-BE49-F238E27FC236}">
                  <a16:creationId xmlns:a16="http://schemas.microsoft.com/office/drawing/2014/main" id="{40D0A17F-DEE5-47BF-867E-82199B4C8FAC}"/>
                </a:ext>
              </a:extLst>
            </p:cNvPr>
            <p:cNvSpPr txBox="1"/>
            <p:nvPr/>
          </p:nvSpPr>
          <p:spPr>
            <a:xfrm>
              <a:off x="1827599" y="161261"/>
              <a:ext cx="1595535" cy="184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Operating Unit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(OU)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F3CB29-D571-41E8-BC04-981D270CCB2D}"/>
              </a:ext>
            </a:extLst>
          </p:cNvPr>
          <p:cNvGrpSpPr/>
          <p:nvPr/>
        </p:nvGrpSpPr>
        <p:grpSpPr>
          <a:xfrm>
            <a:off x="6149206" y="1894114"/>
            <a:ext cx="2044002" cy="2539200"/>
            <a:chOff x="3637367" y="95"/>
            <a:chExt cx="1747506" cy="2008628"/>
          </a:xfrm>
        </p:grpSpPr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809EDD46-A5F9-4C85-825F-2F56B7691AB5}"/>
                </a:ext>
              </a:extLst>
            </p:cNvPr>
            <p:cNvSpPr/>
            <p:nvPr/>
          </p:nvSpPr>
          <p:spPr>
            <a:xfrm rot="5400000">
              <a:off x="3506806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>
              <a:extLst>
                <a:ext uri="{FF2B5EF4-FFF2-40B4-BE49-F238E27FC236}">
                  <a16:creationId xmlns:a16="http://schemas.microsoft.com/office/drawing/2014/main" id="{E1C84D22-84AD-437D-AC54-87A21AEBEA1A}"/>
                </a:ext>
              </a:extLst>
            </p:cNvPr>
            <p:cNvSpPr txBox="1"/>
            <p:nvPr/>
          </p:nvSpPr>
          <p:spPr>
            <a:xfrm>
              <a:off x="3909687" y="313106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Fund 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6192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Account Code (GL – General Ledger)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22106"/>
            <a:ext cx="11239500" cy="38815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Referred to as Chart of Accounts in accounting world</a:t>
            </a:r>
            <a:endParaRPr lang="en-US" alt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Accounts beginning with</a:t>
            </a:r>
          </a:p>
          <a:p>
            <a:pPr lvl="1"/>
            <a:r>
              <a:rPr lang="en-US" altLang="en-US" sz="1800" dirty="0"/>
              <a:t>“1”     assets			appear on balance sheet</a:t>
            </a:r>
          </a:p>
          <a:p>
            <a:pPr lvl="1"/>
            <a:r>
              <a:rPr lang="en-US" altLang="en-US" sz="1800" dirty="0"/>
              <a:t>“2’     liabilities		appear on balance sheet</a:t>
            </a:r>
          </a:p>
          <a:p>
            <a:pPr lvl="1"/>
            <a:r>
              <a:rPr lang="en-US" altLang="en-US" sz="1800" dirty="0"/>
              <a:t>“3”     equity		appear on balance sheet and never used in an accounting entry</a:t>
            </a:r>
          </a:p>
          <a:p>
            <a:pPr lvl="1"/>
            <a:r>
              <a:rPr lang="en-US" altLang="en-US" sz="1800" dirty="0"/>
              <a:t>“4”     revenue		appear on the income statement</a:t>
            </a:r>
          </a:p>
          <a:p>
            <a:pPr lvl="1"/>
            <a:r>
              <a:rPr lang="en-US" altLang="en-US" sz="1800" dirty="0"/>
              <a:t>“5’     expenses		appear on the income statement</a:t>
            </a:r>
          </a:p>
          <a:p>
            <a:pPr lvl="1"/>
            <a:r>
              <a:rPr lang="en-US" altLang="en-US" sz="1800" dirty="0"/>
              <a:t>“6”     expenses		appear on the income statement</a:t>
            </a:r>
          </a:p>
          <a:p>
            <a:pPr lvl="1"/>
            <a:r>
              <a:rPr lang="en-US" altLang="en-US" sz="1800" dirty="0"/>
              <a:t>“7”     interdepartmental	appear on the income statement</a:t>
            </a:r>
          </a:p>
          <a:p>
            <a:pPr lvl="1"/>
            <a:r>
              <a:rPr lang="en-US" altLang="en-US" sz="1800" dirty="0"/>
              <a:t>“8”     budget		appear on RSA report and the income statement</a:t>
            </a:r>
          </a:p>
          <a:p>
            <a:pPr>
              <a:buNone/>
            </a:pPr>
            <a:r>
              <a:rPr lang="en-US" altLang="en-US" dirty="0"/>
              <a:t>		</a:t>
            </a:r>
          </a:p>
          <a:p>
            <a:pPr marL="457200" lvl="1" indent="0">
              <a:buNone/>
            </a:pPr>
            <a:endParaRPr lang="en-US" altLang="en-US" sz="1800" dirty="0"/>
          </a:p>
          <a:p>
            <a:endParaRPr lang="en-US" altLang="en-US" sz="2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D7B3C4F-8E74-4836-BE59-3F9FD8AA3EDA}"/>
              </a:ext>
            </a:extLst>
          </p:cNvPr>
          <p:cNvGrpSpPr/>
          <p:nvPr/>
        </p:nvGrpSpPr>
        <p:grpSpPr>
          <a:xfrm>
            <a:off x="9663618" y="3795013"/>
            <a:ext cx="1747506" cy="2008628"/>
            <a:chOff x="2690098" y="1705019"/>
            <a:chExt cx="1747506" cy="2008628"/>
          </a:xfrm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011A321C-5125-4957-8724-7B795813A83E}"/>
                </a:ext>
              </a:extLst>
            </p:cNvPr>
            <p:cNvSpPr/>
            <p:nvPr/>
          </p:nvSpPr>
          <p:spPr>
            <a:xfrm rot="5400000">
              <a:off x="2559537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agon 4">
              <a:extLst>
                <a:ext uri="{FF2B5EF4-FFF2-40B4-BE49-F238E27FC236}">
                  <a16:creationId xmlns:a16="http://schemas.microsoft.com/office/drawing/2014/main" id="{92140215-5920-4923-A1DA-AF9C72C2FD2E}"/>
                </a:ext>
              </a:extLst>
            </p:cNvPr>
            <p:cNvSpPr txBox="1"/>
            <p:nvPr/>
          </p:nvSpPr>
          <p:spPr>
            <a:xfrm>
              <a:off x="2962418" y="2018030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GL Account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7096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705" y="712235"/>
            <a:ext cx="11700588" cy="859193"/>
          </a:xfrm>
        </p:spPr>
        <p:txBody>
          <a:bodyPr/>
          <a:lstStyle/>
          <a:p>
            <a:r>
              <a:rPr lang="en-US" altLang="en-US" sz="6000" dirty="0"/>
              <a:t>Account Code – Additional logic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45706" y="1752604"/>
            <a:ext cx="11700587" cy="4561112"/>
          </a:xfrm>
          <a:prstGeom prst="rect">
            <a:avLst/>
          </a:prstGeom>
        </p:spPr>
        <p:txBody>
          <a:bodyPr numCol="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Accounts beginning with a “1” Assets</a:t>
            </a:r>
          </a:p>
          <a:p>
            <a:pPr lvl="1"/>
            <a:r>
              <a:rPr lang="en-US" altLang="en-US" sz="1800" dirty="0"/>
              <a:t>Accounts beginning with a “10”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Cash accounts</a:t>
            </a:r>
          </a:p>
          <a:p>
            <a:pPr lvl="1"/>
            <a:r>
              <a:rPr lang="en-US" altLang="en-US" sz="1800" dirty="0"/>
              <a:t>Accounts beginning with a “11”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Investments</a:t>
            </a:r>
          </a:p>
          <a:p>
            <a:pPr lvl="1"/>
            <a:r>
              <a:rPr lang="en-US" altLang="en-US" sz="1800" dirty="0"/>
              <a:t>Accounts beginning with a “12”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Accounts Receivable</a:t>
            </a:r>
            <a:endParaRPr lang="en-US" altLang="en-US" sz="16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Accounts beginning with a “5” or “6” Expenses</a:t>
            </a:r>
          </a:p>
          <a:p>
            <a:pPr lvl="1"/>
            <a:r>
              <a:rPr lang="en-US" altLang="en-US" sz="1800" dirty="0"/>
              <a:t>Accounts beginning with a “50”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Salary and benefits</a:t>
            </a:r>
          </a:p>
          <a:p>
            <a:pPr lvl="1"/>
            <a:r>
              <a:rPr lang="en-US" altLang="en-US" sz="1800" dirty="0"/>
              <a:t>Accounts beginning with a “60”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Travel expense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000" b="1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Accounts beginning with a “4” Revenue</a:t>
            </a:r>
          </a:p>
          <a:p>
            <a:pPr lvl="1"/>
            <a:r>
              <a:rPr lang="en-US" altLang="en-US" sz="1600" dirty="0"/>
              <a:t>Accounts beginning with a “40 or 41”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Student revenue</a:t>
            </a:r>
          </a:p>
          <a:p>
            <a:pPr lvl="1"/>
            <a:r>
              <a:rPr lang="en-US" altLang="en-US" sz="1600" dirty="0"/>
              <a:t>Accounts beginning with a “42”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Grant revenue</a:t>
            </a:r>
          </a:p>
          <a:p>
            <a:pPr lvl="1"/>
            <a:r>
              <a:rPr lang="en-US" altLang="en-US" sz="1600" dirty="0"/>
              <a:t>Accounts beginning with a “44”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Commercial revenue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Accounts beginning with a “7” Interdepartmental actions</a:t>
            </a:r>
          </a:p>
          <a:p>
            <a:pPr lvl="1"/>
            <a:r>
              <a:rPr lang="en-US" altLang="en-US" sz="1600" dirty="0"/>
              <a:t>Accounts beginning with a “74”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Revenue to selling department</a:t>
            </a:r>
          </a:p>
          <a:p>
            <a:pPr lvl="1"/>
            <a:r>
              <a:rPr lang="en-US" altLang="en-US" sz="1600" dirty="0"/>
              <a:t>Accounts beginning with a “75”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Expense to buying department</a:t>
            </a:r>
            <a:endParaRPr lang="en-US" altLang="en-US" dirty="0"/>
          </a:p>
          <a:p>
            <a:pPr lvl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8873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7" y="848697"/>
            <a:ext cx="11840547" cy="859193"/>
          </a:xfrm>
        </p:spPr>
        <p:txBody>
          <a:bodyPr/>
          <a:lstStyle/>
          <a:p>
            <a:r>
              <a:rPr lang="en-US" altLang="en-US" sz="6000" dirty="0"/>
              <a:t>Chartfields and DSO’s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E33836D-A161-44EC-AEF5-B63079B38B41}"/>
              </a:ext>
            </a:extLst>
          </p:cNvPr>
          <p:cNvSpPr txBox="1">
            <a:spLocks noChangeArrowheads="1"/>
          </p:cNvSpPr>
          <p:nvPr/>
        </p:nvSpPr>
        <p:spPr>
          <a:xfrm>
            <a:off x="270587" y="2273559"/>
            <a:ext cx="7772400" cy="25114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Financial activity occurs between USF and the DSO’s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These are transfers in and out for USF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They must be reported separately on the USF financial statement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Specific GL account coding is required</a:t>
            </a:r>
          </a:p>
        </p:txBody>
      </p:sp>
    </p:spTree>
    <p:extLst>
      <p:ext uri="{BB962C8B-B14F-4D97-AF65-F5344CB8AC3E}">
        <p14:creationId xmlns:p14="http://schemas.microsoft.com/office/powerpoint/2010/main" val="3720258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Chartfields and DSO’s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E18F65F-D8C1-4281-BC0C-12898130F1AE}"/>
              </a:ext>
            </a:extLst>
          </p:cNvPr>
          <p:cNvSpPr txBox="1">
            <a:spLocks noChangeArrowheads="1"/>
          </p:cNvSpPr>
          <p:nvPr/>
        </p:nvSpPr>
        <p:spPr>
          <a:xfrm>
            <a:off x="270588" y="1707890"/>
            <a:ext cx="9190652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 unique GL account code series is used</a:t>
            </a:r>
          </a:p>
          <a:p>
            <a:pPr lvl="1"/>
            <a:r>
              <a:rPr lang="en-US" altLang="en-US" sz="2000" dirty="0"/>
              <a:t>For </a:t>
            </a:r>
            <a:r>
              <a:rPr lang="en-US" altLang="en-US" sz="2000" u="sng" dirty="0">
                <a:solidFill>
                  <a:srgbClr val="FF0000"/>
                </a:solidFill>
              </a:rPr>
              <a:t>transfers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into USF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49701		USF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49702		USF Alumni Association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49703		USF Research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49704		USF Medical Services Support Corporation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49705		USF University Medical Service Association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49706		USF Sun Dome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49707		USF Finance Corporation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49708		USF Property Corp.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49710		USF Health Professions Conferencing Corporation</a:t>
            </a:r>
          </a:p>
          <a:p>
            <a:pPr lvl="2">
              <a:buFontTx/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62565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Chartfields and DSO’s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19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2E0795-8806-48BF-AE7B-4B87041D4D15}"/>
              </a:ext>
            </a:extLst>
          </p:cNvPr>
          <p:cNvSpPr txBox="1">
            <a:spLocks noChangeArrowheads="1"/>
          </p:cNvSpPr>
          <p:nvPr/>
        </p:nvSpPr>
        <p:spPr>
          <a:xfrm>
            <a:off x="391886" y="1717609"/>
            <a:ext cx="77724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 unique GL account code series is used</a:t>
            </a:r>
          </a:p>
          <a:p>
            <a:pPr lvl="1"/>
            <a:r>
              <a:rPr lang="en-US" altLang="en-US" sz="2000" dirty="0"/>
              <a:t>For </a:t>
            </a:r>
            <a:r>
              <a:rPr lang="en-US" altLang="en-US" sz="2000" u="sng" dirty="0">
                <a:solidFill>
                  <a:srgbClr val="FF0000"/>
                </a:solidFill>
              </a:rPr>
              <a:t>transfers out from</a:t>
            </a:r>
            <a:r>
              <a:rPr lang="en-US" altLang="en-US" sz="2000" u="sng" dirty="0"/>
              <a:t> </a:t>
            </a:r>
            <a:r>
              <a:rPr lang="en-US" altLang="en-US" sz="2000" dirty="0"/>
              <a:t>USF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69701		USF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69702		USF Alumni Association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69703		USF Research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69704		USF Medical Services Support Corporation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69705		USF University Medical Service Association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69706		USF Sun Dome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69707		USF Finance Corporation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69708		USF Finance Corp.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69710		USF Health Professions Conferencing Corporation</a:t>
            </a:r>
          </a:p>
          <a:p>
            <a:pPr lvl="2">
              <a:buFontTx/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45421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5A351-53A8-40D7-925E-0304F0D21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CE9F8-4339-4CBE-BC1B-818E3B4B0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607728"/>
            <a:ext cx="11239500" cy="2062842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en-US" dirty="0"/>
              <a:t>FAST Modules and Integration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Building a Chartfield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Primary Chartfields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218E4-DC96-4584-9123-FD1FF636B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CC521CD-0899-4869-9AAF-48ACD2F54EFC}"/>
              </a:ext>
            </a:extLst>
          </p:cNvPr>
          <p:cNvSpPr txBox="1">
            <a:spLocks/>
          </p:cNvSpPr>
          <p:nvPr/>
        </p:nvSpPr>
        <p:spPr>
          <a:xfrm>
            <a:off x="4460227" y="3890606"/>
            <a:ext cx="3271546" cy="5041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Financial Data 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6222AA-959C-42B5-8AD3-EDF005E87BBB}"/>
              </a:ext>
            </a:extLst>
          </p:cNvPr>
          <p:cNvSpPr/>
          <p:nvPr/>
        </p:nvSpPr>
        <p:spPr>
          <a:xfrm>
            <a:off x="457200" y="4670220"/>
            <a:ext cx="3116424" cy="579276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56757D-F399-4C0F-A885-DE6D79311B9E}"/>
              </a:ext>
            </a:extLst>
          </p:cNvPr>
          <p:cNvSpPr/>
          <p:nvPr/>
        </p:nvSpPr>
        <p:spPr>
          <a:xfrm>
            <a:off x="8618378" y="4686230"/>
            <a:ext cx="3116424" cy="579276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88E4A5-3CD7-41BC-B798-C715050F667E}"/>
              </a:ext>
            </a:extLst>
          </p:cNvPr>
          <p:cNvSpPr/>
          <p:nvPr/>
        </p:nvSpPr>
        <p:spPr>
          <a:xfrm>
            <a:off x="4518738" y="4686230"/>
            <a:ext cx="3116424" cy="579276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341D5C-FD71-49A9-A6E0-85BFADD8488D}"/>
              </a:ext>
            </a:extLst>
          </p:cNvPr>
          <p:cNvSpPr txBox="1"/>
          <p:nvPr/>
        </p:nvSpPr>
        <p:spPr>
          <a:xfrm>
            <a:off x="1651516" y="4810568"/>
            <a:ext cx="727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851"/>
                </a:solidFill>
              </a:rPr>
              <a:t>OASIS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69D35F-CC4A-40A7-BF89-233C0CA8ADFE}"/>
              </a:ext>
            </a:extLst>
          </p:cNvPr>
          <p:cNvSpPr txBox="1"/>
          <p:nvPr/>
        </p:nvSpPr>
        <p:spPr>
          <a:xfrm>
            <a:off x="9853907" y="4806591"/>
            <a:ext cx="645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851"/>
                </a:solidFill>
              </a:rPr>
              <a:t>FAST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F0318C-0DC5-4041-8A71-F16A5FCB8D92}"/>
              </a:ext>
            </a:extLst>
          </p:cNvPr>
          <p:cNvSpPr txBox="1"/>
          <p:nvPr/>
        </p:nvSpPr>
        <p:spPr>
          <a:xfrm>
            <a:off x="4803711" y="4790581"/>
            <a:ext cx="258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851"/>
                </a:solidFill>
              </a:rPr>
              <a:t>GEMS (Fluid on 11/13/2019)</a:t>
            </a:r>
          </a:p>
        </p:txBody>
      </p:sp>
    </p:spTree>
    <p:extLst>
      <p:ext uri="{BB962C8B-B14F-4D97-AF65-F5344CB8AC3E}">
        <p14:creationId xmlns:p14="http://schemas.microsoft.com/office/powerpoint/2010/main" val="3179805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Good Resources for Expense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2102888"/>
            <a:ext cx="11239500" cy="33940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b="1" dirty="0"/>
              <a:t>For more definition of expense and revenue GL account codes explore the UCO web site</a:t>
            </a:r>
          </a:p>
          <a:p>
            <a:pPr marL="0" indent="0">
              <a:buNone/>
              <a:defRPr/>
            </a:pPr>
            <a:endParaRPr lang="en-US" sz="2800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b="1" dirty="0"/>
              <a:t>Under Library of Resources find the </a:t>
            </a:r>
          </a:p>
          <a:p>
            <a:pPr lvl="1">
              <a:defRPr/>
            </a:pPr>
            <a:r>
              <a:rPr lang="en-US" sz="1600" dirty="0"/>
              <a:t>“Expense Account Code Descriptions”</a:t>
            </a:r>
          </a:p>
          <a:p>
            <a:pPr lvl="1">
              <a:defRPr/>
            </a:pPr>
            <a:r>
              <a:rPr lang="en-US" sz="1600" dirty="0"/>
              <a:t>“USF Expenditure Guide”</a:t>
            </a:r>
          </a:p>
          <a:p>
            <a:pPr lvl="1">
              <a:defRPr/>
            </a:pPr>
            <a:r>
              <a:rPr lang="en-US" sz="1600" dirty="0"/>
              <a:t>“Reference Guide for Revenue”</a:t>
            </a:r>
          </a:p>
        </p:txBody>
      </p:sp>
    </p:spTree>
    <p:extLst>
      <p:ext uri="{BB962C8B-B14F-4D97-AF65-F5344CB8AC3E}">
        <p14:creationId xmlns:p14="http://schemas.microsoft.com/office/powerpoint/2010/main" val="564478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C6C971-42AE-4E5C-AC3C-81A913FFC7BA}"/>
              </a:ext>
            </a:extLst>
          </p:cNvPr>
          <p:cNvGrpSpPr/>
          <p:nvPr/>
        </p:nvGrpSpPr>
        <p:grpSpPr>
          <a:xfrm>
            <a:off x="2711473" y="2066411"/>
            <a:ext cx="2044002" cy="2539200"/>
            <a:chOff x="1750060" y="95"/>
            <a:chExt cx="1747506" cy="2008628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CE8D875D-2A61-4618-BAE1-54BE91747A0E}"/>
                </a:ext>
              </a:extLst>
            </p:cNvPr>
            <p:cNvSpPr/>
            <p:nvPr/>
          </p:nvSpPr>
          <p:spPr>
            <a:xfrm rot="5400000">
              <a:off x="1619499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>
              <a:extLst>
                <a:ext uri="{FF2B5EF4-FFF2-40B4-BE49-F238E27FC236}">
                  <a16:creationId xmlns:a16="http://schemas.microsoft.com/office/drawing/2014/main" id="{40D0A17F-DEE5-47BF-867E-82199B4C8FAC}"/>
                </a:ext>
              </a:extLst>
            </p:cNvPr>
            <p:cNvSpPr txBox="1"/>
            <p:nvPr/>
          </p:nvSpPr>
          <p:spPr>
            <a:xfrm>
              <a:off x="1827599" y="161261"/>
              <a:ext cx="1595535" cy="184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Operating Unit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(OU)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F3CB29-D571-41E8-BC04-981D270CCB2D}"/>
              </a:ext>
            </a:extLst>
          </p:cNvPr>
          <p:cNvGrpSpPr/>
          <p:nvPr/>
        </p:nvGrpSpPr>
        <p:grpSpPr>
          <a:xfrm>
            <a:off x="5073999" y="2048339"/>
            <a:ext cx="2044002" cy="2539200"/>
            <a:chOff x="3637367" y="95"/>
            <a:chExt cx="1747506" cy="2008628"/>
          </a:xfrm>
        </p:grpSpPr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809EDD46-A5F9-4C85-825F-2F56B7691AB5}"/>
                </a:ext>
              </a:extLst>
            </p:cNvPr>
            <p:cNvSpPr/>
            <p:nvPr/>
          </p:nvSpPr>
          <p:spPr>
            <a:xfrm rot="5400000">
              <a:off x="3506806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>
              <a:extLst>
                <a:ext uri="{FF2B5EF4-FFF2-40B4-BE49-F238E27FC236}">
                  <a16:creationId xmlns:a16="http://schemas.microsoft.com/office/drawing/2014/main" id="{E1C84D22-84AD-437D-AC54-87A21AEBEA1A}"/>
                </a:ext>
              </a:extLst>
            </p:cNvPr>
            <p:cNvSpPr txBox="1"/>
            <p:nvPr/>
          </p:nvSpPr>
          <p:spPr>
            <a:xfrm>
              <a:off x="3909687" y="313106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Fund ID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24450AD-030D-41D7-B1E9-2DBF3B1AC1EE}"/>
              </a:ext>
            </a:extLst>
          </p:cNvPr>
          <p:cNvGrpSpPr/>
          <p:nvPr/>
        </p:nvGrpSpPr>
        <p:grpSpPr>
          <a:xfrm>
            <a:off x="7436525" y="2066411"/>
            <a:ext cx="2044002" cy="2539200"/>
            <a:chOff x="2690098" y="1705019"/>
            <a:chExt cx="1747506" cy="2008628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C959884D-FEF5-4535-9FF5-EED714BFF8F6}"/>
                </a:ext>
              </a:extLst>
            </p:cNvPr>
            <p:cNvSpPr/>
            <p:nvPr/>
          </p:nvSpPr>
          <p:spPr>
            <a:xfrm rot="5400000">
              <a:off x="2559537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4">
              <a:extLst>
                <a:ext uri="{FF2B5EF4-FFF2-40B4-BE49-F238E27FC236}">
                  <a16:creationId xmlns:a16="http://schemas.microsoft.com/office/drawing/2014/main" id="{29F0A215-89A8-4F9D-BEFB-8289D680E775}"/>
                </a:ext>
              </a:extLst>
            </p:cNvPr>
            <p:cNvSpPr txBox="1"/>
            <p:nvPr/>
          </p:nvSpPr>
          <p:spPr>
            <a:xfrm>
              <a:off x="2962418" y="2018030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GL Account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9455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6000" dirty="0"/>
              <a:t>Department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719748"/>
            <a:ext cx="11239500" cy="408389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Department ID has embedded logic; first two digits</a:t>
            </a:r>
          </a:p>
          <a:p>
            <a:pPr lvl="1"/>
            <a:r>
              <a:rPr lang="en-US" altLang="en-US" sz="1800" dirty="0"/>
              <a:t>Six digits identifying a specific department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“0xxxxx”	Central and Administrative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“12xxxx”	Arts and Sciences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“14xxxx”	Business Administration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“6xxxxx”	USF Health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“5820xx”	College of Behavioral/Community Sciences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Within USF Health</a:t>
            </a:r>
          </a:p>
          <a:p>
            <a:pPr lvl="1"/>
            <a:r>
              <a:rPr lang="en-US" altLang="en-US" sz="1800" dirty="0"/>
              <a:t>More definition in the second through fourth digits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“61xxxx”	College of Medicine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“6119xx”	College of Medicine/Pediatrics department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“62xxxx”	College of Nursing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“63xxxx”	College of Pharmacy</a:t>
            </a:r>
            <a:endParaRPr lang="en-US" alt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F1D635E-1821-4E5E-A000-43D3843838A0}"/>
              </a:ext>
            </a:extLst>
          </p:cNvPr>
          <p:cNvGrpSpPr/>
          <p:nvPr/>
        </p:nvGrpSpPr>
        <p:grpSpPr>
          <a:xfrm>
            <a:off x="8907839" y="2424686"/>
            <a:ext cx="1747506" cy="2008628"/>
            <a:chOff x="4577405" y="1705019"/>
            <a:chExt cx="1747506" cy="2008628"/>
          </a:xfrm>
        </p:grpSpPr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A305E371-5845-4458-819E-9A80EDF57993}"/>
                </a:ext>
              </a:extLst>
            </p:cNvPr>
            <p:cNvSpPr/>
            <p:nvPr/>
          </p:nvSpPr>
          <p:spPr>
            <a:xfrm rot="5400000">
              <a:off x="4446844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fillRef>
            <a:effectRef idx="0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Hexagon 4">
              <a:extLst>
                <a:ext uri="{FF2B5EF4-FFF2-40B4-BE49-F238E27FC236}">
                  <a16:creationId xmlns:a16="http://schemas.microsoft.com/office/drawing/2014/main" id="{8762F5E4-05C3-48CD-8883-2D4DAF73A506}"/>
                </a:ext>
              </a:extLst>
            </p:cNvPr>
            <p:cNvSpPr txBox="1"/>
            <p:nvPr/>
          </p:nvSpPr>
          <p:spPr>
            <a:xfrm>
              <a:off x="4577405" y="2018030"/>
              <a:ext cx="174750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Department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3503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945" y="609986"/>
            <a:ext cx="3060441" cy="859193"/>
          </a:xfrm>
        </p:spPr>
        <p:txBody>
          <a:bodyPr numCol="1"/>
          <a:lstStyle/>
          <a:p>
            <a:pPr algn="ctr"/>
            <a:r>
              <a:rPr lang="en-US" altLang="en-US" sz="6000" dirty="0"/>
              <a:t>Product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945" y="1470779"/>
            <a:ext cx="4826648" cy="28335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A more detailed classification of the revenue and expense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Will be created at the discretion of the department or unit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May be a combination of digits and letters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Some logic (grouping) exists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Generic value is 000000 if no specific product codes exist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B1F193-C28F-4064-ACB2-A8239F33A0EA}"/>
              </a:ext>
            </a:extLst>
          </p:cNvPr>
          <p:cNvSpPr txBox="1">
            <a:spLocks/>
          </p:cNvSpPr>
          <p:nvPr/>
        </p:nvSpPr>
        <p:spPr>
          <a:xfrm>
            <a:off x="6770409" y="611586"/>
            <a:ext cx="3060441" cy="859193"/>
          </a:xfrm>
          <a:prstGeom prst="rect">
            <a:avLst/>
          </a:prstGeom>
        </p:spPr>
        <p:txBody>
          <a:bodyPr numCol="1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85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6000" dirty="0"/>
              <a:t>Initiative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1DCBBF-C72F-4573-8546-EEF37F3AE438}"/>
              </a:ext>
            </a:extLst>
          </p:cNvPr>
          <p:cNvSpPr txBox="1">
            <a:spLocks/>
          </p:cNvSpPr>
          <p:nvPr/>
        </p:nvSpPr>
        <p:spPr>
          <a:xfrm>
            <a:off x="6690243" y="2024005"/>
            <a:ext cx="4826648" cy="17147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Typically used for each PI’s share of a grant, internal awards, and now also for non-research projects (not sponsored research)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A Generic value is 0000000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F33B7B2-2F74-4326-99C2-0C59B62F49A3}"/>
              </a:ext>
            </a:extLst>
          </p:cNvPr>
          <p:cNvGrpSpPr/>
          <p:nvPr/>
        </p:nvGrpSpPr>
        <p:grpSpPr>
          <a:xfrm>
            <a:off x="4172952" y="3957869"/>
            <a:ext cx="1747506" cy="2008628"/>
            <a:chOff x="1750060" y="3409942"/>
            <a:chExt cx="1747506" cy="2008628"/>
          </a:xfrm>
        </p:grpSpPr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04A8B99F-3B13-4681-A3A5-2C7645D6341F}"/>
                </a:ext>
              </a:extLst>
            </p:cNvPr>
            <p:cNvSpPr/>
            <p:nvPr/>
          </p:nvSpPr>
          <p:spPr>
            <a:xfrm rot="5400000">
              <a:off x="1619499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Hexagon 4">
              <a:extLst>
                <a:ext uri="{FF2B5EF4-FFF2-40B4-BE49-F238E27FC236}">
                  <a16:creationId xmlns:a16="http://schemas.microsoft.com/office/drawing/2014/main" id="{B093E679-BD6D-4CEF-BB37-076A4AB512B9}"/>
                </a:ext>
              </a:extLst>
            </p:cNvPr>
            <p:cNvSpPr txBox="1"/>
            <p:nvPr/>
          </p:nvSpPr>
          <p:spPr>
            <a:xfrm>
              <a:off x="2022380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Product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90757D5-EB84-4D26-9B7F-F7E05D726756}"/>
              </a:ext>
            </a:extLst>
          </p:cNvPr>
          <p:cNvGrpSpPr/>
          <p:nvPr/>
        </p:nvGrpSpPr>
        <p:grpSpPr>
          <a:xfrm>
            <a:off x="6271544" y="3942166"/>
            <a:ext cx="1747506" cy="2008628"/>
            <a:chOff x="3637367" y="3409942"/>
            <a:chExt cx="1747506" cy="2008628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ED0197BD-3FD3-4375-A683-80BF13381065}"/>
                </a:ext>
              </a:extLst>
            </p:cNvPr>
            <p:cNvSpPr/>
            <p:nvPr/>
          </p:nvSpPr>
          <p:spPr>
            <a:xfrm rot="5400000">
              <a:off x="3506806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Hexagon 4">
              <a:extLst>
                <a:ext uri="{FF2B5EF4-FFF2-40B4-BE49-F238E27FC236}">
                  <a16:creationId xmlns:a16="http://schemas.microsoft.com/office/drawing/2014/main" id="{2B3077CB-77CA-4B4A-A94D-B8DF08D1BFEC}"/>
                </a:ext>
              </a:extLst>
            </p:cNvPr>
            <p:cNvSpPr txBox="1"/>
            <p:nvPr/>
          </p:nvSpPr>
          <p:spPr>
            <a:xfrm>
              <a:off x="3909687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Initiative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46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24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C6C971-42AE-4E5C-AC3C-81A913FFC7BA}"/>
              </a:ext>
            </a:extLst>
          </p:cNvPr>
          <p:cNvGrpSpPr/>
          <p:nvPr/>
        </p:nvGrpSpPr>
        <p:grpSpPr>
          <a:xfrm>
            <a:off x="388001" y="2444031"/>
            <a:ext cx="1814024" cy="2008629"/>
            <a:chOff x="1750060" y="95"/>
            <a:chExt cx="1747506" cy="2008628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CE8D875D-2A61-4618-BAE1-54BE91747A0E}"/>
                </a:ext>
              </a:extLst>
            </p:cNvPr>
            <p:cNvSpPr/>
            <p:nvPr/>
          </p:nvSpPr>
          <p:spPr>
            <a:xfrm rot="5400000">
              <a:off x="1619499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>
              <a:extLst>
                <a:ext uri="{FF2B5EF4-FFF2-40B4-BE49-F238E27FC236}">
                  <a16:creationId xmlns:a16="http://schemas.microsoft.com/office/drawing/2014/main" id="{40D0A17F-DEE5-47BF-867E-82199B4C8FAC}"/>
                </a:ext>
              </a:extLst>
            </p:cNvPr>
            <p:cNvSpPr txBox="1"/>
            <p:nvPr/>
          </p:nvSpPr>
          <p:spPr>
            <a:xfrm>
              <a:off x="1827599" y="80677"/>
              <a:ext cx="1595535" cy="184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Operating Unit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(OU)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F3CB29-D571-41E8-BC04-981D270CCB2D}"/>
              </a:ext>
            </a:extLst>
          </p:cNvPr>
          <p:cNvGrpSpPr/>
          <p:nvPr/>
        </p:nvGrpSpPr>
        <p:grpSpPr>
          <a:xfrm>
            <a:off x="2317886" y="2418980"/>
            <a:ext cx="1808862" cy="2008630"/>
            <a:chOff x="3637367" y="95"/>
            <a:chExt cx="1747506" cy="2008628"/>
          </a:xfrm>
        </p:grpSpPr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809EDD46-A5F9-4C85-825F-2F56B7691AB5}"/>
                </a:ext>
              </a:extLst>
            </p:cNvPr>
            <p:cNvSpPr/>
            <p:nvPr/>
          </p:nvSpPr>
          <p:spPr>
            <a:xfrm rot="5400000">
              <a:off x="3506806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>
              <a:extLst>
                <a:ext uri="{FF2B5EF4-FFF2-40B4-BE49-F238E27FC236}">
                  <a16:creationId xmlns:a16="http://schemas.microsoft.com/office/drawing/2014/main" id="{E1C84D22-84AD-437D-AC54-87A21AEBEA1A}"/>
                </a:ext>
              </a:extLst>
            </p:cNvPr>
            <p:cNvSpPr txBox="1"/>
            <p:nvPr/>
          </p:nvSpPr>
          <p:spPr>
            <a:xfrm>
              <a:off x="3909687" y="313106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Fund ID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24450AD-030D-41D7-B1E9-2DBF3B1AC1EE}"/>
              </a:ext>
            </a:extLst>
          </p:cNvPr>
          <p:cNvGrpSpPr/>
          <p:nvPr/>
        </p:nvGrpSpPr>
        <p:grpSpPr>
          <a:xfrm>
            <a:off x="4321475" y="2444029"/>
            <a:ext cx="1755343" cy="2008630"/>
            <a:chOff x="2690098" y="1705019"/>
            <a:chExt cx="1747506" cy="2008628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C959884D-FEF5-4535-9FF5-EED714BFF8F6}"/>
                </a:ext>
              </a:extLst>
            </p:cNvPr>
            <p:cNvSpPr/>
            <p:nvPr/>
          </p:nvSpPr>
          <p:spPr>
            <a:xfrm rot="5400000">
              <a:off x="2559537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4">
              <a:extLst>
                <a:ext uri="{FF2B5EF4-FFF2-40B4-BE49-F238E27FC236}">
                  <a16:creationId xmlns:a16="http://schemas.microsoft.com/office/drawing/2014/main" id="{29F0A215-89A8-4F9D-BEFB-8289D680E775}"/>
                </a:ext>
              </a:extLst>
            </p:cNvPr>
            <p:cNvSpPr txBox="1"/>
            <p:nvPr/>
          </p:nvSpPr>
          <p:spPr>
            <a:xfrm>
              <a:off x="2962418" y="2018030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GL Account Code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8316F5E-D9D7-4B3C-8FF7-680402DD9DC6}"/>
              </a:ext>
            </a:extLst>
          </p:cNvPr>
          <p:cNvGrpSpPr/>
          <p:nvPr/>
        </p:nvGrpSpPr>
        <p:grpSpPr>
          <a:xfrm>
            <a:off x="8291371" y="2418980"/>
            <a:ext cx="1747506" cy="2008628"/>
            <a:chOff x="1750060" y="3409942"/>
            <a:chExt cx="1747506" cy="2008628"/>
          </a:xfrm>
        </p:grpSpPr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A9B8C84F-7025-46EB-A279-4C338792A57F}"/>
                </a:ext>
              </a:extLst>
            </p:cNvPr>
            <p:cNvSpPr/>
            <p:nvPr/>
          </p:nvSpPr>
          <p:spPr>
            <a:xfrm rot="5400000">
              <a:off x="1619499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Hexagon 4">
              <a:extLst>
                <a:ext uri="{FF2B5EF4-FFF2-40B4-BE49-F238E27FC236}">
                  <a16:creationId xmlns:a16="http://schemas.microsoft.com/office/drawing/2014/main" id="{9154BA93-E41E-4E5F-9D2B-E6F762BF8396}"/>
                </a:ext>
              </a:extLst>
            </p:cNvPr>
            <p:cNvSpPr txBox="1"/>
            <p:nvPr/>
          </p:nvSpPr>
          <p:spPr>
            <a:xfrm>
              <a:off x="2022380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Product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A5C36D-1F2D-4644-98A6-C761700FE6E9}"/>
              </a:ext>
            </a:extLst>
          </p:cNvPr>
          <p:cNvGrpSpPr/>
          <p:nvPr/>
        </p:nvGrpSpPr>
        <p:grpSpPr>
          <a:xfrm>
            <a:off x="10163847" y="2444033"/>
            <a:ext cx="1747506" cy="2008628"/>
            <a:chOff x="3637367" y="3409942"/>
            <a:chExt cx="1747506" cy="2008628"/>
          </a:xfrm>
        </p:grpSpPr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id="{813C83FF-D3B0-4A9D-B6A4-1F256EAE5021}"/>
                </a:ext>
              </a:extLst>
            </p:cNvPr>
            <p:cNvSpPr/>
            <p:nvPr/>
          </p:nvSpPr>
          <p:spPr>
            <a:xfrm rot="5400000">
              <a:off x="3506806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Hexagon 4">
              <a:extLst>
                <a:ext uri="{FF2B5EF4-FFF2-40B4-BE49-F238E27FC236}">
                  <a16:creationId xmlns:a16="http://schemas.microsoft.com/office/drawing/2014/main" id="{D49A9CC4-9861-493A-954D-45A424B02522}"/>
                </a:ext>
              </a:extLst>
            </p:cNvPr>
            <p:cNvSpPr txBox="1"/>
            <p:nvPr/>
          </p:nvSpPr>
          <p:spPr>
            <a:xfrm>
              <a:off x="3909687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Initiative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A17EC0C-DDEA-4539-A2F2-4D1197D24897}"/>
              </a:ext>
            </a:extLst>
          </p:cNvPr>
          <p:cNvGrpSpPr/>
          <p:nvPr/>
        </p:nvGrpSpPr>
        <p:grpSpPr>
          <a:xfrm>
            <a:off x="6271545" y="2418980"/>
            <a:ext cx="1747506" cy="2008628"/>
            <a:chOff x="4577405" y="1705019"/>
            <a:chExt cx="1747506" cy="2008628"/>
          </a:xfrm>
        </p:grpSpPr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id="{0DD7CFD1-A8E7-463D-994C-51F66575DD18}"/>
                </a:ext>
              </a:extLst>
            </p:cNvPr>
            <p:cNvSpPr/>
            <p:nvPr/>
          </p:nvSpPr>
          <p:spPr>
            <a:xfrm rot="5400000">
              <a:off x="4446844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fillRef>
            <a:effectRef idx="0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Hexagon 4">
              <a:extLst>
                <a:ext uri="{FF2B5EF4-FFF2-40B4-BE49-F238E27FC236}">
                  <a16:creationId xmlns:a16="http://schemas.microsoft.com/office/drawing/2014/main" id="{C163F862-4242-4710-AD34-1DD38FACD3A8}"/>
                </a:ext>
              </a:extLst>
            </p:cNvPr>
            <p:cNvSpPr txBox="1"/>
            <p:nvPr/>
          </p:nvSpPr>
          <p:spPr>
            <a:xfrm>
              <a:off x="4577405" y="2018030"/>
              <a:ext cx="174750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Department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3294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640507"/>
            <a:ext cx="5732106" cy="859193"/>
          </a:xfrm>
        </p:spPr>
        <p:txBody>
          <a:bodyPr/>
          <a:lstStyle/>
          <a:p>
            <a:r>
              <a:rPr lang="en-US" altLang="en-US" sz="6000" dirty="0"/>
              <a:t>Project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3894" y="1771941"/>
            <a:ext cx="7299260" cy="33141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Used for both sponsored research and construction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Variable logic</a:t>
            </a:r>
          </a:p>
          <a:p>
            <a:pPr lvl="1"/>
            <a:r>
              <a:rPr lang="en-US" altLang="en-US" sz="1800" dirty="0"/>
              <a:t>For sponsored research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10 digits identifying the specific research project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The project ID begins with the college/department values</a:t>
            </a:r>
          </a:p>
          <a:p>
            <a:pPr lvl="1"/>
            <a:r>
              <a:rPr lang="en-US" altLang="en-US" sz="1800" dirty="0"/>
              <a:t>For construction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14 characters; begins with the letter “P”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“PF” indicates fund source is the State of Florida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“PD” indicates departmental funding of the project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“1” indicates Tampa, “2” indicates St Pete, “3” indicates Sarasota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9D612D3-FEB8-4D09-858D-E505DF46B7C6}"/>
              </a:ext>
            </a:extLst>
          </p:cNvPr>
          <p:cNvGrpSpPr/>
          <p:nvPr/>
        </p:nvGrpSpPr>
        <p:grpSpPr>
          <a:xfrm>
            <a:off x="8556170" y="2424686"/>
            <a:ext cx="1747506" cy="2008628"/>
            <a:chOff x="4577405" y="1705019"/>
            <a:chExt cx="1747506" cy="2008628"/>
          </a:xfrm>
          <a:solidFill>
            <a:schemeClr val="accent6">
              <a:lumMod val="75000"/>
            </a:schemeClr>
          </a:solidFill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A8B80ADE-51A7-4A72-A644-3892530C881B}"/>
                </a:ext>
              </a:extLst>
            </p:cNvPr>
            <p:cNvSpPr/>
            <p:nvPr/>
          </p:nvSpPr>
          <p:spPr>
            <a:xfrm rot="5400000">
              <a:off x="4446844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fillRef>
            <a:effectRef idx="0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agon 4">
              <a:extLst>
                <a:ext uri="{FF2B5EF4-FFF2-40B4-BE49-F238E27FC236}">
                  <a16:creationId xmlns:a16="http://schemas.microsoft.com/office/drawing/2014/main" id="{F8150148-D494-464E-AEDE-7F69178C4719}"/>
                </a:ext>
              </a:extLst>
            </p:cNvPr>
            <p:cNvSpPr txBox="1"/>
            <p:nvPr/>
          </p:nvSpPr>
          <p:spPr>
            <a:xfrm>
              <a:off x="4704708" y="2092002"/>
              <a:ext cx="1492900" cy="123466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Project ID*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2466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26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C6C971-42AE-4E5C-AC3C-81A913FFC7BA}"/>
              </a:ext>
            </a:extLst>
          </p:cNvPr>
          <p:cNvGrpSpPr/>
          <p:nvPr/>
        </p:nvGrpSpPr>
        <p:grpSpPr>
          <a:xfrm>
            <a:off x="388001" y="2444031"/>
            <a:ext cx="1814024" cy="2008629"/>
            <a:chOff x="1750060" y="95"/>
            <a:chExt cx="1747506" cy="2008628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CE8D875D-2A61-4618-BAE1-54BE91747A0E}"/>
                </a:ext>
              </a:extLst>
            </p:cNvPr>
            <p:cNvSpPr/>
            <p:nvPr/>
          </p:nvSpPr>
          <p:spPr>
            <a:xfrm rot="5400000">
              <a:off x="1619499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>
              <a:extLst>
                <a:ext uri="{FF2B5EF4-FFF2-40B4-BE49-F238E27FC236}">
                  <a16:creationId xmlns:a16="http://schemas.microsoft.com/office/drawing/2014/main" id="{40D0A17F-DEE5-47BF-867E-82199B4C8FAC}"/>
                </a:ext>
              </a:extLst>
            </p:cNvPr>
            <p:cNvSpPr txBox="1"/>
            <p:nvPr/>
          </p:nvSpPr>
          <p:spPr>
            <a:xfrm>
              <a:off x="1827599" y="80677"/>
              <a:ext cx="1595535" cy="184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Operating Unit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(OU)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F3CB29-D571-41E8-BC04-981D270CCB2D}"/>
              </a:ext>
            </a:extLst>
          </p:cNvPr>
          <p:cNvGrpSpPr/>
          <p:nvPr/>
        </p:nvGrpSpPr>
        <p:grpSpPr>
          <a:xfrm>
            <a:off x="2317886" y="2418980"/>
            <a:ext cx="1808862" cy="2008630"/>
            <a:chOff x="3637367" y="95"/>
            <a:chExt cx="1747506" cy="2008628"/>
          </a:xfrm>
        </p:grpSpPr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809EDD46-A5F9-4C85-825F-2F56B7691AB5}"/>
                </a:ext>
              </a:extLst>
            </p:cNvPr>
            <p:cNvSpPr/>
            <p:nvPr/>
          </p:nvSpPr>
          <p:spPr>
            <a:xfrm rot="5400000">
              <a:off x="3506806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>
              <a:extLst>
                <a:ext uri="{FF2B5EF4-FFF2-40B4-BE49-F238E27FC236}">
                  <a16:creationId xmlns:a16="http://schemas.microsoft.com/office/drawing/2014/main" id="{E1C84D22-84AD-437D-AC54-87A21AEBEA1A}"/>
                </a:ext>
              </a:extLst>
            </p:cNvPr>
            <p:cNvSpPr txBox="1"/>
            <p:nvPr/>
          </p:nvSpPr>
          <p:spPr>
            <a:xfrm>
              <a:off x="3909687" y="313106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Fund ID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24450AD-030D-41D7-B1E9-2DBF3B1AC1EE}"/>
              </a:ext>
            </a:extLst>
          </p:cNvPr>
          <p:cNvGrpSpPr/>
          <p:nvPr/>
        </p:nvGrpSpPr>
        <p:grpSpPr>
          <a:xfrm>
            <a:off x="4321475" y="2444029"/>
            <a:ext cx="1755343" cy="2008630"/>
            <a:chOff x="2690098" y="1705019"/>
            <a:chExt cx="1747506" cy="2008628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C959884D-FEF5-4535-9FF5-EED714BFF8F6}"/>
                </a:ext>
              </a:extLst>
            </p:cNvPr>
            <p:cNvSpPr/>
            <p:nvPr/>
          </p:nvSpPr>
          <p:spPr>
            <a:xfrm rot="5400000">
              <a:off x="2559537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4">
              <a:extLst>
                <a:ext uri="{FF2B5EF4-FFF2-40B4-BE49-F238E27FC236}">
                  <a16:creationId xmlns:a16="http://schemas.microsoft.com/office/drawing/2014/main" id="{29F0A215-89A8-4F9D-BEFB-8289D680E775}"/>
                </a:ext>
              </a:extLst>
            </p:cNvPr>
            <p:cNvSpPr txBox="1"/>
            <p:nvPr/>
          </p:nvSpPr>
          <p:spPr>
            <a:xfrm>
              <a:off x="2962418" y="2018030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GL Account Code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8316F5E-D9D7-4B3C-8FF7-680402DD9DC6}"/>
              </a:ext>
            </a:extLst>
          </p:cNvPr>
          <p:cNvGrpSpPr/>
          <p:nvPr/>
        </p:nvGrpSpPr>
        <p:grpSpPr>
          <a:xfrm>
            <a:off x="8291371" y="2418980"/>
            <a:ext cx="1747506" cy="2008628"/>
            <a:chOff x="1750060" y="3409942"/>
            <a:chExt cx="1747506" cy="2008628"/>
          </a:xfrm>
        </p:grpSpPr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A9B8C84F-7025-46EB-A279-4C338792A57F}"/>
                </a:ext>
              </a:extLst>
            </p:cNvPr>
            <p:cNvSpPr/>
            <p:nvPr/>
          </p:nvSpPr>
          <p:spPr>
            <a:xfrm rot="5400000">
              <a:off x="1619499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Hexagon 4">
              <a:extLst>
                <a:ext uri="{FF2B5EF4-FFF2-40B4-BE49-F238E27FC236}">
                  <a16:creationId xmlns:a16="http://schemas.microsoft.com/office/drawing/2014/main" id="{9154BA93-E41E-4E5F-9D2B-E6F762BF8396}"/>
                </a:ext>
              </a:extLst>
            </p:cNvPr>
            <p:cNvSpPr txBox="1"/>
            <p:nvPr/>
          </p:nvSpPr>
          <p:spPr>
            <a:xfrm>
              <a:off x="2022380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Product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A5C36D-1F2D-4644-98A6-C761700FE6E9}"/>
              </a:ext>
            </a:extLst>
          </p:cNvPr>
          <p:cNvGrpSpPr/>
          <p:nvPr/>
        </p:nvGrpSpPr>
        <p:grpSpPr>
          <a:xfrm>
            <a:off x="10163847" y="2444033"/>
            <a:ext cx="1747506" cy="2008628"/>
            <a:chOff x="3637367" y="3409942"/>
            <a:chExt cx="1747506" cy="2008628"/>
          </a:xfrm>
        </p:grpSpPr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id="{813C83FF-D3B0-4A9D-B6A4-1F256EAE5021}"/>
                </a:ext>
              </a:extLst>
            </p:cNvPr>
            <p:cNvSpPr/>
            <p:nvPr/>
          </p:nvSpPr>
          <p:spPr>
            <a:xfrm rot="5400000">
              <a:off x="3506806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Hexagon 4">
              <a:extLst>
                <a:ext uri="{FF2B5EF4-FFF2-40B4-BE49-F238E27FC236}">
                  <a16:creationId xmlns:a16="http://schemas.microsoft.com/office/drawing/2014/main" id="{D49A9CC4-9861-493A-954D-45A424B02522}"/>
                </a:ext>
              </a:extLst>
            </p:cNvPr>
            <p:cNvSpPr txBox="1"/>
            <p:nvPr/>
          </p:nvSpPr>
          <p:spPr>
            <a:xfrm>
              <a:off x="3909687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Initiative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A17EC0C-DDEA-4539-A2F2-4D1197D24897}"/>
              </a:ext>
            </a:extLst>
          </p:cNvPr>
          <p:cNvGrpSpPr/>
          <p:nvPr/>
        </p:nvGrpSpPr>
        <p:grpSpPr>
          <a:xfrm>
            <a:off x="6271545" y="2418980"/>
            <a:ext cx="1747506" cy="2008628"/>
            <a:chOff x="4577405" y="1705019"/>
            <a:chExt cx="1747506" cy="2008628"/>
          </a:xfrm>
        </p:grpSpPr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id="{0DD7CFD1-A8E7-463D-994C-51F66575DD18}"/>
                </a:ext>
              </a:extLst>
            </p:cNvPr>
            <p:cNvSpPr/>
            <p:nvPr/>
          </p:nvSpPr>
          <p:spPr>
            <a:xfrm rot="5400000">
              <a:off x="4446844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fillRef>
            <a:effectRef idx="0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Hexagon 4">
              <a:extLst>
                <a:ext uri="{FF2B5EF4-FFF2-40B4-BE49-F238E27FC236}">
                  <a16:creationId xmlns:a16="http://schemas.microsoft.com/office/drawing/2014/main" id="{C163F862-4242-4710-AD34-1DD38FACD3A8}"/>
                </a:ext>
              </a:extLst>
            </p:cNvPr>
            <p:cNvSpPr txBox="1"/>
            <p:nvPr/>
          </p:nvSpPr>
          <p:spPr>
            <a:xfrm>
              <a:off x="4577405" y="2018030"/>
              <a:ext cx="174750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Department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ID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D0B00B5-3495-4D40-BA91-F1C3F24A59CA}"/>
              </a:ext>
            </a:extLst>
          </p:cNvPr>
          <p:cNvGrpSpPr/>
          <p:nvPr/>
        </p:nvGrpSpPr>
        <p:grpSpPr>
          <a:xfrm>
            <a:off x="9227609" y="4114598"/>
            <a:ext cx="1747506" cy="2008628"/>
            <a:chOff x="4577405" y="1705019"/>
            <a:chExt cx="1747506" cy="2008628"/>
          </a:xfrm>
          <a:solidFill>
            <a:schemeClr val="accent6">
              <a:lumMod val="75000"/>
            </a:schemeClr>
          </a:solidFill>
        </p:grpSpPr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2016CC92-C09F-4F01-ABEE-FB0829C74B42}"/>
                </a:ext>
              </a:extLst>
            </p:cNvPr>
            <p:cNvSpPr/>
            <p:nvPr/>
          </p:nvSpPr>
          <p:spPr>
            <a:xfrm rot="5400000">
              <a:off x="4446844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fillRef>
            <a:effectRef idx="0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Hexagon 4">
              <a:extLst>
                <a:ext uri="{FF2B5EF4-FFF2-40B4-BE49-F238E27FC236}">
                  <a16:creationId xmlns:a16="http://schemas.microsoft.com/office/drawing/2014/main" id="{42D0DDF9-5F4C-4FED-8D14-A67FF3C24216}"/>
                </a:ext>
              </a:extLst>
            </p:cNvPr>
            <p:cNvSpPr txBox="1"/>
            <p:nvPr/>
          </p:nvSpPr>
          <p:spPr>
            <a:xfrm>
              <a:off x="4704708" y="2092002"/>
              <a:ext cx="1492900" cy="123466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Project ID*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9274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Additional Chartfields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7548" y="2062454"/>
            <a:ext cx="11239500" cy="34146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b="1" dirty="0"/>
              <a:t>Other chart fields</a:t>
            </a:r>
          </a:p>
          <a:p>
            <a:pPr lvl="1">
              <a:defRPr/>
            </a:pPr>
            <a:r>
              <a:rPr lang="en-US" altLang="en-US" sz="1800" dirty="0"/>
              <a:t>The USF business unit by default is USF01</a:t>
            </a:r>
          </a:p>
          <a:p>
            <a:pPr lvl="1">
              <a:defRPr/>
            </a:pPr>
            <a:r>
              <a:rPr lang="en-US" altLang="en-US" sz="1800" dirty="0"/>
              <a:t>The USF </a:t>
            </a:r>
            <a:r>
              <a:rPr lang="en-US" altLang="en-US" sz="1800" dirty="0" err="1"/>
              <a:t>SetID</a:t>
            </a:r>
            <a:r>
              <a:rPr lang="en-US" altLang="en-US" sz="1800" dirty="0"/>
              <a:t> by default is always USFSI</a:t>
            </a:r>
          </a:p>
          <a:p>
            <a:pPr marL="457200" lvl="1" indent="0">
              <a:buNone/>
              <a:defRPr/>
            </a:pPr>
            <a:endParaRPr lang="en-US" altLang="en-US" sz="2000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b="1" dirty="0"/>
              <a:t>Research related transactions also include</a:t>
            </a:r>
          </a:p>
          <a:p>
            <a:pPr lvl="1">
              <a:defRPr/>
            </a:pPr>
            <a:r>
              <a:rPr lang="en-US" altLang="en-US" sz="1800" dirty="0"/>
              <a:t>PC Business Unit</a:t>
            </a:r>
          </a:p>
          <a:p>
            <a:pPr lvl="1">
              <a:defRPr/>
            </a:pPr>
            <a:r>
              <a:rPr lang="en-US" altLang="en-US" sz="1800" dirty="0"/>
              <a:t>Activity ID</a:t>
            </a:r>
          </a:p>
          <a:p>
            <a:pPr lvl="1">
              <a:defRPr/>
            </a:pPr>
            <a:r>
              <a:rPr lang="en-US" altLang="en-US" sz="1800" dirty="0"/>
              <a:t>Analysis Type</a:t>
            </a:r>
          </a:p>
        </p:txBody>
      </p:sp>
    </p:spTree>
    <p:extLst>
      <p:ext uri="{BB962C8B-B14F-4D97-AF65-F5344CB8AC3E}">
        <p14:creationId xmlns:p14="http://schemas.microsoft.com/office/powerpoint/2010/main" val="7018064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8644E-0FC6-4D48-9523-3BC461F920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your knowledge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DE28FD-0436-4803-85AC-D378AF0086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Financial Systems - Intermediate</a:t>
            </a:r>
          </a:p>
        </p:txBody>
      </p:sp>
    </p:spTree>
    <p:extLst>
      <p:ext uri="{BB962C8B-B14F-4D97-AF65-F5344CB8AC3E}">
        <p14:creationId xmlns:p14="http://schemas.microsoft.com/office/powerpoint/2010/main" val="2699402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6000" dirty="0"/>
              <a:t>Requesting New Chartfields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7"/>
            <a:ext cx="11239500" cy="34185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University Controller’s Office controls chartfields</a:t>
            </a:r>
          </a:p>
          <a:p>
            <a:pPr lvl="1"/>
            <a:r>
              <a:rPr lang="en-US" altLang="en-US" sz="2000" dirty="0"/>
              <a:t>Complete a request form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Requires signature and GEMS ID of the accountable officer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Send it to ALN 147 for processing</a:t>
            </a:r>
            <a:endParaRPr lang="en-US" altLang="en-US" sz="1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There are queries in FAST to produce lists of chart fields</a:t>
            </a:r>
          </a:p>
          <a:p>
            <a:pPr lvl="1"/>
            <a:r>
              <a:rPr lang="en-US" altLang="en-US" sz="1800" dirty="0"/>
              <a:t>U_CF_FUND</a:t>
            </a:r>
          </a:p>
          <a:p>
            <a:pPr lvl="1"/>
            <a:r>
              <a:rPr lang="en-US" altLang="en-US" sz="1800" dirty="0"/>
              <a:t>U_CF_ACCOUNT</a:t>
            </a:r>
          </a:p>
          <a:p>
            <a:pPr lvl="1"/>
            <a:r>
              <a:rPr lang="en-US" altLang="en-US" sz="1800" dirty="0"/>
              <a:t>U_CF_DEPTID</a:t>
            </a:r>
          </a:p>
          <a:p>
            <a:pPr lvl="1"/>
            <a:r>
              <a:rPr lang="en-US" altLang="en-US" sz="1800" dirty="0"/>
              <a:t>U_CF_PRODUCT</a:t>
            </a:r>
          </a:p>
          <a:p>
            <a:pPr lvl="1"/>
            <a:r>
              <a:rPr lang="en-US" altLang="en-US" sz="1800" dirty="0"/>
              <a:t>U_CF_INITIATIVE</a:t>
            </a:r>
          </a:p>
        </p:txBody>
      </p:sp>
    </p:spTree>
    <p:extLst>
      <p:ext uri="{BB962C8B-B14F-4D97-AF65-F5344CB8AC3E}">
        <p14:creationId xmlns:p14="http://schemas.microsoft.com/office/powerpoint/2010/main" val="3572327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42CA5-AA2D-4389-A0C4-1CB1D69E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378" y="419101"/>
            <a:ext cx="7425430" cy="774700"/>
          </a:xfrm>
        </p:spPr>
        <p:txBody>
          <a:bodyPr/>
          <a:lstStyle/>
          <a:p>
            <a:r>
              <a:rPr lang="en-US" sz="6000" dirty="0"/>
              <a:t>A Quick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1CCBB-9FAE-4353-BFBA-5364DF073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378" y="1655406"/>
            <a:ext cx="7105675" cy="3547187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Subsidiary systems</a:t>
            </a:r>
          </a:p>
          <a:p>
            <a:pPr lvl="1"/>
            <a:r>
              <a:rPr lang="en-US" altLang="en-US" sz="2000" dirty="0"/>
              <a:t>TAS (IT telecommunications application)</a:t>
            </a:r>
          </a:p>
          <a:p>
            <a:pPr lvl="1"/>
            <a:r>
              <a:rPr lang="en-US" altLang="en-US" sz="2000" dirty="0"/>
              <a:t>FACNET (Physical Plant management application)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Supporting and Reporting applications</a:t>
            </a:r>
          </a:p>
          <a:p>
            <a:pPr lvl="1"/>
            <a:r>
              <a:rPr lang="en-US" altLang="en-US" sz="2000" dirty="0" err="1"/>
              <a:t>TouchNet</a:t>
            </a:r>
            <a:r>
              <a:rPr lang="en-US" altLang="en-US" sz="2000" dirty="0"/>
              <a:t> (web based bank card payment processing)</a:t>
            </a:r>
          </a:p>
          <a:p>
            <a:pPr lvl="1"/>
            <a:r>
              <a:rPr lang="en-US" altLang="en-US" sz="2000" dirty="0"/>
              <a:t>IFIS (space management application)</a:t>
            </a:r>
          </a:p>
          <a:p>
            <a:pPr lvl="1"/>
            <a:r>
              <a:rPr lang="en-US" altLang="en-US" sz="2000" dirty="0"/>
              <a:t>BDMS (document imaging application)</a:t>
            </a:r>
          </a:p>
          <a:p>
            <a:pPr lvl="1"/>
            <a:r>
              <a:rPr lang="en-US" altLang="en-US" sz="2000" dirty="0"/>
              <a:t>Data Warehouse (data collection from multiple applications)</a:t>
            </a:r>
          </a:p>
          <a:p>
            <a:pPr lvl="1"/>
            <a:r>
              <a:rPr lang="en-US" altLang="en-US" sz="2000" dirty="0"/>
              <a:t>Finance Mart (the official financial reporting application)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0CBFB-C79C-42D4-8BCE-F35E62D97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534F72B3-1AF7-4DAB-ACEE-B25217CDF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053" y="1655406"/>
            <a:ext cx="4177004" cy="348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35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6000" dirty="0"/>
              <a:t>Things to be careful of…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7"/>
            <a:ext cx="11239500" cy="38477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Chart fields must be used in the right combinations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Combination edit checking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There are allowable and unallowable combinations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This helps ensure the accuracy and integrity of the financial reporting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We have 152 rules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Operating Unit HSC can be used only with departments beginning with “6”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Department IDs beginning with “034” requires use only with a product code value of “IT….” or no product code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A GL account beginning with a “7” can be used only with another GL code beginning with “7”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90445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496854"/>
            <a:ext cx="11700588" cy="859193"/>
          </a:xfrm>
        </p:spPr>
        <p:txBody>
          <a:bodyPr/>
          <a:lstStyle/>
          <a:p>
            <a:r>
              <a:rPr lang="en-US" altLang="en-US" sz="5500" dirty="0"/>
              <a:t>Where to find this information?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361878"/>
            <a:ext cx="11239500" cy="49992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Finance Mart is the official reporting tool for USF for reconciliation and reporting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Finance Mart:</a:t>
            </a:r>
          </a:p>
          <a:p>
            <a:pPr lvl="1"/>
            <a:r>
              <a:rPr lang="en-US" altLang="en-US" sz="1800" dirty="0"/>
              <a:t>Budget reports  (which includes budget code also)</a:t>
            </a:r>
          </a:p>
          <a:p>
            <a:pPr lvl="1"/>
            <a:r>
              <a:rPr lang="en-US" altLang="en-US" sz="1800" dirty="0"/>
              <a:t>Expenditure reports</a:t>
            </a:r>
          </a:p>
          <a:p>
            <a:pPr lvl="1"/>
            <a:r>
              <a:rPr lang="en-US" altLang="en-US" sz="1800" dirty="0"/>
              <a:t>Revenue reports</a:t>
            </a:r>
          </a:p>
          <a:p>
            <a:pPr lvl="1"/>
            <a:r>
              <a:rPr lang="en-US" altLang="en-US" sz="1800" dirty="0"/>
              <a:t>Balance Sheet</a:t>
            </a:r>
          </a:p>
          <a:p>
            <a:pPr lvl="1"/>
            <a:r>
              <a:rPr lang="en-US" altLang="en-US" sz="1800" dirty="0"/>
              <a:t>Encumbrance reports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dirty="0"/>
              <a:t>Search FAST with clues you find in Finance Mart</a:t>
            </a:r>
          </a:p>
          <a:p>
            <a:pPr lvl="1"/>
            <a:r>
              <a:rPr lang="en-US" altLang="en-US" sz="1800" dirty="0"/>
              <a:t>In </a:t>
            </a:r>
            <a:r>
              <a:rPr lang="en-US" altLang="en-US" sz="1800" b="1" dirty="0"/>
              <a:t>General Ledger </a:t>
            </a:r>
            <a:r>
              <a:rPr lang="en-US" altLang="en-US" sz="1800" dirty="0"/>
              <a:t>search by chart field or journal ID</a:t>
            </a:r>
          </a:p>
          <a:p>
            <a:pPr lvl="1"/>
            <a:r>
              <a:rPr lang="en-US" altLang="en-US" sz="1800" dirty="0"/>
              <a:t>In </a:t>
            </a:r>
            <a:r>
              <a:rPr lang="en-US" altLang="en-US" sz="1800" b="1" dirty="0"/>
              <a:t>Accounts Payable </a:t>
            </a:r>
            <a:r>
              <a:rPr lang="en-US" altLang="en-US" sz="1800" dirty="0"/>
              <a:t>search by voucher or supplier</a:t>
            </a:r>
          </a:p>
          <a:p>
            <a:pPr lvl="1"/>
            <a:r>
              <a:rPr lang="en-US" altLang="en-US" sz="1800" dirty="0"/>
              <a:t>In </a:t>
            </a:r>
            <a:r>
              <a:rPr lang="en-US" altLang="en-US" sz="1800" b="1" dirty="0"/>
              <a:t>Purchasing</a:t>
            </a:r>
            <a:r>
              <a:rPr lang="en-US" altLang="en-US" sz="1800" dirty="0"/>
              <a:t> search by PO or requisition number</a:t>
            </a:r>
          </a:p>
          <a:p>
            <a:pPr lvl="1"/>
            <a:r>
              <a:rPr lang="en-US" altLang="en-US" sz="1800" dirty="0"/>
              <a:t>In </a:t>
            </a:r>
            <a:r>
              <a:rPr lang="en-US" altLang="en-US" sz="1800" b="1" dirty="0"/>
              <a:t>Billing and AR </a:t>
            </a:r>
            <a:r>
              <a:rPr lang="en-US" altLang="en-US" sz="1800" dirty="0"/>
              <a:t>search by invoice or customer number</a:t>
            </a:r>
          </a:p>
          <a:p>
            <a:pPr lvl="1"/>
            <a:r>
              <a:rPr lang="en-US" altLang="en-US" sz="1800" dirty="0"/>
              <a:t>In </a:t>
            </a:r>
            <a:r>
              <a:rPr lang="en-US" altLang="en-US" sz="1800" b="1" dirty="0"/>
              <a:t>Grants Information</a:t>
            </a:r>
            <a:r>
              <a:rPr lang="en-US" altLang="en-US" sz="1800" dirty="0"/>
              <a:t> search by PI or project ID</a:t>
            </a:r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068463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187903"/>
            <a:ext cx="11239500" cy="448219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r>
              <a:rPr lang="en-US" altLang="en-US" sz="2800" b="1" dirty="0"/>
              <a:t>Online Business Processes</a:t>
            </a:r>
          </a:p>
          <a:p>
            <a:pPr marL="914400" lvl="2" indent="0">
              <a:buNone/>
            </a:pPr>
            <a:endParaRPr lang="en-US" altLang="en-US" sz="2800" b="1" dirty="0"/>
          </a:p>
          <a:p>
            <a:pPr lvl="1"/>
            <a:r>
              <a:rPr lang="en-US" altLang="en-US" sz="2000" dirty="0"/>
              <a:t>The address is </a:t>
            </a:r>
            <a:r>
              <a:rPr lang="en-US" altLang="en-US" sz="2000" dirty="0">
                <a:hlinkClick r:id="rId2"/>
              </a:rPr>
              <a:t>www.usf.edu/businessprocesses</a:t>
            </a:r>
            <a:r>
              <a:rPr lang="en-US" altLang="en-US" sz="2000" dirty="0"/>
              <a:t> </a:t>
            </a:r>
          </a:p>
          <a:p>
            <a:pPr lvl="1"/>
            <a:r>
              <a:rPr lang="en-US" altLang="en-US" sz="2000" dirty="0"/>
              <a:t>Allows for keyword search or category search</a:t>
            </a:r>
          </a:p>
          <a:p>
            <a:pPr lvl="1"/>
            <a:r>
              <a:rPr lang="en-US" altLang="en-US" sz="2000" dirty="0"/>
              <a:t>You may pose questions</a:t>
            </a:r>
          </a:p>
          <a:p>
            <a:pPr lvl="1"/>
            <a:r>
              <a:rPr lang="en-US" altLang="en-US" sz="2000" dirty="0"/>
              <a:t>Look for information 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Accounting practices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HR-payroll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Purchasing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Research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The USF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And many other subject areas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0A21C5-AAB0-4B4C-B16B-0D2281CC3B55}"/>
              </a:ext>
            </a:extLst>
          </p:cNvPr>
          <p:cNvSpPr txBox="1"/>
          <p:nvPr/>
        </p:nvSpPr>
        <p:spPr>
          <a:xfrm>
            <a:off x="6802016" y="1083742"/>
            <a:ext cx="4888696" cy="4690515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800" dirty="0">
                <a:solidFill>
                  <a:srgbClr val="007851"/>
                </a:solidFill>
              </a:rPr>
              <a:t>Look for the </a:t>
            </a:r>
            <a:r>
              <a:rPr lang="en-US" altLang="en-US" sz="2800" b="1" dirty="0">
                <a:solidFill>
                  <a:srgbClr val="007851"/>
                </a:solidFill>
              </a:rPr>
              <a:t>TRAIN</a:t>
            </a:r>
          </a:p>
          <a:p>
            <a:pPr algn="ctr">
              <a:lnSpc>
                <a:spcPct val="90000"/>
              </a:lnSpc>
            </a:pPr>
            <a:endParaRPr lang="en-US" altLang="en-US" sz="2800" b="1" dirty="0">
              <a:solidFill>
                <a:srgbClr val="00785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altLang="en-US" sz="2000" b="1" dirty="0">
                <a:solidFill>
                  <a:srgbClr val="007851"/>
                </a:solidFill>
              </a:rPr>
              <a:t>T</a:t>
            </a:r>
            <a:r>
              <a:rPr lang="en-US" altLang="en-US" sz="2000" dirty="0">
                <a:solidFill>
                  <a:srgbClr val="007851"/>
                </a:solidFill>
              </a:rPr>
              <a:t>he </a:t>
            </a:r>
            <a:r>
              <a:rPr lang="en-US" altLang="en-US" sz="2000" b="1" dirty="0">
                <a:solidFill>
                  <a:srgbClr val="007851"/>
                </a:solidFill>
              </a:rPr>
              <a:t>R</a:t>
            </a:r>
            <a:r>
              <a:rPr lang="en-US" altLang="en-US" sz="2000" dirty="0">
                <a:solidFill>
                  <a:srgbClr val="007851"/>
                </a:solidFill>
              </a:rPr>
              <a:t>esearch </a:t>
            </a:r>
            <a:r>
              <a:rPr lang="en-US" altLang="en-US" sz="2000" b="1" dirty="0">
                <a:solidFill>
                  <a:srgbClr val="007851"/>
                </a:solidFill>
              </a:rPr>
              <a:t>A</a:t>
            </a:r>
            <a:r>
              <a:rPr lang="en-US" altLang="en-US" sz="2000" dirty="0">
                <a:solidFill>
                  <a:srgbClr val="007851"/>
                </a:solidFill>
              </a:rPr>
              <a:t>dministration </a:t>
            </a:r>
            <a:r>
              <a:rPr lang="en-US" altLang="en-US" sz="2000" b="1" dirty="0">
                <a:solidFill>
                  <a:srgbClr val="007851"/>
                </a:solidFill>
              </a:rPr>
              <a:t>I</a:t>
            </a:r>
            <a:r>
              <a:rPr lang="en-US" altLang="en-US" sz="2000" dirty="0">
                <a:solidFill>
                  <a:srgbClr val="007851"/>
                </a:solidFill>
              </a:rPr>
              <a:t>mprovement </a:t>
            </a:r>
            <a:r>
              <a:rPr lang="en-US" altLang="en-US" sz="2000" b="1" dirty="0">
                <a:solidFill>
                  <a:srgbClr val="007851"/>
                </a:solidFill>
              </a:rPr>
              <a:t>N</a:t>
            </a:r>
            <a:r>
              <a:rPr lang="en-US" altLang="en-US" sz="2000" dirty="0">
                <a:solidFill>
                  <a:srgbClr val="007851"/>
                </a:solidFill>
              </a:rPr>
              <a:t>etwork</a:t>
            </a:r>
          </a:p>
          <a:p>
            <a:pPr lvl="1" algn="ctr">
              <a:lnSpc>
                <a:spcPct val="90000"/>
              </a:lnSpc>
            </a:pPr>
            <a:endParaRPr lang="en-US" altLang="en-US" sz="2000" dirty="0">
              <a:solidFill>
                <a:srgbClr val="00785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www.research.usf.edu/train</a:t>
            </a:r>
            <a:endParaRPr lang="en-US" altLang="en-US" sz="2000" dirty="0"/>
          </a:p>
          <a:p>
            <a:pPr algn="ctr">
              <a:lnSpc>
                <a:spcPct val="90000"/>
              </a:lnSpc>
            </a:pPr>
            <a:endParaRPr lang="en-US" altLang="en-US" sz="2000" dirty="0"/>
          </a:p>
          <a:p>
            <a:pPr algn="ctr">
              <a:lnSpc>
                <a:spcPct val="90000"/>
              </a:lnSpc>
            </a:pPr>
            <a:endParaRPr lang="en-US" altLang="en-US" sz="2000" dirty="0"/>
          </a:p>
          <a:p>
            <a:pPr algn="ctr">
              <a:lnSpc>
                <a:spcPct val="90000"/>
              </a:lnSpc>
            </a:pPr>
            <a:r>
              <a:rPr lang="en-US" altLang="en-US" sz="2800" b="1" dirty="0">
                <a:solidFill>
                  <a:srgbClr val="007851"/>
                </a:solidFill>
              </a:rPr>
              <a:t>The Goals</a:t>
            </a:r>
          </a:p>
          <a:p>
            <a:pPr algn="ctr">
              <a:lnSpc>
                <a:spcPct val="90000"/>
              </a:lnSpc>
            </a:pPr>
            <a:endParaRPr lang="en-US" altLang="en-US" sz="2800" b="1" dirty="0">
              <a:solidFill>
                <a:srgbClr val="007851"/>
              </a:solidFill>
            </a:endParaRP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851"/>
                </a:solidFill>
              </a:rPr>
              <a:t>Building the knowledge base of research administrators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851"/>
                </a:solidFill>
              </a:rPr>
              <a:t>Enhancing professional competencies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851"/>
                </a:solidFill>
              </a:rPr>
              <a:t>Improving business processes and reporting</a:t>
            </a:r>
          </a:p>
        </p:txBody>
      </p:sp>
    </p:spTree>
    <p:extLst>
      <p:ext uri="{BB962C8B-B14F-4D97-AF65-F5344CB8AC3E}">
        <p14:creationId xmlns:p14="http://schemas.microsoft.com/office/powerpoint/2010/main" val="4704603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154273"/>
            <a:ext cx="11239500" cy="45494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2800" b="1" dirty="0"/>
              <a:t>University Controller’s Office (UCO)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sz="2000" dirty="0">
                <a:hlinkClick r:id="rId2"/>
              </a:rPr>
              <a:t>http://www.usf.edu/business-finance/controller</a:t>
            </a:r>
            <a:endParaRPr lang="en-US" altLang="en-US" sz="2000" dirty="0"/>
          </a:p>
          <a:p>
            <a:pPr lvl="2">
              <a:defRPr/>
            </a:pPr>
            <a:r>
              <a:rPr lang="en-US" altLang="en-US" sz="1800" dirty="0"/>
              <a:t>UCO Administrative Services, Accounting &amp; Reporting, Student Services, Travel &amp; Accounts Payable, Payroll &amp; Tax Services, and Procurement.</a:t>
            </a:r>
          </a:p>
          <a:p>
            <a:pPr marL="0" indent="0">
              <a:buNone/>
              <a:defRPr/>
            </a:pPr>
            <a:r>
              <a:rPr lang="en-US" altLang="en-US" sz="2800" b="1" dirty="0"/>
              <a:t>Important </a:t>
            </a:r>
            <a:r>
              <a:rPr lang="en-US" altLang="en-US" sz="2800" b="1" dirty="0" err="1"/>
              <a:t>ListServ</a:t>
            </a:r>
            <a:r>
              <a:rPr lang="en-US" altLang="en-US" sz="2800" b="1" dirty="0"/>
              <a:t> accounts:</a:t>
            </a:r>
            <a:endParaRPr lang="en-US" altLang="en-US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FAST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 lvl="1"/>
            <a:r>
              <a:rPr lang="en-US" altLang="en-US" sz="1800" dirty="0"/>
              <a:t>Visit </a:t>
            </a:r>
            <a:r>
              <a:rPr lang="en-US" sz="1800" u="sng" dirty="0">
                <a:hlinkClick r:id="rId3"/>
              </a:rPr>
              <a:t>http://listserv.usf.edu/scripts/wa.exe?A0=FAST-LIST</a:t>
            </a:r>
            <a:r>
              <a:rPr lang="en-US" altLang="en-US" sz="1800" dirty="0"/>
              <a:t> to subscribe; click Get Password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Travel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 lvl="1"/>
            <a:r>
              <a:rPr lang="en-US" altLang="en-US" sz="1800" dirty="0"/>
              <a:t>Travel home page to subscribe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Payroll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 lvl="1"/>
            <a:r>
              <a:rPr lang="en-US" altLang="en-US" sz="1800" dirty="0"/>
              <a:t>Look on the Payroll Overview page to subscribe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Purchasing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>
              <a:defRPr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95388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8F902C-D3B4-1B45-95EE-63107322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34</a:t>
            </a:fld>
            <a:endParaRPr lang="en-US" dirty="0"/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2854615" y="615586"/>
            <a:ext cx="6482769" cy="8237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85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solidFill>
                  <a:srgbClr val="006747"/>
                </a:solidFill>
              </a:rPr>
              <a:t>Helpful Resources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51F899-2354-4618-9699-9FC41795F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667008"/>
              </p:ext>
            </p:extLst>
          </p:nvPr>
        </p:nvGraphicFramePr>
        <p:xfrm>
          <a:off x="2031999" y="1633859"/>
          <a:ext cx="8128000" cy="4079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9708959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06252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Email</a:t>
                      </a:r>
                    </a:p>
                  </a:txBody>
                  <a:tcPr>
                    <a:solidFill>
                      <a:srgbClr val="0078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</a:t>
                      </a:r>
                    </a:p>
                  </a:txBody>
                  <a:tcPr>
                    <a:solidFill>
                      <a:srgbClr val="007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16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2"/>
                        </a:rPr>
                        <a:t>aphelp@usf.edu</a:t>
                      </a:r>
                      <a:r>
                        <a:rPr lang="en-US" altLang="en-US" sz="1800" dirty="0"/>
                        <a:t>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Accounts Payable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06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3"/>
                        </a:rPr>
                        <a:t>Asset-help@usf.edu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Asset Management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08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4"/>
                        </a:rPr>
                        <a:t>billingarhelp@usf.edu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Billing and AR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806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5"/>
                        </a:rPr>
                        <a:t>cashiers@usf.edu</a:t>
                      </a:r>
                      <a:r>
                        <a:rPr lang="en-US" alt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Cashiers Office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774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6"/>
                        </a:rPr>
                        <a:t>Electronic-media-disposal@usf.edu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Electronic Media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808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7"/>
                        </a:rPr>
                        <a:t>financemart@usf.edu</a:t>
                      </a:r>
                      <a:r>
                        <a:rPr lang="en-US" alt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Finance Mart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87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8"/>
                        </a:rPr>
                        <a:t>payrollhelpdesk@usf.edu</a:t>
                      </a:r>
                      <a:r>
                        <a:rPr lang="en-US" altLang="en-US" sz="1800" dirty="0"/>
                        <a:t>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Payroll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714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9"/>
                        </a:rPr>
                        <a:t>pcard@usf.edu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PCARD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0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10"/>
                        </a:rPr>
                        <a:t>travelhelp@usf.edu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Travel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15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11"/>
                        </a:rPr>
                        <a:t>usfpurchasing@usf.edu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Purchasing Help</a:t>
                      </a:r>
                      <a:endParaRPr lang="en-US" b="1" dirty="0">
                        <a:solidFill>
                          <a:srgbClr val="00785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009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939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6573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5F1AF-7BC3-4623-A204-7309CC335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541" y="3063745"/>
            <a:ext cx="4757059" cy="1405619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Separate not-for-profit corporations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Provide supplemental resources from private gifts and bequests and valuable educational support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BE64E-16E0-487F-8373-4D0F93BE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E20A46-C8D0-4352-BC60-95BC75878C2D}"/>
              </a:ext>
            </a:extLst>
          </p:cNvPr>
          <p:cNvSpPr txBox="1"/>
          <p:nvPr/>
        </p:nvSpPr>
        <p:spPr>
          <a:xfrm>
            <a:off x="706018" y="1611783"/>
            <a:ext cx="5732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851"/>
                </a:solidFill>
              </a:rPr>
              <a:t>Direct Support Organizations (DSOs)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3B5EF9-0793-4225-87B8-9A5114B501F9}"/>
              </a:ext>
            </a:extLst>
          </p:cNvPr>
          <p:cNvSpPr txBox="1"/>
          <p:nvPr/>
        </p:nvSpPr>
        <p:spPr>
          <a:xfrm>
            <a:off x="6908901" y="2075393"/>
            <a:ext cx="4577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007851"/>
                </a:solidFill>
              </a:rPr>
              <a:t>Component Units (CU)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423DFE7-F8A8-425C-BE21-CD8ACCE5D3AB}"/>
              </a:ext>
            </a:extLst>
          </p:cNvPr>
          <p:cNvSpPr txBox="1">
            <a:spLocks/>
          </p:cNvSpPr>
          <p:nvPr/>
        </p:nvSpPr>
        <p:spPr>
          <a:xfrm>
            <a:off x="7070063" y="2812112"/>
            <a:ext cx="4254759" cy="1770771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Any organization for which the nature and significance of their relationship to USF is such that exclusion would cause the USF financial statement to be misleading or incomplete	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D8AE2D3-7162-41CC-955B-6A9FF6617E21}"/>
              </a:ext>
            </a:extLst>
          </p:cNvPr>
          <p:cNvSpPr/>
          <p:nvPr/>
        </p:nvSpPr>
        <p:spPr>
          <a:xfrm>
            <a:off x="625151" y="1101012"/>
            <a:ext cx="5915608" cy="4145205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Decision 17">
            <a:extLst>
              <a:ext uri="{FF2B5EF4-FFF2-40B4-BE49-F238E27FC236}">
                <a16:creationId xmlns:a16="http://schemas.microsoft.com/office/drawing/2014/main" id="{D315D996-FD73-48EA-97A1-14E05C5EE800}"/>
              </a:ext>
            </a:extLst>
          </p:cNvPr>
          <p:cNvSpPr/>
          <p:nvPr/>
        </p:nvSpPr>
        <p:spPr>
          <a:xfrm>
            <a:off x="5840964" y="373224"/>
            <a:ext cx="6351036" cy="5551715"/>
          </a:xfrm>
          <a:prstGeom prst="flowChartDecision">
            <a:avLst/>
          </a:prstGeom>
          <a:noFill/>
          <a:ln w="76200">
            <a:solidFill>
              <a:srgbClr val="007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5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4752B-DB39-41B3-B686-D5E84E6A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48222F-7B70-4C28-9D53-A60232C42F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01" t="1020" r="3065" b="1293"/>
          <a:stretch/>
        </p:blipFill>
        <p:spPr>
          <a:xfrm>
            <a:off x="2329695" y="382555"/>
            <a:ext cx="7532610" cy="549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903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9072F-10AB-41D6-A915-7BE9A47A2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337584"/>
            <a:ext cx="11239500" cy="774700"/>
          </a:xfrm>
        </p:spPr>
        <p:txBody>
          <a:bodyPr/>
          <a:lstStyle/>
          <a:p>
            <a:r>
              <a:rPr lang="en-US" altLang="en-US" sz="6000" dirty="0"/>
              <a:t>Module Integration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E96AD-6069-4870-81C4-83FE14CB5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278294"/>
            <a:ext cx="11239500" cy="459999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Modules are designed to integrate with other modules based on business flow</a:t>
            </a:r>
          </a:p>
          <a:p>
            <a:pPr lvl="1"/>
            <a:r>
              <a:rPr lang="en-US" altLang="en-US" sz="1800" dirty="0"/>
              <a:t>Original entries may be created in one module</a:t>
            </a:r>
          </a:p>
          <a:p>
            <a:pPr lvl="1"/>
            <a:r>
              <a:rPr lang="en-US" altLang="en-US" sz="1800" dirty="0"/>
              <a:t>Posted to another module</a:t>
            </a:r>
          </a:p>
          <a:p>
            <a:pPr lvl="1"/>
            <a:r>
              <a:rPr lang="en-US" altLang="en-US" sz="1800" dirty="0"/>
              <a:t>Validated in a separate module</a:t>
            </a:r>
          </a:p>
          <a:p>
            <a:pPr lvl="1"/>
            <a:r>
              <a:rPr lang="en-US" altLang="en-US" sz="1800" dirty="0"/>
              <a:t>Then posted to General Ledger – all financial transactions ultimately post to the General Ledger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Accounts Payable is designed to manage payments to vendors; the expense may originate in</a:t>
            </a:r>
          </a:p>
          <a:p>
            <a:pPr lvl="1"/>
            <a:r>
              <a:rPr lang="en-US" altLang="en-US" sz="1800" dirty="0"/>
              <a:t>PCARD module</a:t>
            </a:r>
          </a:p>
          <a:p>
            <a:pPr lvl="1"/>
            <a:r>
              <a:rPr lang="en-US" altLang="en-US" sz="1800" dirty="0"/>
              <a:t>Purchasing module</a:t>
            </a:r>
          </a:p>
          <a:p>
            <a:pPr lvl="1"/>
            <a:r>
              <a:rPr lang="en-US" altLang="en-US" sz="1800" dirty="0"/>
              <a:t>If any of these are paid from a sponsored project, Grant module</a:t>
            </a:r>
          </a:p>
          <a:p>
            <a:pPr lvl="1"/>
            <a:r>
              <a:rPr lang="en-US" altLang="en-US" sz="1800" dirty="0"/>
              <a:t>All of these are budget checked in Commitment Control module</a:t>
            </a:r>
          </a:p>
          <a:p>
            <a:pPr lvl="1"/>
            <a:r>
              <a:rPr lang="en-US" altLang="en-US" sz="1800" dirty="0"/>
              <a:t>Payment to the supplier is issued from the Accounts Payable module</a:t>
            </a:r>
          </a:p>
          <a:p>
            <a:pPr lvl="1"/>
            <a:r>
              <a:rPr lang="en-US" altLang="en-US" sz="1800" dirty="0"/>
              <a:t>Transaction is posted in General Ledger</a:t>
            </a:r>
          </a:p>
          <a:p>
            <a:pPr lvl="1"/>
            <a:r>
              <a:rPr lang="en-US" altLang="en-US" sz="1800" dirty="0"/>
              <a:t>Up to five modules involved</a:t>
            </a:r>
          </a:p>
          <a:p>
            <a:pPr marL="0" indent="0">
              <a:buNone/>
            </a:pPr>
            <a:endParaRPr lang="en-US" alt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B189D-67D9-441B-908D-89415902B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2CAEA-AAF2-43D7-9212-27895CCD0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544284"/>
            <a:ext cx="11239500" cy="5240696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Accounts Receivable is designed to manage customer debt; the customer invoice may originate in</a:t>
            </a:r>
          </a:p>
          <a:p>
            <a:pPr lvl="1"/>
            <a:r>
              <a:rPr lang="en-US" altLang="en-US" sz="1600" dirty="0"/>
              <a:t>Billing module  where the invoice is created</a:t>
            </a:r>
          </a:p>
          <a:p>
            <a:pPr lvl="1"/>
            <a:r>
              <a:rPr lang="en-US" altLang="en-US" sz="1600" dirty="0"/>
              <a:t>Accounts Receivable where invoices and payments are posted by customer</a:t>
            </a:r>
          </a:p>
          <a:p>
            <a:pPr lvl="1"/>
            <a:r>
              <a:rPr lang="en-US" altLang="en-US" sz="1600" dirty="0"/>
              <a:t>Commitment Control where all invoices are budget checked</a:t>
            </a:r>
          </a:p>
          <a:p>
            <a:pPr lvl="1"/>
            <a:r>
              <a:rPr lang="en-US" altLang="en-US" sz="1600" dirty="0"/>
              <a:t>Grants module if a sponsored research project is involve</a:t>
            </a:r>
          </a:p>
          <a:p>
            <a:pPr lvl="1"/>
            <a:r>
              <a:rPr lang="en-US" altLang="en-US" sz="1600" dirty="0"/>
              <a:t>Transaction is posted in General Ledger</a:t>
            </a:r>
          </a:p>
          <a:p>
            <a:pPr lvl="1"/>
            <a:r>
              <a:rPr lang="en-US" altLang="en-US" sz="1600" dirty="0"/>
              <a:t>Up to five modules involved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The purchase of a capital asset (costs more than $5,000 with a useful life of more than one year) may link to multiple modules</a:t>
            </a:r>
          </a:p>
          <a:p>
            <a:pPr lvl="1"/>
            <a:r>
              <a:rPr lang="en-US" altLang="en-US" sz="1600" dirty="0"/>
              <a:t>Begins in Purchasing module with a requisition/purchase order</a:t>
            </a:r>
          </a:p>
          <a:p>
            <a:pPr lvl="1"/>
            <a:r>
              <a:rPr lang="en-US" altLang="en-US" sz="1600" dirty="0"/>
              <a:t>Vendor is paid through Accounts Payable module</a:t>
            </a:r>
          </a:p>
          <a:p>
            <a:pPr lvl="1"/>
            <a:r>
              <a:rPr lang="en-US" altLang="en-US" sz="1600" dirty="0"/>
              <a:t>Asset records are retained in the Asset Management module</a:t>
            </a:r>
          </a:p>
          <a:p>
            <a:pPr lvl="1"/>
            <a:r>
              <a:rPr lang="en-US" altLang="en-US" sz="1600" dirty="0"/>
              <a:t>If purchased for a sponsored research grant, the Grants module is involved</a:t>
            </a:r>
          </a:p>
          <a:p>
            <a:pPr lvl="1"/>
            <a:r>
              <a:rPr lang="en-US" altLang="en-US" sz="1600" dirty="0"/>
              <a:t>Commitment Control module is used for budget checking</a:t>
            </a:r>
          </a:p>
          <a:p>
            <a:pPr lvl="1"/>
            <a:r>
              <a:rPr lang="en-US" altLang="en-US" sz="1600" dirty="0"/>
              <a:t>The transaction ultimately posts to General Ledger</a:t>
            </a:r>
          </a:p>
          <a:p>
            <a:pPr lvl="1"/>
            <a:r>
              <a:rPr lang="en-US" altLang="en-US" sz="1600" dirty="0"/>
              <a:t>Up to six modules involved</a:t>
            </a:r>
          </a:p>
          <a:p>
            <a:endParaRPr lang="en-US" alt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AF5C8-971A-4283-9EE8-6D13967BD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29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0F65D-30D3-46F3-A426-F652B57D7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97983"/>
            <a:ext cx="11410950" cy="774700"/>
          </a:xfrm>
        </p:spPr>
        <p:txBody>
          <a:bodyPr/>
          <a:lstStyle/>
          <a:p>
            <a:r>
              <a:rPr lang="en-US" sz="4800" dirty="0"/>
              <a:t>Commitment Control Module (Budget)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C60F8-A385-4FFF-A362-1C7B19FA3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612253"/>
            <a:ext cx="11239500" cy="2277446"/>
          </a:xfrm>
        </p:spPr>
        <p:txBody>
          <a:bodyPr numCol="1"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In FAST the Commitment Control module</a:t>
            </a:r>
          </a:p>
          <a:p>
            <a:pPr lvl="1"/>
            <a:r>
              <a:rPr lang="en-US" altLang="en-US" sz="1800" dirty="0"/>
              <a:t>Expenses are budgeted for all funding sources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Budget is reserved whenever a requisition or a purchase order is created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Budget is consumed whenever a vendor invoice is paid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Budget is consumed whenever a purchase is made with a USF P-card (procurement card)</a:t>
            </a:r>
          </a:p>
          <a:p>
            <a:pPr lvl="1"/>
            <a:r>
              <a:rPr lang="en-US" altLang="en-US" sz="1800" dirty="0"/>
              <a:t>Budget is released to individual chart field strings</a:t>
            </a:r>
          </a:p>
          <a:p>
            <a:pPr lvl="1"/>
            <a:r>
              <a:rPr lang="en-US" altLang="en-US" sz="1800" dirty="0"/>
              <a:t>Colleges and departments are accountable for their budgets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97688-FEA5-4E14-8938-88EA35B8D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D86D555-48CF-4CB2-8019-C94DA5DB2291}"/>
              </a:ext>
            </a:extLst>
          </p:cNvPr>
          <p:cNvSpPr txBox="1">
            <a:spLocks noChangeArrowheads="1"/>
          </p:cNvSpPr>
          <p:nvPr/>
        </p:nvSpPr>
        <p:spPr>
          <a:xfrm>
            <a:off x="793569" y="4029269"/>
            <a:ext cx="10776312" cy="3817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800" b="1" dirty="0"/>
              <a:t>Commitment control is used two ways</a:t>
            </a:r>
            <a:endParaRPr lang="en-US" alt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254209-858A-4D54-8DB0-A635C540E80E}"/>
              </a:ext>
            </a:extLst>
          </p:cNvPr>
          <p:cNvSpPr txBox="1"/>
          <p:nvPr/>
        </p:nvSpPr>
        <p:spPr>
          <a:xfrm>
            <a:off x="1427583" y="4541211"/>
            <a:ext cx="4027326" cy="1200329"/>
          </a:xfrm>
          <a:prstGeom prst="rect">
            <a:avLst/>
          </a:prstGeom>
          <a:noFill/>
          <a:ln w="28575">
            <a:solidFill>
              <a:srgbClr val="00785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rgbClr val="007851"/>
                </a:solidFill>
              </a:rPr>
              <a:t>Expenses are budgeted for all funding 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7851"/>
                </a:solidFill>
              </a:rPr>
              <a:t>Tracking with budget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7851"/>
                </a:solidFill>
              </a:rPr>
              <a:t>Full budget control</a:t>
            </a:r>
            <a:endParaRPr lang="en-US" altLang="en-US" sz="2000" dirty="0">
              <a:solidFill>
                <a:srgbClr val="00785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839550-8372-4F3B-BE83-FD40B3221958}"/>
              </a:ext>
            </a:extLst>
          </p:cNvPr>
          <p:cNvSpPr txBox="1"/>
          <p:nvPr/>
        </p:nvSpPr>
        <p:spPr>
          <a:xfrm>
            <a:off x="6737091" y="4941320"/>
            <a:ext cx="4027326" cy="400110"/>
          </a:xfrm>
          <a:prstGeom prst="rect">
            <a:avLst/>
          </a:prstGeom>
          <a:noFill/>
          <a:ln w="28575">
            <a:solidFill>
              <a:srgbClr val="00785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en-US" sz="2000" dirty="0">
                <a:solidFill>
                  <a:srgbClr val="007851"/>
                </a:solidFill>
              </a:rPr>
              <a:t>Also used for revenue tracking</a:t>
            </a:r>
          </a:p>
        </p:txBody>
      </p:sp>
    </p:spTree>
    <p:extLst>
      <p:ext uri="{BB962C8B-B14F-4D97-AF65-F5344CB8AC3E}">
        <p14:creationId xmlns:p14="http://schemas.microsoft.com/office/powerpoint/2010/main" val="3313723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85F49-2D98-4F5D-B578-D28A646B8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00805"/>
            <a:ext cx="8845420" cy="1803872"/>
          </a:xfrm>
        </p:spPr>
        <p:txBody>
          <a:bodyPr/>
          <a:lstStyle/>
          <a:p>
            <a:r>
              <a:rPr lang="en-US" dirty="0"/>
              <a:t>Building a Chartfield String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5DAF6-7F96-446B-814A-D80BD89D2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163077"/>
            <a:ext cx="6923314" cy="521771"/>
          </a:xfrm>
        </p:spPr>
        <p:txBody>
          <a:bodyPr/>
          <a:lstStyle/>
          <a:p>
            <a:r>
              <a:rPr lang="en-US" dirty="0"/>
              <a:t>How we code accounting transactions</a:t>
            </a:r>
          </a:p>
        </p:txBody>
      </p:sp>
    </p:spTree>
    <p:extLst>
      <p:ext uri="{BB962C8B-B14F-4D97-AF65-F5344CB8AC3E}">
        <p14:creationId xmlns:p14="http://schemas.microsoft.com/office/powerpoint/2010/main" val="2709667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A76CC808-C493-AD4E-8424-686C24BD6231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047875A5-017A-7443-B937-105DF0696B1D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B0752F58-149D-8145-AAA9-DA9CB354D0F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USF PPT Template_1</Template>
  <TotalTime>1555</TotalTime>
  <Words>1789</Words>
  <Application>Microsoft Office PowerPoint</Application>
  <PresentationFormat>Widescreen</PresentationFormat>
  <Paragraphs>401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Courier New</vt:lpstr>
      <vt:lpstr>Trade Gothic LT Std Cn</vt:lpstr>
      <vt:lpstr>Wingdings</vt:lpstr>
      <vt:lpstr>Office Theme</vt:lpstr>
      <vt:lpstr>3_Custom Design</vt:lpstr>
      <vt:lpstr>2_Custom Design</vt:lpstr>
      <vt:lpstr>USF Financial Systems Intermediate</vt:lpstr>
      <vt:lpstr>Agenda</vt:lpstr>
      <vt:lpstr>A Quick Overview</vt:lpstr>
      <vt:lpstr>PowerPoint Presentation</vt:lpstr>
      <vt:lpstr>PowerPoint Presentation</vt:lpstr>
      <vt:lpstr>Module Integration</vt:lpstr>
      <vt:lpstr>PowerPoint Presentation</vt:lpstr>
      <vt:lpstr>Commitment Control Module (Budget)</vt:lpstr>
      <vt:lpstr>Building a Chartfield String</vt:lpstr>
      <vt:lpstr>Operating Unit</vt:lpstr>
      <vt:lpstr>Fund ID (5 Digits with a logic)</vt:lpstr>
      <vt:lpstr>Fund ID – Additional logic embedded</vt:lpstr>
      <vt:lpstr>Fund ID – Logic in the second digit</vt:lpstr>
      <vt:lpstr>PowerPoint Presentation</vt:lpstr>
      <vt:lpstr>Account Code (GL – General Ledger)</vt:lpstr>
      <vt:lpstr>Account Code – Additional logic</vt:lpstr>
      <vt:lpstr>Chartfields and DSO’s</vt:lpstr>
      <vt:lpstr>Chartfields and DSO’s</vt:lpstr>
      <vt:lpstr>Chartfields and DSO’s</vt:lpstr>
      <vt:lpstr>Good Resources for Expense Codes</vt:lpstr>
      <vt:lpstr>PowerPoint Presentation</vt:lpstr>
      <vt:lpstr>Department ID</vt:lpstr>
      <vt:lpstr>Product</vt:lpstr>
      <vt:lpstr>PowerPoint Presentation</vt:lpstr>
      <vt:lpstr>Project ID</vt:lpstr>
      <vt:lpstr>PowerPoint Presentation</vt:lpstr>
      <vt:lpstr>Additional Chartfields</vt:lpstr>
      <vt:lpstr>Test your knowledge</vt:lpstr>
      <vt:lpstr>Requesting New Chartfields</vt:lpstr>
      <vt:lpstr>Things to be careful of…</vt:lpstr>
      <vt:lpstr>Where to find this information?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Rojas, Joncarlo</dc:creator>
  <cp:lastModifiedBy>Jones, Chelsea</cp:lastModifiedBy>
  <cp:revision>155</cp:revision>
  <cp:lastPrinted>2019-11-05T22:32:12Z</cp:lastPrinted>
  <dcterms:created xsi:type="dcterms:W3CDTF">2019-07-09T15:53:28Z</dcterms:created>
  <dcterms:modified xsi:type="dcterms:W3CDTF">2020-06-30T19:21:08Z</dcterms:modified>
</cp:coreProperties>
</file>