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 id="2147483665" r:id="rId3"/>
  </p:sldMasterIdLst>
  <p:notesMasterIdLst>
    <p:notesMasterId r:id="rId44"/>
  </p:notesMasterIdLst>
  <p:sldIdLst>
    <p:sldId id="305" r:id="rId4"/>
    <p:sldId id="368" r:id="rId5"/>
    <p:sldId id="389" r:id="rId6"/>
    <p:sldId id="369" r:id="rId7"/>
    <p:sldId id="396" r:id="rId8"/>
    <p:sldId id="371" r:id="rId9"/>
    <p:sldId id="372" r:id="rId10"/>
    <p:sldId id="397" r:id="rId11"/>
    <p:sldId id="390" r:id="rId12"/>
    <p:sldId id="373" r:id="rId13"/>
    <p:sldId id="398" r:id="rId14"/>
    <p:sldId id="386" r:id="rId15"/>
    <p:sldId id="375" r:id="rId16"/>
    <p:sldId id="376" r:id="rId17"/>
    <p:sldId id="391" r:id="rId18"/>
    <p:sldId id="378" r:id="rId19"/>
    <p:sldId id="379" r:id="rId20"/>
    <p:sldId id="392" r:id="rId21"/>
    <p:sldId id="380" r:id="rId22"/>
    <p:sldId id="381" r:id="rId23"/>
    <p:sldId id="393" r:id="rId24"/>
    <p:sldId id="377" r:id="rId25"/>
    <p:sldId id="387" r:id="rId26"/>
    <p:sldId id="399" r:id="rId27"/>
    <p:sldId id="394" r:id="rId28"/>
    <p:sldId id="382" r:id="rId29"/>
    <p:sldId id="401" r:id="rId30"/>
    <p:sldId id="383" r:id="rId31"/>
    <p:sldId id="402" r:id="rId32"/>
    <p:sldId id="384" r:id="rId33"/>
    <p:sldId id="403" r:id="rId34"/>
    <p:sldId id="404" r:id="rId35"/>
    <p:sldId id="385" r:id="rId36"/>
    <p:sldId id="395" r:id="rId37"/>
    <p:sldId id="405" r:id="rId38"/>
    <p:sldId id="406" r:id="rId39"/>
    <p:sldId id="407" r:id="rId40"/>
    <p:sldId id="408" r:id="rId41"/>
    <p:sldId id="388" r:id="rId42"/>
    <p:sldId id="366"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214" autoAdjust="0"/>
    <p:restoredTop sz="94663"/>
  </p:normalViewPr>
  <p:slideViewPr>
    <p:cSldViewPr snapToGrid="0" snapToObjects="1">
      <p:cViewPr varScale="1">
        <p:scale>
          <a:sx n="103" d="100"/>
          <a:sy n="103" d="100"/>
        </p:scale>
        <p:origin x="114"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39E2F6-A33C-4373-B108-9B120DA6CF9E}" type="doc">
      <dgm:prSet loTypeId="urn:microsoft.com/office/officeart/2011/layout/CircleProcess" loCatId="process" qsTypeId="urn:microsoft.com/office/officeart/2005/8/quickstyle/simple1" qsCatId="simple" csTypeId="urn:microsoft.com/office/officeart/2005/8/colors/accent6_1" csCatId="accent6" phldr="1"/>
      <dgm:spPr/>
      <dgm:t>
        <a:bodyPr/>
        <a:lstStyle/>
        <a:p>
          <a:endParaRPr lang="en-US"/>
        </a:p>
      </dgm:t>
    </dgm:pt>
    <dgm:pt modelId="{C5234406-1DA5-4667-9A4A-2832D75F1813}">
      <dgm:prSet phldrT="[Text]"/>
      <dgm:spPr/>
      <dgm:t>
        <a:bodyPr/>
        <a:lstStyle/>
        <a:p>
          <a:r>
            <a:rPr lang="en-US" dirty="0"/>
            <a:t>Record Keeping</a:t>
          </a:r>
        </a:p>
      </dgm:t>
    </dgm:pt>
    <dgm:pt modelId="{57C3159D-078D-40B8-87FC-82476AA0D648}" type="parTrans" cxnId="{9F48D5C0-B986-4CD8-BF46-DEE478BF1DAD}">
      <dgm:prSet/>
      <dgm:spPr/>
      <dgm:t>
        <a:bodyPr/>
        <a:lstStyle/>
        <a:p>
          <a:endParaRPr lang="en-US"/>
        </a:p>
      </dgm:t>
    </dgm:pt>
    <dgm:pt modelId="{196ECB4A-0D0D-416C-A773-8177B5FFBC3F}" type="sibTrans" cxnId="{9F48D5C0-B986-4CD8-BF46-DEE478BF1DAD}">
      <dgm:prSet/>
      <dgm:spPr/>
      <dgm:t>
        <a:bodyPr/>
        <a:lstStyle/>
        <a:p>
          <a:endParaRPr lang="en-US"/>
        </a:p>
      </dgm:t>
    </dgm:pt>
    <dgm:pt modelId="{3A6EDE55-AF1E-43E7-8A4E-FCA47EE49974}">
      <dgm:prSet phldrT="[Text]"/>
      <dgm:spPr/>
      <dgm:t>
        <a:bodyPr/>
        <a:lstStyle/>
        <a:p>
          <a:r>
            <a:rPr lang="en-US" dirty="0"/>
            <a:t>Custody</a:t>
          </a:r>
        </a:p>
      </dgm:t>
    </dgm:pt>
    <dgm:pt modelId="{427E9095-7EC7-44ED-AC1C-217C4C1BD175}" type="parTrans" cxnId="{3EDE9E7E-01D0-4FAC-A990-F7200C5EBBEE}">
      <dgm:prSet/>
      <dgm:spPr/>
      <dgm:t>
        <a:bodyPr/>
        <a:lstStyle/>
        <a:p>
          <a:endParaRPr lang="en-US"/>
        </a:p>
      </dgm:t>
    </dgm:pt>
    <dgm:pt modelId="{ECA29A6A-0F78-49C5-9DC8-367DC9BEDBBA}" type="sibTrans" cxnId="{3EDE9E7E-01D0-4FAC-A990-F7200C5EBBEE}">
      <dgm:prSet/>
      <dgm:spPr/>
      <dgm:t>
        <a:bodyPr/>
        <a:lstStyle/>
        <a:p>
          <a:endParaRPr lang="en-US"/>
        </a:p>
      </dgm:t>
    </dgm:pt>
    <dgm:pt modelId="{038CD9F8-9542-41AD-8E3E-655C35F71808}">
      <dgm:prSet phldrT="[Text]"/>
      <dgm:spPr/>
      <dgm:t>
        <a:bodyPr/>
        <a:lstStyle/>
        <a:p>
          <a:r>
            <a:rPr lang="en-US" dirty="0"/>
            <a:t>Reconciliation</a:t>
          </a:r>
        </a:p>
      </dgm:t>
    </dgm:pt>
    <dgm:pt modelId="{8A63FA0D-71D3-40FB-847D-02091331C9F6}" type="parTrans" cxnId="{2363E0E8-9F93-44BD-9359-B93E543A6497}">
      <dgm:prSet/>
      <dgm:spPr/>
      <dgm:t>
        <a:bodyPr/>
        <a:lstStyle/>
        <a:p>
          <a:endParaRPr lang="en-US"/>
        </a:p>
      </dgm:t>
    </dgm:pt>
    <dgm:pt modelId="{9C253154-FE07-4879-B420-79CF7CD9B5B4}" type="sibTrans" cxnId="{2363E0E8-9F93-44BD-9359-B93E543A6497}">
      <dgm:prSet/>
      <dgm:spPr/>
      <dgm:t>
        <a:bodyPr/>
        <a:lstStyle/>
        <a:p>
          <a:endParaRPr lang="en-US"/>
        </a:p>
      </dgm:t>
    </dgm:pt>
    <dgm:pt modelId="{4A25E19A-E9BC-4E45-BB7B-7C3ACAB95FF7}">
      <dgm:prSet/>
      <dgm:spPr/>
      <dgm:t>
        <a:bodyPr/>
        <a:lstStyle/>
        <a:p>
          <a:r>
            <a:rPr lang="en-US" dirty="0"/>
            <a:t>Authorization</a:t>
          </a:r>
        </a:p>
      </dgm:t>
    </dgm:pt>
    <dgm:pt modelId="{20A288C9-729C-41C3-948A-56506D1805E1}" type="parTrans" cxnId="{667E3557-2BF4-473A-90C4-279F4924BB40}">
      <dgm:prSet/>
      <dgm:spPr/>
      <dgm:t>
        <a:bodyPr/>
        <a:lstStyle/>
        <a:p>
          <a:endParaRPr lang="en-US"/>
        </a:p>
      </dgm:t>
    </dgm:pt>
    <dgm:pt modelId="{9BBE553A-B340-489D-8D8F-8385929215B1}" type="sibTrans" cxnId="{667E3557-2BF4-473A-90C4-279F4924BB40}">
      <dgm:prSet/>
      <dgm:spPr/>
      <dgm:t>
        <a:bodyPr/>
        <a:lstStyle/>
        <a:p>
          <a:endParaRPr lang="en-US"/>
        </a:p>
      </dgm:t>
    </dgm:pt>
    <dgm:pt modelId="{6226815B-2288-4737-AA79-9251DBB64E71}" type="pres">
      <dgm:prSet presAssocID="{7539E2F6-A33C-4373-B108-9B120DA6CF9E}" presName="Name0" presStyleCnt="0">
        <dgm:presLayoutVars>
          <dgm:chMax val="11"/>
          <dgm:chPref val="11"/>
          <dgm:dir/>
          <dgm:resizeHandles/>
        </dgm:presLayoutVars>
      </dgm:prSet>
      <dgm:spPr/>
    </dgm:pt>
    <dgm:pt modelId="{7DE1EEBD-EFE9-4686-93B7-4907515D4985}" type="pres">
      <dgm:prSet presAssocID="{038CD9F8-9542-41AD-8E3E-655C35F71808}" presName="Accent4" presStyleCnt="0"/>
      <dgm:spPr/>
    </dgm:pt>
    <dgm:pt modelId="{74ED5BFF-C728-4F9D-AC32-6427999B8137}" type="pres">
      <dgm:prSet presAssocID="{038CD9F8-9542-41AD-8E3E-655C35F71808}" presName="Accent" presStyleLbl="node1" presStyleIdx="0" presStyleCnt="4"/>
      <dgm:spPr/>
    </dgm:pt>
    <dgm:pt modelId="{32DAF5D6-2FB3-429C-A396-FBFA5BDD3EB3}" type="pres">
      <dgm:prSet presAssocID="{038CD9F8-9542-41AD-8E3E-655C35F71808}" presName="ParentBackground4" presStyleCnt="0"/>
      <dgm:spPr/>
    </dgm:pt>
    <dgm:pt modelId="{2656324B-7E39-4A1E-9737-3269477240CD}" type="pres">
      <dgm:prSet presAssocID="{038CD9F8-9542-41AD-8E3E-655C35F71808}" presName="ParentBackground" presStyleLbl="fgAcc1" presStyleIdx="0" presStyleCnt="4"/>
      <dgm:spPr/>
    </dgm:pt>
    <dgm:pt modelId="{3AEA343B-D810-4D39-825D-8FFABCF1E22D}" type="pres">
      <dgm:prSet presAssocID="{038CD9F8-9542-41AD-8E3E-655C35F71808}" presName="Parent4" presStyleLbl="revTx" presStyleIdx="0" presStyleCnt="0">
        <dgm:presLayoutVars>
          <dgm:chMax val="1"/>
          <dgm:chPref val="1"/>
          <dgm:bulletEnabled val="1"/>
        </dgm:presLayoutVars>
      </dgm:prSet>
      <dgm:spPr/>
    </dgm:pt>
    <dgm:pt modelId="{2BBB4045-E636-4720-8110-483E5AC79446}" type="pres">
      <dgm:prSet presAssocID="{3A6EDE55-AF1E-43E7-8A4E-FCA47EE49974}" presName="Accent3" presStyleCnt="0"/>
      <dgm:spPr/>
    </dgm:pt>
    <dgm:pt modelId="{23F52B55-2F8B-4AAF-94E1-A12462125E98}" type="pres">
      <dgm:prSet presAssocID="{3A6EDE55-AF1E-43E7-8A4E-FCA47EE49974}" presName="Accent" presStyleLbl="node1" presStyleIdx="1" presStyleCnt="4"/>
      <dgm:spPr/>
    </dgm:pt>
    <dgm:pt modelId="{45B0BD66-461A-43AB-8614-CBB06B4975AF}" type="pres">
      <dgm:prSet presAssocID="{3A6EDE55-AF1E-43E7-8A4E-FCA47EE49974}" presName="ParentBackground3" presStyleCnt="0"/>
      <dgm:spPr/>
    </dgm:pt>
    <dgm:pt modelId="{7914DD31-0952-4716-84CC-94AAD3FCCB1C}" type="pres">
      <dgm:prSet presAssocID="{3A6EDE55-AF1E-43E7-8A4E-FCA47EE49974}" presName="ParentBackground" presStyleLbl="fgAcc1" presStyleIdx="1" presStyleCnt="4"/>
      <dgm:spPr/>
    </dgm:pt>
    <dgm:pt modelId="{70A19B65-E4B2-4B03-A75F-FD5CDA0E78F4}" type="pres">
      <dgm:prSet presAssocID="{3A6EDE55-AF1E-43E7-8A4E-FCA47EE49974}" presName="Parent3" presStyleLbl="revTx" presStyleIdx="0" presStyleCnt="0">
        <dgm:presLayoutVars>
          <dgm:chMax val="1"/>
          <dgm:chPref val="1"/>
          <dgm:bulletEnabled val="1"/>
        </dgm:presLayoutVars>
      </dgm:prSet>
      <dgm:spPr/>
    </dgm:pt>
    <dgm:pt modelId="{CFA04299-FCC8-4062-BBD6-25A45B9DD09C}" type="pres">
      <dgm:prSet presAssocID="{4A25E19A-E9BC-4E45-BB7B-7C3ACAB95FF7}" presName="Accent2" presStyleCnt="0"/>
      <dgm:spPr/>
    </dgm:pt>
    <dgm:pt modelId="{7A20A63A-0C9F-4AB0-BD6B-4547F9C5661F}" type="pres">
      <dgm:prSet presAssocID="{4A25E19A-E9BC-4E45-BB7B-7C3ACAB95FF7}" presName="Accent" presStyleLbl="node1" presStyleIdx="2" presStyleCnt="4"/>
      <dgm:spPr/>
    </dgm:pt>
    <dgm:pt modelId="{72CBAD78-4E90-4C37-BE63-E1421BD2D30A}" type="pres">
      <dgm:prSet presAssocID="{4A25E19A-E9BC-4E45-BB7B-7C3ACAB95FF7}" presName="ParentBackground2" presStyleCnt="0"/>
      <dgm:spPr/>
    </dgm:pt>
    <dgm:pt modelId="{43CA8F17-1A65-4841-AEF0-1DD83E864071}" type="pres">
      <dgm:prSet presAssocID="{4A25E19A-E9BC-4E45-BB7B-7C3ACAB95FF7}" presName="ParentBackground" presStyleLbl="fgAcc1" presStyleIdx="2" presStyleCnt="4"/>
      <dgm:spPr/>
    </dgm:pt>
    <dgm:pt modelId="{8D683EDD-34AB-4A52-8BD5-48A9A1585A64}" type="pres">
      <dgm:prSet presAssocID="{4A25E19A-E9BC-4E45-BB7B-7C3ACAB95FF7}" presName="Parent2" presStyleLbl="revTx" presStyleIdx="0" presStyleCnt="0">
        <dgm:presLayoutVars>
          <dgm:chMax val="1"/>
          <dgm:chPref val="1"/>
          <dgm:bulletEnabled val="1"/>
        </dgm:presLayoutVars>
      </dgm:prSet>
      <dgm:spPr/>
    </dgm:pt>
    <dgm:pt modelId="{1E38481B-4B84-43CE-9717-5127859D542C}" type="pres">
      <dgm:prSet presAssocID="{C5234406-1DA5-4667-9A4A-2832D75F1813}" presName="Accent1" presStyleCnt="0"/>
      <dgm:spPr/>
    </dgm:pt>
    <dgm:pt modelId="{D04E5916-4E06-45A4-8C1C-E3729FD3DDCD}" type="pres">
      <dgm:prSet presAssocID="{C5234406-1DA5-4667-9A4A-2832D75F1813}" presName="Accent" presStyleLbl="node1" presStyleIdx="3" presStyleCnt="4"/>
      <dgm:spPr/>
    </dgm:pt>
    <dgm:pt modelId="{77F55DF8-B9C8-46EC-9F81-A004C7A3ACE5}" type="pres">
      <dgm:prSet presAssocID="{C5234406-1DA5-4667-9A4A-2832D75F1813}" presName="ParentBackground1" presStyleCnt="0"/>
      <dgm:spPr/>
    </dgm:pt>
    <dgm:pt modelId="{22E50E65-CC93-4E89-A6BD-0D6BB060D094}" type="pres">
      <dgm:prSet presAssocID="{C5234406-1DA5-4667-9A4A-2832D75F1813}" presName="ParentBackground" presStyleLbl="fgAcc1" presStyleIdx="3" presStyleCnt="4"/>
      <dgm:spPr/>
    </dgm:pt>
    <dgm:pt modelId="{8D636684-57D4-43EE-A88E-D7ABEE53BCBD}" type="pres">
      <dgm:prSet presAssocID="{C5234406-1DA5-4667-9A4A-2832D75F1813}" presName="Parent1" presStyleLbl="revTx" presStyleIdx="0" presStyleCnt="0">
        <dgm:presLayoutVars>
          <dgm:chMax val="1"/>
          <dgm:chPref val="1"/>
          <dgm:bulletEnabled val="1"/>
        </dgm:presLayoutVars>
      </dgm:prSet>
      <dgm:spPr/>
    </dgm:pt>
  </dgm:ptLst>
  <dgm:cxnLst>
    <dgm:cxn modelId="{763B871A-DB45-4AB9-9054-A599FECAABD9}" type="presOf" srcId="{038CD9F8-9542-41AD-8E3E-655C35F71808}" destId="{2656324B-7E39-4A1E-9737-3269477240CD}" srcOrd="0" destOrd="0" presId="urn:microsoft.com/office/officeart/2011/layout/CircleProcess"/>
    <dgm:cxn modelId="{7C36FE3C-BC17-42DE-97BE-584C2624DFDF}" type="presOf" srcId="{3A6EDE55-AF1E-43E7-8A4E-FCA47EE49974}" destId="{70A19B65-E4B2-4B03-A75F-FD5CDA0E78F4}" srcOrd="1" destOrd="0" presId="urn:microsoft.com/office/officeart/2011/layout/CircleProcess"/>
    <dgm:cxn modelId="{863CB371-5529-488D-8244-1BBC31B398A1}" type="presOf" srcId="{7539E2F6-A33C-4373-B108-9B120DA6CF9E}" destId="{6226815B-2288-4737-AA79-9251DBB64E71}" srcOrd="0" destOrd="0" presId="urn:microsoft.com/office/officeart/2011/layout/CircleProcess"/>
    <dgm:cxn modelId="{D08A1054-8E5C-4293-B587-16513884DCCE}" type="presOf" srcId="{3A6EDE55-AF1E-43E7-8A4E-FCA47EE49974}" destId="{7914DD31-0952-4716-84CC-94AAD3FCCB1C}" srcOrd="0" destOrd="0" presId="urn:microsoft.com/office/officeart/2011/layout/CircleProcess"/>
    <dgm:cxn modelId="{667E3557-2BF4-473A-90C4-279F4924BB40}" srcId="{7539E2F6-A33C-4373-B108-9B120DA6CF9E}" destId="{4A25E19A-E9BC-4E45-BB7B-7C3ACAB95FF7}" srcOrd="1" destOrd="0" parTransId="{20A288C9-729C-41C3-948A-56506D1805E1}" sibTransId="{9BBE553A-B340-489D-8D8F-8385929215B1}"/>
    <dgm:cxn modelId="{21DB517D-FAF0-4463-A3E5-E5FC483FFE9D}" type="presOf" srcId="{4A25E19A-E9BC-4E45-BB7B-7C3ACAB95FF7}" destId="{43CA8F17-1A65-4841-AEF0-1DD83E864071}" srcOrd="0" destOrd="0" presId="urn:microsoft.com/office/officeart/2011/layout/CircleProcess"/>
    <dgm:cxn modelId="{3EDE9E7E-01D0-4FAC-A990-F7200C5EBBEE}" srcId="{7539E2F6-A33C-4373-B108-9B120DA6CF9E}" destId="{3A6EDE55-AF1E-43E7-8A4E-FCA47EE49974}" srcOrd="2" destOrd="0" parTransId="{427E9095-7EC7-44ED-AC1C-217C4C1BD175}" sibTransId="{ECA29A6A-0F78-49C5-9DC8-367DC9BEDBBA}"/>
    <dgm:cxn modelId="{BBD6DBAE-F427-4CED-B55D-0B39C8282A22}" type="presOf" srcId="{C5234406-1DA5-4667-9A4A-2832D75F1813}" destId="{22E50E65-CC93-4E89-A6BD-0D6BB060D094}" srcOrd="0" destOrd="0" presId="urn:microsoft.com/office/officeart/2011/layout/CircleProcess"/>
    <dgm:cxn modelId="{6E46FDAE-63ED-4B2D-ADE8-1039414C5342}" type="presOf" srcId="{038CD9F8-9542-41AD-8E3E-655C35F71808}" destId="{3AEA343B-D810-4D39-825D-8FFABCF1E22D}" srcOrd="1" destOrd="0" presId="urn:microsoft.com/office/officeart/2011/layout/CircleProcess"/>
    <dgm:cxn modelId="{136068BC-32F6-4890-BC2B-A69F6477F6F0}" type="presOf" srcId="{C5234406-1DA5-4667-9A4A-2832D75F1813}" destId="{8D636684-57D4-43EE-A88E-D7ABEE53BCBD}" srcOrd="1" destOrd="0" presId="urn:microsoft.com/office/officeart/2011/layout/CircleProcess"/>
    <dgm:cxn modelId="{D7C4FEBD-036B-42F6-BA83-AF376A796BAC}" type="presOf" srcId="{4A25E19A-E9BC-4E45-BB7B-7C3ACAB95FF7}" destId="{8D683EDD-34AB-4A52-8BD5-48A9A1585A64}" srcOrd="1" destOrd="0" presId="urn:microsoft.com/office/officeart/2011/layout/CircleProcess"/>
    <dgm:cxn modelId="{9F48D5C0-B986-4CD8-BF46-DEE478BF1DAD}" srcId="{7539E2F6-A33C-4373-B108-9B120DA6CF9E}" destId="{C5234406-1DA5-4667-9A4A-2832D75F1813}" srcOrd="0" destOrd="0" parTransId="{57C3159D-078D-40B8-87FC-82476AA0D648}" sibTransId="{196ECB4A-0D0D-416C-A773-8177B5FFBC3F}"/>
    <dgm:cxn modelId="{2363E0E8-9F93-44BD-9359-B93E543A6497}" srcId="{7539E2F6-A33C-4373-B108-9B120DA6CF9E}" destId="{038CD9F8-9542-41AD-8E3E-655C35F71808}" srcOrd="3" destOrd="0" parTransId="{8A63FA0D-71D3-40FB-847D-02091331C9F6}" sibTransId="{9C253154-FE07-4879-B420-79CF7CD9B5B4}"/>
    <dgm:cxn modelId="{4A3F12B2-B0D4-4817-9694-5C239EDD89D0}" type="presParOf" srcId="{6226815B-2288-4737-AA79-9251DBB64E71}" destId="{7DE1EEBD-EFE9-4686-93B7-4907515D4985}" srcOrd="0" destOrd="0" presId="urn:microsoft.com/office/officeart/2011/layout/CircleProcess"/>
    <dgm:cxn modelId="{0226F7BD-53AB-42DC-AF23-F2D43379B95A}" type="presParOf" srcId="{7DE1EEBD-EFE9-4686-93B7-4907515D4985}" destId="{74ED5BFF-C728-4F9D-AC32-6427999B8137}" srcOrd="0" destOrd="0" presId="urn:microsoft.com/office/officeart/2011/layout/CircleProcess"/>
    <dgm:cxn modelId="{0857BB87-E696-4F4A-BC66-B2F83EC91778}" type="presParOf" srcId="{6226815B-2288-4737-AA79-9251DBB64E71}" destId="{32DAF5D6-2FB3-429C-A396-FBFA5BDD3EB3}" srcOrd="1" destOrd="0" presId="urn:microsoft.com/office/officeart/2011/layout/CircleProcess"/>
    <dgm:cxn modelId="{E89775C6-4216-4A1B-A044-B20153651584}" type="presParOf" srcId="{32DAF5D6-2FB3-429C-A396-FBFA5BDD3EB3}" destId="{2656324B-7E39-4A1E-9737-3269477240CD}" srcOrd="0" destOrd="0" presId="urn:microsoft.com/office/officeart/2011/layout/CircleProcess"/>
    <dgm:cxn modelId="{BA50D014-505C-4D48-B88A-195C29BDAD96}" type="presParOf" srcId="{6226815B-2288-4737-AA79-9251DBB64E71}" destId="{3AEA343B-D810-4D39-825D-8FFABCF1E22D}" srcOrd="2" destOrd="0" presId="urn:microsoft.com/office/officeart/2011/layout/CircleProcess"/>
    <dgm:cxn modelId="{5270C199-BEDD-4161-8765-6709866697A4}" type="presParOf" srcId="{6226815B-2288-4737-AA79-9251DBB64E71}" destId="{2BBB4045-E636-4720-8110-483E5AC79446}" srcOrd="3" destOrd="0" presId="urn:microsoft.com/office/officeart/2011/layout/CircleProcess"/>
    <dgm:cxn modelId="{5F2B208F-181A-4023-917B-F525DFD21F0A}" type="presParOf" srcId="{2BBB4045-E636-4720-8110-483E5AC79446}" destId="{23F52B55-2F8B-4AAF-94E1-A12462125E98}" srcOrd="0" destOrd="0" presId="urn:microsoft.com/office/officeart/2011/layout/CircleProcess"/>
    <dgm:cxn modelId="{4F87671B-E4A3-4F4D-8C35-F73AFEF4337B}" type="presParOf" srcId="{6226815B-2288-4737-AA79-9251DBB64E71}" destId="{45B0BD66-461A-43AB-8614-CBB06B4975AF}" srcOrd="4" destOrd="0" presId="urn:microsoft.com/office/officeart/2011/layout/CircleProcess"/>
    <dgm:cxn modelId="{47ADAB57-8459-4FEA-9636-9E45CB1846A7}" type="presParOf" srcId="{45B0BD66-461A-43AB-8614-CBB06B4975AF}" destId="{7914DD31-0952-4716-84CC-94AAD3FCCB1C}" srcOrd="0" destOrd="0" presId="urn:microsoft.com/office/officeart/2011/layout/CircleProcess"/>
    <dgm:cxn modelId="{861E6A96-463A-4083-9440-D96FB342574F}" type="presParOf" srcId="{6226815B-2288-4737-AA79-9251DBB64E71}" destId="{70A19B65-E4B2-4B03-A75F-FD5CDA0E78F4}" srcOrd="5" destOrd="0" presId="urn:microsoft.com/office/officeart/2011/layout/CircleProcess"/>
    <dgm:cxn modelId="{5FEFC4FE-7C16-4F98-B88E-59DFB8644547}" type="presParOf" srcId="{6226815B-2288-4737-AA79-9251DBB64E71}" destId="{CFA04299-FCC8-4062-BBD6-25A45B9DD09C}" srcOrd="6" destOrd="0" presId="urn:microsoft.com/office/officeart/2011/layout/CircleProcess"/>
    <dgm:cxn modelId="{25E19091-8B76-414F-B4DD-AE495962E3C0}" type="presParOf" srcId="{CFA04299-FCC8-4062-BBD6-25A45B9DD09C}" destId="{7A20A63A-0C9F-4AB0-BD6B-4547F9C5661F}" srcOrd="0" destOrd="0" presId="urn:microsoft.com/office/officeart/2011/layout/CircleProcess"/>
    <dgm:cxn modelId="{B0F0345C-3F56-490B-95CA-3B85514A366B}" type="presParOf" srcId="{6226815B-2288-4737-AA79-9251DBB64E71}" destId="{72CBAD78-4E90-4C37-BE63-E1421BD2D30A}" srcOrd="7" destOrd="0" presId="urn:microsoft.com/office/officeart/2011/layout/CircleProcess"/>
    <dgm:cxn modelId="{49A33161-9537-402F-B80F-FB4DD7E0DF10}" type="presParOf" srcId="{72CBAD78-4E90-4C37-BE63-E1421BD2D30A}" destId="{43CA8F17-1A65-4841-AEF0-1DD83E864071}" srcOrd="0" destOrd="0" presId="urn:microsoft.com/office/officeart/2011/layout/CircleProcess"/>
    <dgm:cxn modelId="{5AF18458-0D9D-486A-AB2D-6345DE46CA10}" type="presParOf" srcId="{6226815B-2288-4737-AA79-9251DBB64E71}" destId="{8D683EDD-34AB-4A52-8BD5-48A9A1585A64}" srcOrd="8" destOrd="0" presId="urn:microsoft.com/office/officeart/2011/layout/CircleProcess"/>
    <dgm:cxn modelId="{D98E56ED-2357-45F5-9767-207954C854BD}" type="presParOf" srcId="{6226815B-2288-4737-AA79-9251DBB64E71}" destId="{1E38481B-4B84-43CE-9717-5127859D542C}" srcOrd="9" destOrd="0" presId="urn:microsoft.com/office/officeart/2011/layout/CircleProcess"/>
    <dgm:cxn modelId="{4596D2B7-3D1F-4EA5-9248-D9B022A7300F}" type="presParOf" srcId="{1E38481B-4B84-43CE-9717-5127859D542C}" destId="{D04E5916-4E06-45A4-8C1C-E3729FD3DDCD}" srcOrd="0" destOrd="0" presId="urn:microsoft.com/office/officeart/2011/layout/CircleProcess"/>
    <dgm:cxn modelId="{C36B85B1-DE11-41E3-9FD5-2E63A2DA33FF}" type="presParOf" srcId="{6226815B-2288-4737-AA79-9251DBB64E71}" destId="{77F55DF8-B9C8-46EC-9F81-A004C7A3ACE5}" srcOrd="10" destOrd="0" presId="urn:microsoft.com/office/officeart/2011/layout/CircleProcess"/>
    <dgm:cxn modelId="{08FA80C2-7B3A-45F5-9D12-2DFE8F268DEB}" type="presParOf" srcId="{77F55DF8-B9C8-46EC-9F81-A004C7A3ACE5}" destId="{22E50E65-CC93-4E89-A6BD-0D6BB060D094}" srcOrd="0" destOrd="0" presId="urn:microsoft.com/office/officeart/2011/layout/CircleProcess"/>
    <dgm:cxn modelId="{D3B77EDB-5159-490F-BE78-FB6DA5AF5166}" type="presParOf" srcId="{6226815B-2288-4737-AA79-9251DBB64E71}" destId="{8D636684-57D4-43EE-A88E-D7ABEE53BCBD}" srcOrd="11"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ED5BFF-C728-4F9D-AC32-6427999B8137}">
      <dsp:nvSpPr>
        <dsp:cNvPr id="0" name=""/>
        <dsp:cNvSpPr/>
      </dsp:nvSpPr>
      <dsp:spPr>
        <a:xfrm>
          <a:off x="6872679" y="652038"/>
          <a:ext cx="1727464" cy="1727552"/>
        </a:xfrm>
        <a:prstGeom prst="ellips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56324B-7E39-4A1E-9737-3269477240CD}">
      <dsp:nvSpPr>
        <dsp:cNvPr id="0" name=""/>
        <dsp:cNvSpPr/>
      </dsp:nvSpPr>
      <dsp:spPr>
        <a:xfrm>
          <a:off x="6930459" y="709633"/>
          <a:ext cx="1612645" cy="1612362"/>
        </a:xfrm>
        <a:prstGeom prst="ellipse">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Reconciliation</a:t>
          </a:r>
        </a:p>
      </dsp:txBody>
      <dsp:txXfrm>
        <a:off x="7160837" y="940014"/>
        <a:ext cx="1151889" cy="1151600"/>
      </dsp:txXfrm>
    </dsp:sp>
    <dsp:sp modelId="{23F52B55-2F8B-4AAF-94E1-A12462125E98}">
      <dsp:nvSpPr>
        <dsp:cNvPr id="0" name=""/>
        <dsp:cNvSpPr/>
      </dsp:nvSpPr>
      <dsp:spPr>
        <a:xfrm rot="2700000">
          <a:off x="5080013" y="651916"/>
          <a:ext cx="1727492" cy="1727492"/>
        </a:xfrm>
        <a:prstGeom prst="teardrop">
          <a:avLst>
            <a:gd name="adj" fmla="val 10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14DD31-0952-4716-84CC-94AAD3FCCB1C}">
      <dsp:nvSpPr>
        <dsp:cNvPr id="0" name=""/>
        <dsp:cNvSpPr/>
      </dsp:nvSpPr>
      <dsp:spPr>
        <a:xfrm>
          <a:off x="5145215" y="709633"/>
          <a:ext cx="1612645" cy="1612362"/>
        </a:xfrm>
        <a:prstGeom prst="ellipse">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Custody</a:t>
          </a:r>
        </a:p>
      </dsp:txBody>
      <dsp:txXfrm>
        <a:off x="5375593" y="940014"/>
        <a:ext cx="1151889" cy="1151600"/>
      </dsp:txXfrm>
    </dsp:sp>
    <dsp:sp modelId="{7A20A63A-0C9F-4AB0-BD6B-4547F9C5661F}">
      <dsp:nvSpPr>
        <dsp:cNvPr id="0" name=""/>
        <dsp:cNvSpPr/>
      </dsp:nvSpPr>
      <dsp:spPr>
        <a:xfrm rot="2700000">
          <a:off x="3302177" y="651916"/>
          <a:ext cx="1727492" cy="1727492"/>
        </a:xfrm>
        <a:prstGeom prst="teardrop">
          <a:avLst>
            <a:gd name="adj" fmla="val 10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CA8F17-1A65-4841-AEF0-1DD83E864071}">
      <dsp:nvSpPr>
        <dsp:cNvPr id="0" name=""/>
        <dsp:cNvSpPr/>
      </dsp:nvSpPr>
      <dsp:spPr>
        <a:xfrm>
          <a:off x="3359971" y="709633"/>
          <a:ext cx="1612645" cy="1612362"/>
        </a:xfrm>
        <a:prstGeom prst="ellipse">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Authorization</a:t>
          </a:r>
        </a:p>
      </dsp:txBody>
      <dsp:txXfrm>
        <a:off x="3590349" y="940014"/>
        <a:ext cx="1151889" cy="1151600"/>
      </dsp:txXfrm>
    </dsp:sp>
    <dsp:sp modelId="{D04E5916-4E06-45A4-8C1C-E3729FD3DDCD}">
      <dsp:nvSpPr>
        <dsp:cNvPr id="0" name=""/>
        <dsp:cNvSpPr/>
      </dsp:nvSpPr>
      <dsp:spPr>
        <a:xfrm rot="2700000">
          <a:off x="1516933" y="651916"/>
          <a:ext cx="1727492" cy="1727492"/>
        </a:xfrm>
        <a:prstGeom prst="teardrop">
          <a:avLst>
            <a:gd name="adj" fmla="val 100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E50E65-CC93-4E89-A6BD-0D6BB060D094}">
      <dsp:nvSpPr>
        <dsp:cNvPr id="0" name=""/>
        <dsp:cNvSpPr/>
      </dsp:nvSpPr>
      <dsp:spPr>
        <a:xfrm>
          <a:off x="1574727" y="709633"/>
          <a:ext cx="1612645" cy="1612362"/>
        </a:xfrm>
        <a:prstGeom prst="ellipse">
          <a:avLst/>
        </a:prstGeom>
        <a:solidFill>
          <a:schemeClr val="accent6">
            <a:alpha val="90000"/>
            <a:tint val="4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Record Keeping</a:t>
          </a:r>
        </a:p>
      </dsp:txBody>
      <dsp:txXfrm>
        <a:off x="1805105" y="940014"/>
        <a:ext cx="1151889" cy="1151600"/>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5A07D5-A2A6-4D49-BC09-6F67ACB98C48}" type="datetimeFigureOut">
              <a:rPr lang="en-US" smtClean="0"/>
              <a:t>2/25/2020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39943E-BCA8-E243-AB34-3D1ECC18AACC}" type="slidenum">
              <a:rPr lang="en-US" smtClean="0"/>
              <a:t>‹#›</a:t>
            </a:fld>
            <a:endParaRPr lang="en-US"/>
          </a:p>
        </p:txBody>
      </p:sp>
    </p:spTree>
    <p:extLst>
      <p:ext uri="{BB962C8B-B14F-4D97-AF65-F5344CB8AC3E}">
        <p14:creationId xmlns:p14="http://schemas.microsoft.com/office/powerpoint/2010/main" val="442857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94062-30C5-F040-B0F4-7E71F1EB522E}"/>
              </a:ext>
            </a:extLst>
          </p:cNvPr>
          <p:cNvSpPr>
            <a:spLocks noGrp="1"/>
          </p:cNvSpPr>
          <p:nvPr>
            <p:ph type="ctrTitle"/>
          </p:nvPr>
        </p:nvSpPr>
        <p:spPr>
          <a:xfrm>
            <a:off x="457200" y="1200805"/>
            <a:ext cx="6923314" cy="1803872"/>
          </a:xfrm>
          <a:prstGeom prst="rect">
            <a:avLst/>
          </a:prstGeom>
        </p:spPr>
        <p:txBody>
          <a:bodyPr anchor="b"/>
          <a:lstStyle>
            <a:lvl1pPr algn="l">
              <a:defRPr sz="6000" b="1">
                <a:solidFill>
                  <a:schemeClr val="bg1"/>
                </a:solidFill>
                <a:latin typeface="+mn-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A3517E8-494B-9F4E-8393-8BD26CAA437A}"/>
              </a:ext>
            </a:extLst>
          </p:cNvPr>
          <p:cNvSpPr>
            <a:spLocks noGrp="1"/>
          </p:cNvSpPr>
          <p:nvPr>
            <p:ph type="subTitle" idx="1"/>
          </p:nvPr>
        </p:nvSpPr>
        <p:spPr>
          <a:xfrm>
            <a:off x="457200" y="3201144"/>
            <a:ext cx="6923314" cy="521771"/>
          </a:xfrm>
          <a:prstGeom prst="rect">
            <a:avLst/>
          </a:prstGeo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Content Placeholder 8">
            <a:extLst>
              <a:ext uri="{FF2B5EF4-FFF2-40B4-BE49-F238E27FC236}">
                <a16:creationId xmlns:a16="http://schemas.microsoft.com/office/drawing/2014/main" id="{2E620DA4-E16B-EE47-9282-826FADBD9BCD}"/>
              </a:ext>
            </a:extLst>
          </p:cNvPr>
          <p:cNvSpPr>
            <a:spLocks noGrp="1"/>
          </p:cNvSpPr>
          <p:nvPr>
            <p:ph sz="quarter" idx="10" hasCustomPrompt="1"/>
          </p:nvPr>
        </p:nvSpPr>
        <p:spPr>
          <a:xfrm>
            <a:off x="457200" y="5110163"/>
            <a:ext cx="4710113" cy="376237"/>
          </a:xfrm>
          <a:prstGeom prst="rect">
            <a:avLst/>
          </a:prstGeom>
        </p:spPr>
        <p:txBody>
          <a:bodyPr/>
          <a:lstStyle>
            <a:lvl1pPr marL="0" indent="0">
              <a:buNone/>
              <a:defRPr sz="2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DATE &amp; PRESENTER</a:t>
            </a:r>
          </a:p>
        </p:txBody>
      </p:sp>
    </p:spTree>
    <p:extLst>
      <p:ext uri="{BB962C8B-B14F-4D97-AF65-F5344CB8AC3E}">
        <p14:creationId xmlns:p14="http://schemas.microsoft.com/office/powerpoint/2010/main" val="688920591"/>
      </p:ext>
    </p:extLst>
  </p:cSld>
  <p:clrMapOvr>
    <a:masterClrMapping/>
  </p:clrMapOvr>
  <p:extLst>
    <p:ext uri="{DCECCB84-F9BA-43D5-87BE-67443E8EF086}">
      <p15:sldGuideLst xmlns:p15="http://schemas.microsoft.com/office/powerpoint/2012/main">
        <p15:guide id="2" pos="288" userDrawn="1">
          <p15:clr>
            <a:srgbClr val="FBAE40"/>
          </p15:clr>
        </p15:guide>
        <p15:guide id="3" pos="739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Guts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F0B74-4A3A-444E-B522-BED236832E77}"/>
              </a:ext>
            </a:extLst>
          </p:cNvPr>
          <p:cNvSpPr>
            <a:spLocks noGrp="1"/>
          </p:cNvSpPr>
          <p:nvPr>
            <p:ph type="title"/>
          </p:nvPr>
        </p:nvSpPr>
        <p:spPr>
          <a:xfrm>
            <a:off x="457200" y="419101"/>
            <a:ext cx="11239500" cy="774700"/>
          </a:xfrm>
          <a:prstGeom prst="rect">
            <a:avLst/>
          </a:prstGeom>
        </p:spPr>
        <p:txBody>
          <a:bodyPr/>
          <a:lstStyle>
            <a:lvl1pPr algn="l">
              <a:defRPr b="1">
                <a:solidFill>
                  <a:srgbClr val="007851"/>
                </a:solidFill>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3B8F4286-22A4-4346-AA70-B13992F1FDA9}"/>
              </a:ext>
            </a:extLst>
          </p:cNvPr>
          <p:cNvSpPr>
            <a:spLocks noGrp="1"/>
          </p:cNvSpPr>
          <p:nvPr>
            <p:ph idx="1"/>
          </p:nvPr>
        </p:nvSpPr>
        <p:spPr>
          <a:xfrm>
            <a:off x="457200" y="1295401"/>
            <a:ext cx="11239500" cy="4457700"/>
          </a:xfrm>
          <a:prstGeom prst="rect">
            <a:avLst/>
          </a:prstGeom>
        </p:spPr>
        <p:txBody>
          <a:bodyPr/>
          <a:lstStyle>
            <a:lvl1pPr>
              <a:defRPr sz="2400">
                <a:solidFill>
                  <a:srgbClr val="007851"/>
                </a:solidFill>
              </a:defRPr>
            </a:lvl1pPr>
            <a:lvl2pPr>
              <a:defRPr sz="2400">
                <a:solidFill>
                  <a:srgbClr val="007851"/>
                </a:solidFill>
              </a:defRPr>
            </a:lvl2pPr>
            <a:lvl3pPr>
              <a:defRPr sz="2400">
                <a:solidFill>
                  <a:srgbClr val="007851"/>
                </a:solidFill>
              </a:defRPr>
            </a:lvl3pPr>
            <a:lvl4pPr>
              <a:defRPr sz="2400">
                <a:solidFill>
                  <a:srgbClr val="007851"/>
                </a:solidFill>
              </a:defRPr>
            </a:lvl4pPr>
            <a:lvl5pPr>
              <a:defRPr sz="2400">
                <a:solidFill>
                  <a:srgbClr val="00785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FF35052C-2FDB-2C43-A7FC-50D84170DB77}"/>
              </a:ext>
            </a:extLst>
          </p:cNvPr>
          <p:cNvSpPr>
            <a:spLocks noGrp="1"/>
          </p:cNvSpPr>
          <p:nvPr>
            <p:ph type="sldNum" sz="quarter" idx="12"/>
          </p:nvPr>
        </p:nvSpPr>
        <p:spPr/>
        <p:txBody>
          <a:bodyPr/>
          <a:lstStyle/>
          <a:p>
            <a:fld id="{C6429477-D61A-7D49-A13C-58DC364142A2}" type="slidenum">
              <a:rPr lang="en-US" smtClean="0"/>
              <a:t>‹#›</a:t>
            </a:fld>
            <a:endParaRPr lang="en-US" dirty="0"/>
          </a:p>
        </p:txBody>
      </p:sp>
    </p:spTree>
    <p:extLst>
      <p:ext uri="{BB962C8B-B14F-4D97-AF65-F5344CB8AC3E}">
        <p14:creationId xmlns:p14="http://schemas.microsoft.com/office/powerpoint/2010/main" val="4014847087"/>
      </p:ext>
    </p:extLst>
  </p:cSld>
  <p:clrMapOvr>
    <a:masterClrMapping/>
  </p:clrMapOvr>
  <p:extLst>
    <p:ext uri="{DCECCB84-F9BA-43D5-87BE-67443E8EF086}">
      <p15:sldGuideLst xmlns:p15="http://schemas.microsoft.com/office/powerpoint/2012/main">
        <p15:guide id="1" orient="horz" pos="81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Guts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F0B74-4A3A-444E-B522-BED236832E77}"/>
              </a:ext>
            </a:extLst>
          </p:cNvPr>
          <p:cNvSpPr>
            <a:spLocks noGrp="1"/>
          </p:cNvSpPr>
          <p:nvPr>
            <p:ph type="title" hasCustomPrompt="1"/>
          </p:nvPr>
        </p:nvSpPr>
        <p:spPr>
          <a:xfrm>
            <a:off x="457200" y="419101"/>
            <a:ext cx="11239500" cy="1254578"/>
          </a:xfrm>
          <a:prstGeom prst="rect">
            <a:avLst/>
          </a:prstGeom>
        </p:spPr>
        <p:txBody>
          <a:bodyPr/>
          <a:lstStyle>
            <a:lvl1pPr algn="l">
              <a:defRPr b="1">
                <a:solidFill>
                  <a:srgbClr val="007851"/>
                </a:solidFill>
                <a:latin typeface="+mn-lt"/>
              </a:defRPr>
            </a:lvl1pPr>
          </a:lstStyle>
          <a:p>
            <a:r>
              <a:rPr lang="en-US" dirty="0"/>
              <a:t>Click to edit Master title style Click to edit Master title style</a:t>
            </a:r>
          </a:p>
        </p:txBody>
      </p:sp>
      <p:sp>
        <p:nvSpPr>
          <p:cNvPr id="3" name="Content Placeholder 2">
            <a:extLst>
              <a:ext uri="{FF2B5EF4-FFF2-40B4-BE49-F238E27FC236}">
                <a16:creationId xmlns:a16="http://schemas.microsoft.com/office/drawing/2014/main" id="{3B8F4286-22A4-4346-AA70-B13992F1FDA9}"/>
              </a:ext>
            </a:extLst>
          </p:cNvPr>
          <p:cNvSpPr>
            <a:spLocks noGrp="1"/>
          </p:cNvSpPr>
          <p:nvPr>
            <p:ph idx="1"/>
          </p:nvPr>
        </p:nvSpPr>
        <p:spPr>
          <a:xfrm>
            <a:off x="457200" y="1752600"/>
            <a:ext cx="11239500" cy="4000501"/>
          </a:xfrm>
          <a:prstGeom prst="rect">
            <a:avLst/>
          </a:prstGeom>
        </p:spPr>
        <p:txBody>
          <a:bodyPr/>
          <a:lstStyle>
            <a:lvl1pPr>
              <a:defRPr sz="2400">
                <a:solidFill>
                  <a:srgbClr val="007851"/>
                </a:solidFill>
              </a:defRPr>
            </a:lvl1pPr>
            <a:lvl2pPr>
              <a:defRPr sz="2400">
                <a:solidFill>
                  <a:srgbClr val="007851"/>
                </a:solidFill>
              </a:defRPr>
            </a:lvl2pPr>
            <a:lvl3pPr>
              <a:defRPr sz="2400">
                <a:solidFill>
                  <a:srgbClr val="007851"/>
                </a:solidFill>
              </a:defRPr>
            </a:lvl3pPr>
            <a:lvl4pPr>
              <a:defRPr sz="2400">
                <a:solidFill>
                  <a:srgbClr val="007851"/>
                </a:solidFill>
              </a:defRPr>
            </a:lvl4pPr>
            <a:lvl5pPr>
              <a:defRPr sz="2400">
                <a:solidFill>
                  <a:srgbClr val="00785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FF35052C-2FDB-2C43-A7FC-50D84170DB77}"/>
              </a:ext>
            </a:extLst>
          </p:cNvPr>
          <p:cNvSpPr>
            <a:spLocks noGrp="1"/>
          </p:cNvSpPr>
          <p:nvPr>
            <p:ph type="sldNum" sz="quarter" idx="12"/>
          </p:nvPr>
        </p:nvSpPr>
        <p:spPr/>
        <p:txBody>
          <a:bodyPr/>
          <a:lstStyle/>
          <a:p>
            <a:fld id="{C6429477-D61A-7D49-A13C-58DC364142A2}" type="slidenum">
              <a:rPr lang="en-US" smtClean="0"/>
              <a:t>‹#›</a:t>
            </a:fld>
            <a:endParaRPr lang="en-US" dirty="0"/>
          </a:p>
        </p:txBody>
      </p:sp>
    </p:spTree>
    <p:extLst>
      <p:ext uri="{BB962C8B-B14F-4D97-AF65-F5344CB8AC3E}">
        <p14:creationId xmlns:p14="http://schemas.microsoft.com/office/powerpoint/2010/main" val="2335168512"/>
      </p:ext>
    </p:extLst>
  </p:cSld>
  <p:clrMapOvr>
    <a:masterClrMapping/>
  </p:clrMapOvr>
  <p:extLst>
    <p:ext uri="{DCECCB84-F9BA-43D5-87BE-67443E8EF086}">
      <p15:sldGuideLst xmlns:p15="http://schemas.microsoft.com/office/powerpoint/2012/main">
        <p15:guide id="1" orient="horz" pos="110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610608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3AA4EBE-5A75-2D4A-A28B-DE285555DA6E}"/>
              </a:ext>
            </a:extLst>
          </p:cNvPr>
          <p:cNvPicPr>
            <a:picLocks noChangeAspect="1"/>
          </p:cNvPicPr>
          <p:nvPr userDrawn="1"/>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1976498487"/>
      </p:ext>
    </p:extLst>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E5D6D1-5554-7040-8D42-8A17F90FFB99}"/>
              </a:ext>
            </a:extLst>
          </p:cNvPr>
          <p:cNvPicPr>
            <a:picLocks noChangeAspect="1"/>
          </p:cNvPicPr>
          <p:nvPr userDrawn="1"/>
        </p:nvPicPr>
        <p:blipFill>
          <a:blip r:embed="rId4"/>
          <a:stretch>
            <a:fillRect/>
          </a:stretch>
        </p:blipFill>
        <p:spPr>
          <a:xfrm>
            <a:off x="0" y="0"/>
            <a:ext cx="12192000" cy="6858000"/>
          </a:xfrm>
          <a:prstGeom prst="rect">
            <a:avLst/>
          </a:prstGeom>
        </p:spPr>
      </p:pic>
      <p:sp>
        <p:nvSpPr>
          <p:cNvPr id="6" name="Slide Number Placeholder 5">
            <a:extLst>
              <a:ext uri="{FF2B5EF4-FFF2-40B4-BE49-F238E27FC236}">
                <a16:creationId xmlns:a16="http://schemas.microsoft.com/office/drawing/2014/main" id="{5B867F22-C21C-2E40-93A9-5137A33B05E3}"/>
              </a:ext>
            </a:extLst>
          </p:cNvPr>
          <p:cNvSpPr>
            <a:spLocks noGrp="1"/>
          </p:cNvSpPr>
          <p:nvPr>
            <p:ph type="sldNum" sz="quarter" idx="4"/>
          </p:nvPr>
        </p:nvSpPr>
        <p:spPr>
          <a:xfrm>
            <a:off x="10842352" y="6044296"/>
            <a:ext cx="848360" cy="269420"/>
          </a:xfrm>
          <a:prstGeom prst="rect">
            <a:avLst/>
          </a:prstGeom>
        </p:spPr>
        <p:txBody>
          <a:bodyPr vert="horz" lIns="91440" tIns="45720" rIns="91440" bIns="45720" rtlCol="0" anchor="ctr"/>
          <a:lstStyle>
            <a:lvl1pPr algn="r">
              <a:defRPr sz="1200" b="1">
                <a:solidFill>
                  <a:srgbClr val="007851"/>
                </a:solidFill>
              </a:defRPr>
            </a:lvl1pPr>
          </a:lstStyle>
          <a:p>
            <a:fld id="{C6429477-D61A-7D49-A13C-58DC364142A2}" type="slidenum">
              <a:rPr lang="en-US" smtClean="0"/>
              <a:pPr/>
              <a:t>‹#›</a:t>
            </a:fld>
            <a:endParaRPr lang="en-US" dirty="0"/>
          </a:p>
        </p:txBody>
      </p:sp>
    </p:spTree>
    <p:extLst>
      <p:ext uri="{BB962C8B-B14F-4D97-AF65-F5344CB8AC3E}">
        <p14:creationId xmlns:p14="http://schemas.microsoft.com/office/powerpoint/2010/main" val="1550455762"/>
      </p:ext>
    </p:extLst>
  </p:cSld>
  <p:clrMap bg1="lt1" tx1="dk1" bg2="lt2" tx2="dk2" accent1="accent1" accent2="accent2" accent3="accent3" accent4="accent4" accent5="accent5" accent6="accent6" hlink="hlink" folHlink="folHlink"/>
  <p:sldLayoutIdLst>
    <p:sldLayoutId id="2147483668" r:id="rId1"/>
    <p:sldLayoutId id="2147483669"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88" userDrawn="1">
          <p15:clr>
            <a:srgbClr val="F26B43"/>
          </p15:clr>
        </p15:guide>
        <p15:guide id="3" pos="7368" userDrawn="1">
          <p15:clr>
            <a:srgbClr val="F26B43"/>
          </p15:clr>
        </p15:guide>
        <p15:guide id="4" orient="horz" pos="362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5A2DAC8-339B-F147-A86D-AF4270BF93D1}"/>
              </a:ext>
            </a:extLst>
          </p:cNvPr>
          <p:cNvPicPr>
            <a:picLocks noChangeAspect="1"/>
          </p:cNvPicPr>
          <p:nvPr userDrawn="1"/>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1106329640"/>
      </p:ext>
    </p:extLst>
  </p:cSld>
  <p:clrMap bg1="lt1" tx1="dk1" bg2="lt2" tx2="dk2" accent1="accent1" accent2="accent2" accent3="accent3" accent4="accent4" accent5="accent5" accent6="accent6" hlink="hlink" folHlink="folHlink"/>
  <p:sldLayoutIdLst>
    <p:sldLayoutId id="2147483666"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usf.edu/businessprocesses"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3258" y="1744824"/>
            <a:ext cx="9465483" cy="2248675"/>
          </a:xfrm>
        </p:spPr>
        <p:txBody>
          <a:bodyPr lIns="0" tIns="0" bIns="0">
            <a:noAutofit/>
          </a:bodyPr>
          <a:lstStyle/>
          <a:p>
            <a:pPr algn="ctr">
              <a:lnSpc>
                <a:spcPct val="90000"/>
              </a:lnSpc>
            </a:pPr>
            <a:r>
              <a:rPr lang="en-US" sz="8000" b="1" dirty="0">
                <a:solidFill>
                  <a:srgbClr val="D4CA9D"/>
                </a:solidFill>
                <a:latin typeface="Trade Gothic LT Std Cn" panose="020B0606020502020204" pitchFamily="34" charset="0"/>
              </a:rPr>
              <a:t>Payment Collection and Internal Controls</a:t>
            </a:r>
            <a:endParaRPr lang="en-US" sz="3000" b="1" dirty="0">
              <a:solidFill>
                <a:srgbClr val="D4CA9D"/>
              </a:solidFill>
              <a:latin typeface="Trade Gothic LT Std Cn" panose="020B0606020502020204" pitchFamily="34" charset="0"/>
            </a:endParaRPr>
          </a:p>
        </p:txBody>
      </p:sp>
    </p:spTree>
    <p:extLst>
      <p:ext uri="{BB962C8B-B14F-4D97-AF65-F5344CB8AC3E}">
        <p14:creationId xmlns:p14="http://schemas.microsoft.com/office/powerpoint/2010/main" val="2149311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70AB8-2256-4AB8-B919-8411F0F3C573}"/>
              </a:ext>
            </a:extLst>
          </p:cNvPr>
          <p:cNvSpPr>
            <a:spLocks noGrp="1"/>
          </p:cNvSpPr>
          <p:nvPr>
            <p:ph type="title"/>
          </p:nvPr>
        </p:nvSpPr>
        <p:spPr>
          <a:xfrm>
            <a:off x="476250" y="786879"/>
            <a:ext cx="11239500" cy="1254578"/>
          </a:xfrm>
        </p:spPr>
        <p:txBody>
          <a:bodyPr/>
          <a:lstStyle/>
          <a:p>
            <a:pPr algn="ctr"/>
            <a:r>
              <a:rPr lang="en-US" dirty="0"/>
              <a:t>Separation of Duties</a:t>
            </a:r>
          </a:p>
        </p:txBody>
      </p:sp>
      <p:sp>
        <p:nvSpPr>
          <p:cNvPr id="3" name="Content Placeholder 2">
            <a:extLst>
              <a:ext uri="{FF2B5EF4-FFF2-40B4-BE49-F238E27FC236}">
                <a16:creationId xmlns:a16="http://schemas.microsoft.com/office/drawing/2014/main" id="{6855F1AF-7BC3-4623-A204-7309CC335406}"/>
              </a:ext>
            </a:extLst>
          </p:cNvPr>
          <p:cNvSpPr>
            <a:spLocks noGrp="1"/>
          </p:cNvSpPr>
          <p:nvPr>
            <p:ph idx="1"/>
          </p:nvPr>
        </p:nvSpPr>
        <p:spPr>
          <a:xfrm>
            <a:off x="476250" y="2022019"/>
            <a:ext cx="11239500" cy="1382486"/>
          </a:xfrm>
        </p:spPr>
        <p:txBody>
          <a:bodyPr/>
          <a:lstStyle/>
          <a:p>
            <a:pPr marL="0" indent="0" algn="ctr">
              <a:buNone/>
            </a:pPr>
            <a:r>
              <a:rPr lang="en-US" altLang="en-US" dirty="0"/>
              <a:t>Separation of duties protects USF and the individual by ensuring that no one person has the ability to control all of the steps involved in handling and accounting for money received by USF.</a:t>
            </a:r>
          </a:p>
          <a:p>
            <a:pPr marL="0" indent="0">
              <a:buNone/>
            </a:pPr>
            <a:endParaRPr lang="en-US" dirty="0"/>
          </a:p>
        </p:txBody>
      </p:sp>
      <p:sp>
        <p:nvSpPr>
          <p:cNvPr id="4" name="Slide Number Placeholder 3">
            <a:extLst>
              <a:ext uri="{FF2B5EF4-FFF2-40B4-BE49-F238E27FC236}">
                <a16:creationId xmlns:a16="http://schemas.microsoft.com/office/drawing/2014/main" id="{2E8BE64E-16E0-487F-8373-4D0F93BE2543}"/>
              </a:ext>
            </a:extLst>
          </p:cNvPr>
          <p:cNvSpPr>
            <a:spLocks noGrp="1"/>
          </p:cNvSpPr>
          <p:nvPr>
            <p:ph type="sldNum" sz="quarter" idx="12"/>
          </p:nvPr>
        </p:nvSpPr>
        <p:spPr/>
        <p:txBody>
          <a:bodyPr/>
          <a:lstStyle/>
          <a:p>
            <a:fld id="{C6429477-D61A-7D49-A13C-58DC364142A2}" type="slidenum">
              <a:rPr lang="en-US" smtClean="0"/>
              <a:t>10</a:t>
            </a:fld>
            <a:endParaRPr lang="en-US" dirty="0"/>
          </a:p>
        </p:txBody>
      </p:sp>
      <p:sp>
        <p:nvSpPr>
          <p:cNvPr id="5" name="Rectangle 4">
            <a:extLst>
              <a:ext uri="{FF2B5EF4-FFF2-40B4-BE49-F238E27FC236}">
                <a16:creationId xmlns:a16="http://schemas.microsoft.com/office/drawing/2014/main" id="{86118A5A-722E-41A9-8460-C9EF56094B09}"/>
              </a:ext>
            </a:extLst>
          </p:cNvPr>
          <p:cNvSpPr/>
          <p:nvPr/>
        </p:nvSpPr>
        <p:spPr>
          <a:xfrm>
            <a:off x="3312364" y="3872202"/>
            <a:ext cx="2313994" cy="579276"/>
          </a:xfrm>
          <a:prstGeom prst="rect">
            <a:avLst/>
          </a:prstGeom>
          <a:noFill/>
          <a:ln w="38100">
            <a:solidFill>
              <a:srgbClr val="007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4DF0BE8-738E-4542-B50E-E42917194B56}"/>
              </a:ext>
            </a:extLst>
          </p:cNvPr>
          <p:cNvSpPr/>
          <p:nvPr/>
        </p:nvSpPr>
        <p:spPr>
          <a:xfrm>
            <a:off x="609597" y="3872203"/>
            <a:ext cx="2313994" cy="579276"/>
          </a:xfrm>
          <a:prstGeom prst="rect">
            <a:avLst/>
          </a:prstGeom>
          <a:noFill/>
          <a:ln w="38100">
            <a:solidFill>
              <a:srgbClr val="007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CEA2223-83E8-400E-B84D-01F200D0454A}"/>
              </a:ext>
            </a:extLst>
          </p:cNvPr>
          <p:cNvSpPr/>
          <p:nvPr/>
        </p:nvSpPr>
        <p:spPr>
          <a:xfrm>
            <a:off x="3312364" y="4894682"/>
            <a:ext cx="2313994" cy="579276"/>
          </a:xfrm>
          <a:prstGeom prst="rect">
            <a:avLst/>
          </a:prstGeom>
          <a:noFill/>
          <a:ln w="38100">
            <a:solidFill>
              <a:srgbClr val="007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9673934-9AB9-44D4-AAE6-F1A058860AFB}"/>
              </a:ext>
            </a:extLst>
          </p:cNvPr>
          <p:cNvSpPr/>
          <p:nvPr/>
        </p:nvSpPr>
        <p:spPr>
          <a:xfrm>
            <a:off x="609597" y="4894683"/>
            <a:ext cx="2313994" cy="579276"/>
          </a:xfrm>
          <a:prstGeom prst="rect">
            <a:avLst/>
          </a:prstGeom>
          <a:noFill/>
          <a:ln w="38100">
            <a:solidFill>
              <a:srgbClr val="0078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8BE20A46-C8D0-4352-BC60-95BC75878C2D}"/>
              </a:ext>
            </a:extLst>
          </p:cNvPr>
          <p:cNvSpPr txBox="1"/>
          <p:nvPr/>
        </p:nvSpPr>
        <p:spPr>
          <a:xfrm>
            <a:off x="1104120" y="3909238"/>
            <a:ext cx="1324947" cy="461665"/>
          </a:xfrm>
          <a:prstGeom prst="rect">
            <a:avLst/>
          </a:prstGeom>
          <a:noFill/>
        </p:spPr>
        <p:txBody>
          <a:bodyPr wrap="square" rtlCol="0">
            <a:spAutoFit/>
          </a:bodyPr>
          <a:lstStyle/>
          <a:p>
            <a:r>
              <a:rPr lang="en-US" sz="2400" b="1" dirty="0">
                <a:solidFill>
                  <a:srgbClr val="007851"/>
                </a:solidFill>
              </a:rPr>
              <a:t>Custody</a:t>
            </a:r>
          </a:p>
        </p:txBody>
      </p:sp>
      <p:sp>
        <p:nvSpPr>
          <p:cNvPr id="10" name="TextBox 9">
            <a:extLst>
              <a:ext uri="{FF2B5EF4-FFF2-40B4-BE49-F238E27FC236}">
                <a16:creationId xmlns:a16="http://schemas.microsoft.com/office/drawing/2014/main" id="{D53B5EF9-0793-4225-87B8-9A5114B501F9}"/>
              </a:ext>
            </a:extLst>
          </p:cNvPr>
          <p:cNvSpPr txBox="1"/>
          <p:nvPr/>
        </p:nvSpPr>
        <p:spPr>
          <a:xfrm>
            <a:off x="3391675" y="3931008"/>
            <a:ext cx="2155371" cy="461665"/>
          </a:xfrm>
          <a:prstGeom prst="rect">
            <a:avLst/>
          </a:prstGeom>
          <a:noFill/>
        </p:spPr>
        <p:txBody>
          <a:bodyPr wrap="square" rtlCol="0">
            <a:spAutoFit/>
          </a:bodyPr>
          <a:lstStyle/>
          <a:p>
            <a:r>
              <a:rPr lang="en-US" sz="2400" b="1" dirty="0">
                <a:solidFill>
                  <a:srgbClr val="007851"/>
                </a:solidFill>
              </a:rPr>
              <a:t>Record Keeping</a:t>
            </a:r>
          </a:p>
        </p:txBody>
      </p:sp>
      <p:sp>
        <p:nvSpPr>
          <p:cNvPr id="11" name="TextBox 10">
            <a:extLst>
              <a:ext uri="{FF2B5EF4-FFF2-40B4-BE49-F238E27FC236}">
                <a16:creationId xmlns:a16="http://schemas.microsoft.com/office/drawing/2014/main" id="{ABF1EB0C-0928-4EA2-B27E-7421160C9105}"/>
              </a:ext>
            </a:extLst>
          </p:cNvPr>
          <p:cNvSpPr txBox="1"/>
          <p:nvPr/>
        </p:nvSpPr>
        <p:spPr>
          <a:xfrm>
            <a:off x="795140" y="4953488"/>
            <a:ext cx="1942905" cy="461665"/>
          </a:xfrm>
          <a:prstGeom prst="rect">
            <a:avLst/>
          </a:prstGeom>
          <a:noFill/>
        </p:spPr>
        <p:txBody>
          <a:bodyPr wrap="square" rtlCol="0">
            <a:spAutoFit/>
          </a:bodyPr>
          <a:lstStyle/>
          <a:p>
            <a:r>
              <a:rPr lang="en-US" sz="2400" b="1" dirty="0">
                <a:solidFill>
                  <a:srgbClr val="007851"/>
                </a:solidFill>
              </a:rPr>
              <a:t>Authorization</a:t>
            </a:r>
          </a:p>
        </p:txBody>
      </p:sp>
      <p:sp>
        <p:nvSpPr>
          <p:cNvPr id="12" name="TextBox 11">
            <a:extLst>
              <a:ext uri="{FF2B5EF4-FFF2-40B4-BE49-F238E27FC236}">
                <a16:creationId xmlns:a16="http://schemas.microsoft.com/office/drawing/2014/main" id="{6C7582A0-7E92-426A-AEB7-C3DEA4AE6797}"/>
              </a:ext>
            </a:extLst>
          </p:cNvPr>
          <p:cNvSpPr txBox="1"/>
          <p:nvPr/>
        </p:nvSpPr>
        <p:spPr>
          <a:xfrm>
            <a:off x="3410335" y="4953487"/>
            <a:ext cx="2118049" cy="461665"/>
          </a:xfrm>
          <a:prstGeom prst="rect">
            <a:avLst/>
          </a:prstGeom>
          <a:noFill/>
        </p:spPr>
        <p:txBody>
          <a:bodyPr wrap="square" rtlCol="0">
            <a:spAutoFit/>
          </a:bodyPr>
          <a:lstStyle/>
          <a:p>
            <a:r>
              <a:rPr lang="en-US" sz="2400" b="1" dirty="0">
                <a:solidFill>
                  <a:srgbClr val="007851"/>
                </a:solidFill>
              </a:rPr>
              <a:t>Reconciliation</a:t>
            </a:r>
          </a:p>
        </p:txBody>
      </p:sp>
      <p:sp>
        <p:nvSpPr>
          <p:cNvPr id="13" name="Content Placeholder 2">
            <a:extLst>
              <a:ext uri="{FF2B5EF4-FFF2-40B4-BE49-F238E27FC236}">
                <a16:creationId xmlns:a16="http://schemas.microsoft.com/office/drawing/2014/main" id="{F423DFE7-F8A8-425C-BE21-CD8ACCE5D3AB}"/>
              </a:ext>
            </a:extLst>
          </p:cNvPr>
          <p:cNvSpPr txBox="1">
            <a:spLocks/>
          </p:cNvSpPr>
          <p:nvPr/>
        </p:nvSpPr>
        <p:spPr>
          <a:xfrm>
            <a:off x="6251121" y="4370903"/>
            <a:ext cx="5464629" cy="105435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00785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altLang="en-US" sz="2000" dirty="0"/>
              <a:t>The ideal is that any one person performs only one function; four people are needed for the four functions</a:t>
            </a:r>
          </a:p>
        </p:txBody>
      </p:sp>
    </p:spTree>
    <p:extLst>
      <p:ext uri="{BB962C8B-B14F-4D97-AF65-F5344CB8AC3E}">
        <p14:creationId xmlns:p14="http://schemas.microsoft.com/office/powerpoint/2010/main" val="2527157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63DEF-A049-46C7-89D2-FBABD4F92DA6}"/>
              </a:ext>
            </a:extLst>
          </p:cNvPr>
          <p:cNvSpPr>
            <a:spLocks noGrp="1"/>
          </p:cNvSpPr>
          <p:nvPr>
            <p:ph type="title"/>
          </p:nvPr>
        </p:nvSpPr>
        <p:spPr/>
        <p:txBody>
          <a:bodyPr/>
          <a:lstStyle/>
          <a:p>
            <a:r>
              <a:rPr lang="en-US" dirty="0"/>
              <a:t>Four Functions of Segregation of Duties</a:t>
            </a:r>
          </a:p>
        </p:txBody>
      </p:sp>
      <p:sp>
        <p:nvSpPr>
          <p:cNvPr id="3" name="Content Placeholder 2">
            <a:extLst>
              <a:ext uri="{FF2B5EF4-FFF2-40B4-BE49-F238E27FC236}">
                <a16:creationId xmlns:a16="http://schemas.microsoft.com/office/drawing/2014/main" id="{F58F6996-B046-42D4-8E99-DBEB57C42B17}"/>
              </a:ext>
            </a:extLst>
          </p:cNvPr>
          <p:cNvSpPr>
            <a:spLocks noGrp="1"/>
          </p:cNvSpPr>
          <p:nvPr>
            <p:ph idx="1"/>
          </p:nvPr>
        </p:nvSpPr>
        <p:spPr/>
        <p:txBody>
          <a:bodyPr/>
          <a:lstStyle/>
          <a:p>
            <a:r>
              <a:rPr lang="en-US" altLang="en-US" sz="2200" dirty="0"/>
              <a:t>The four functions are Record Keeping,  Authorization, Custody and Reconciliation</a:t>
            </a:r>
          </a:p>
          <a:p>
            <a:r>
              <a:rPr lang="en-US" altLang="en-US" sz="2200" dirty="0"/>
              <a:t>The ideal is that any one person performs only one function; four people are needed for the four functions</a:t>
            </a:r>
          </a:p>
          <a:p>
            <a:r>
              <a:rPr lang="en-US" altLang="en-US" sz="2200" dirty="0"/>
              <a:t>If one person performs two functions</a:t>
            </a:r>
          </a:p>
          <a:p>
            <a:pPr lvl="1"/>
            <a:r>
              <a:rPr lang="en-US" altLang="en-US" sz="2000" dirty="0"/>
              <a:t>Risk exists that presents the opportunity for something to go wrong</a:t>
            </a:r>
          </a:p>
          <a:p>
            <a:pPr lvl="1"/>
            <a:r>
              <a:rPr lang="en-US" altLang="en-US" sz="2000" dirty="0"/>
              <a:t>A compensating control is needed to reduce the risk</a:t>
            </a:r>
          </a:p>
          <a:p>
            <a:pPr lvl="1"/>
            <a:r>
              <a:rPr lang="en-US" altLang="en-US" sz="2000" dirty="0"/>
              <a:t>The compensating control might be an extra layer of review</a:t>
            </a:r>
          </a:p>
          <a:p>
            <a:endParaRPr lang="en-US" dirty="0"/>
          </a:p>
        </p:txBody>
      </p:sp>
      <p:sp>
        <p:nvSpPr>
          <p:cNvPr id="4" name="Slide Number Placeholder 3">
            <a:extLst>
              <a:ext uri="{FF2B5EF4-FFF2-40B4-BE49-F238E27FC236}">
                <a16:creationId xmlns:a16="http://schemas.microsoft.com/office/drawing/2014/main" id="{C3CD20B1-E42A-4D08-AF8D-8D5D4BC26407}"/>
              </a:ext>
            </a:extLst>
          </p:cNvPr>
          <p:cNvSpPr>
            <a:spLocks noGrp="1"/>
          </p:cNvSpPr>
          <p:nvPr>
            <p:ph type="sldNum" sz="quarter" idx="12"/>
          </p:nvPr>
        </p:nvSpPr>
        <p:spPr/>
        <p:txBody>
          <a:bodyPr/>
          <a:lstStyle/>
          <a:p>
            <a:fld id="{C6429477-D61A-7D49-A13C-58DC364142A2}" type="slidenum">
              <a:rPr lang="en-US" smtClean="0"/>
              <a:t>11</a:t>
            </a:fld>
            <a:endParaRPr lang="en-US" dirty="0"/>
          </a:p>
        </p:txBody>
      </p:sp>
    </p:spTree>
    <p:extLst>
      <p:ext uri="{BB962C8B-B14F-4D97-AF65-F5344CB8AC3E}">
        <p14:creationId xmlns:p14="http://schemas.microsoft.com/office/powerpoint/2010/main" val="1218694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D7FB4-E004-49DA-9A17-CA523CE63073}"/>
              </a:ext>
            </a:extLst>
          </p:cNvPr>
          <p:cNvSpPr>
            <a:spLocks noGrp="1"/>
          </p:cNvSpPr>
          <p:nvPr>
            <p:ph type="title"/>
          </p:nvPr>
        </p:nvSpPr>
        <p:spPr/>
        <p:txBody>
          <a:bodyPr/>
          <a:lstStyle/>
          <a:p>
            <a:pPr algn="ctr"/>
            <a:r>
              <a:rPr lang="en-US" altLang="en-US" dirty="0"/>
              <a:t>Segregation of Duties</a:t>
            </a:r>
            <a:endParaRPr lang="en-US" dirty="0"/>
          </a:p>
        </p:txBody>
      </p:sp>
      <p:sp>
        <p:nvSpPr>
          <p:cNvPr id="4" name="Slide Number Placeholder 3">
            <a:extLst>
              <a:ext uri="{FF2B5EF4-FFF2-40B4-BE49-F238E27FC236}">
                <a16:creationId xmlns:a16="http://schemas.microsoft.com/office/drawing/2014/main" id="{617418B7-0A00-4C8E-8D3B-90400648FF15}"/>
              </a:ext>
            </a:extLst>
          </p:cNvPr>
          <p:cNvSpPr>
            <a:spLocks noGrp="1"/>
          </p:cNvSpPr>
          <p:nvPr>
            <p:ph type="sldNum" sz="quarter" idx="12"/>
          </p:nvPr>
        </p:nvSpPr>
        <p:spPr/>
        <p:txBody>
          <a:bodyPr/>
          <a:lstStyle/>
          <a:p>
            <a:fld id="{C6429477-D61A-7D49-A13C-58DC364142A2}" type="slidenum">
              <a:rPr lang="en-US" smtClean="0"/>
              <a:t>12</a:t>
            </a:fld>
            <a:endParaRPr lang="en-US" dirty="0"/>
          </a:p>
        </p:txBody>
      </p:sp>
      <p:pic>
        <p:nvPicPr>
          <p:cNvPr id="5" name="Picture 9">
            <a:extLst>
              <a:ext uri="{FF2B5EF4-FFF2-40B4-BE49-F238E27FC236}">
                <a16:creationId xmlns:a16="http://schemas.microsoft.com/office/drawing/2014/main" id="{1DFCA5A5-8364-478E-8358-88F6C5C16B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4781" y="1558406"/>
            <a:ext cx="6802438" cy="409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9087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A83F1-755D-4783-AFB6-67DD91389646}"/>
              </a:ext>
            </a:extLst>
          </p:cNvPr>
          <p:cNvSpPr>
            <a:spLocks noGrp="1"/>
          </p:cNvSpPr>
          <p:nvPr>
            <p:ph type="title"/>
          </p:nvPr>
        </p:nvSpPr>
        <p:spPr>
          <a:xfrm>
            <a:off x="476250" y="553615"/>
            <a:ext cx="11239500" cy="849862"/>
          </a:xfrm>
        </p:spPr>
        <p:txBody>
          <a:bodyPr/>
          <a:lstStyle/>
          <a:p>
            <a:r>
              <a:rPr lang="en-US" altLang="en-US" dirty="0"/>
              <a:t>When Segregation Is Not Possible</a:t>
            </a:r>
            <a:endParaRPr lang="en-US" dirty="0"/>
          </a:p>
        </p:txBody>
      </p:sp>
      <p:sp>
        <p:nvSpPr>
          <p:cNvPr id="3" name="Content Placeholder 2">
            <a:extLst>
              <a:ext uri="{FF2B5EF4-FFF2-40B4-BE49-F238E27FC236}">
                <a16:creationId xmlns:a16="http://schemas.microsoft.com/office/drawing/2014/main" id="{2860454A-02F7-4135-98FB-6B1EF94ECBF3}"/>
              </a:ext>
            </a:extLst>
          </p:cNvPr>
          <p:cNvSpPr>
            <a:spLocks noGrp="1"/>
          </p:cNvSpPr>
          <p:nvPr>
            <p:ph idx="1"/>
          </p:nvPr>
        </p:nvSpPr>
        <p:spPr>
          <a:xfrm>
            <a:off x="476250" y="1716055"/>
            <a:ext cx="11239500" cy="1895669"/>
          </a:xfrm>
        </p:spPr>
        <p:txBody>
          <a:bodyPr/>
          <a:lstStyle/>
          <a:p>
            <a:r>
              <a:rPr lang="en-US" altLang="en-US" sz="3200" dirty="0"/>
              <a:t>If one person performs two or more of the functions:</a:t>
            </a:r>
          </a:p>
          <a:p>
            <a:pPr lvl="1"/>
            <a:r>
              <a:rPr lang="en-US" altLang="en-US" dirty="0"/>
              <a:t>Risk exists that presents the opportunity for something to go wrong</a:t>
            </a:r>
          </a:p>
          <a:p>
            <a:pPr lvl="1"/>
            <a:r>
              <a:rPr lang="en-US" altLang="en-US" dirty="0"/>
              <a:t>A compensating control is needed to reduce the risk</a:t>
            </a:r>
          </a:p>
          <a:p>
            <a:pPr lvl="1"/>
            <a:r>
              <a:rPr lang="en-US" altLang="en-US" dirty="0"/>
              <a:t>The compensating control might be an extra layer of review</a:t>
            </a:r>
          </a:p>
        </p:txBody>
      </p:sp>
      <p:sp>
        <p:nvSpPr>
          <p:cNvPr id="4" name="Slide Number Placeholder 3">
            <a:extLst>
              <a:ext uri="{FF2B5EF4-FFF2-40B4-BE49-F238E27FC236}">
                <a16:creationId xmlns:a16="http://schemas.microsoft.com/office/drawing/2014/main" id="{19604B38-2779-4655-8B40-805844847115}"/>
              </a:ext>
            </a:extLst>
          </p:cNvPr>
          <p:cNvSpPr>
            <a:spLocks noGrp="1"/>
          </p:cNvSpPr>
          <p:nvPr>
            <p:ph type="sldNum" sz="quarter" idx="12"/>
          </p:nvPr>
        </p:nvSpPr>
        <p:spPr/>
        <p:txBody>
          <a:bodyPr/>
          <a:lstStyle/>
          <a:p>
            <a:fld id="{C6429477-D61A-7D49-A13C-58DC364142A2}" type="slidenum">
              <a:rPr lang="en-US" smtClean="0"/>
              <a:t>13</a:t>
            </a:fld>
            <a:endParaRPr lang="en-US" dirty="0"/>
          </a:p>
        </p:txBody>
      </p:sp>
    </p:spTree>
    <p:extLst>
      <p:ext uri="{BB962C8B-B14F-4D97-AF65-F5344CB8AC3E}">
        <p14:creationId xmlns:p14="http://schemas.microsoft.com/office/powerpoint/2010/main" val="1854296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E6A5D-BB0C-420F-8BE5-A1AF45C0A7BA}"/>
              </a:ext>
            </a:extLst>
          </p:cNvPr>
          <p:cNvSpPr>
            <a:spLocks noGrp="1"/>
          </p:cNvSpPr>
          <p:nvPr>
            <p:ph type="title"/>
          </p:nvPr>
        </p:nvSpPr>
        <p:spPr>
          <a:xfrm>
            <a:off x="476250" y="553423"/>
            <a:ext cx="11513976" cy="859193"/>
          </a:xfrm>
        </p:spPr>
        <p:txBody>
          <a:bodyPr/>
          <a:lstStyle/>
          <a:p>
            <a:r>
              <a:rPr lang="en-US" altLang="en-US" dirty="0"/>
              <a:t>Examples of Compensating Controls</a:t>
            </a:r>
          </a:p>
        </p:txBody>
      </p:sp>
      <p:sp>
        <p:nvSpPr>
          <p:cNvPr id="4" name="Slide Number Placeholder 3">
            <a:extLst>
              <a:ext uri="{FF2B5EF4-FFF2-40B4-BE49-F238E27FC236}">
                <a16:creationId xmlns:a16="http://schemas.microsoft.com/office/drawing/2014/main" id="{A5F71E0B-B1E5-4A4F-BC16-C15DCA9689D9}"/>
              </a:ext>
            </a:extLst>
          </p:cNvPr>
          <p:cNvSpPr>
            <a:spLocks noGrp="1"/>
          </p:cNvSpPr>
          <p:nvPr>
            <p:ph type="sldNum" sz="quarter" idx="12"/>
          </p:nvPr>
        </p:nvSpPr>
        <p:spPr/>
        <p:txBody>
          <a:bodyPr/>
          <a:lstStyle/>
          <a:p>
            <a:fld id="{C6429477-D61A-7D49-A13C-58DC364142A2}" type="slidenum">
              <a:rPr lang="en-US" smtClean="0"/>
              <a:t>14</a:t>
            </a:fld>
            <a:endParaRPr lang="en-US" dirty="0"/>
          </a:p>
        </p:txBody>
      </p:sp>
      <p:sp>
        <p:nvSpPr>
          <p:cNvPr id="5" name="Content Placeholder 2">
            <a:extLst>
              <a:ext uri="{FF2B5EF4-FFF2-40B4-BE49-F238E27FC236}">
                <a16:creationId xmlns:a16="http://schemas.microsoft.com/office/drawing/2014/main" id="{1C1EC63E-36AB-4D71-B119-301609CD9DA9}"/>
              </a:ext>
            </a:extLst>
          </p:cNvPr>
          <p:cNvSpPr txBox="1">
            <a:spLocks noGrp="1"/>
          </p:cNvSpPr>
          <p:nvPr>
            <p:ph idx="1"/>
          </p:nvPr>
        </p:nvSpPr>
        <p:spPr>
          <a:xfrm>
            <a:off x="476250" y="1510005"/>
            <a:ext cx="11239500" cy="28194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00785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dirty="0"/>
              <a:t>A manager may perform a high level of review of detailed transaction reports</a:t>
            </a:r>
          </a:p>
          <a:p>
            <a:r>
              <a:rPr lang="en-US" altLang="en-US" dirty="0"/>
              <a:t>A manager may periodically sample transactions and request supporting documentation to ensure the transactions are complete, appropriate, and accurate.</a:t>
            </a:r>
          </a:p>
          <a:p>
            <a:r>
              <a:rPr lang="en-US" altLang="en-US" dirty="0"/>
              <a:t>Someone from an another area may perform an external review of a reconciliation. For instance two departments within a college may share responsibility to review each others reconciliations.</a:t>
            </a:r>
          </a:p>
          <a:p>
            <a:r>
              <a:rPr lang="en-US" altLang="en-US" dirty="0"/>
              <a:t>Some colleges and units have a centralized business services department</a:t>
            </a:r>
          </a:p>
        </p:txBody>
      </p:sp>
    </p:spTree>
    <p:extLst>
      <p:ext uri="{BB962C8B-B14F-4D97-AF65-F5344CB8AC3E}">
        <p14:creationId xmlns:p14="http://schemas.microsoft.com/office/powerpoint/2010/main" val="701806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B4694-92A2-407B-9A7B-9A183A4EB767}"/>
              </a:ext>
            </a:extLst>
          </p:cNvPr>
          <p:cNvSpPr>
            <a:spLocks noGrp="1"/>
          </p:cNvSpPr>
          <p:nvPr>
            <p:ph type="ctrTitle"/>
          </p:nvPr>
        </p:nvSpPr>
        <p:spPr>
          <a:xfrm>
            <a:off x="457200" y="1184767"/>
            <a:ext cx="6923314" cy="989265"/>
          </a:xfrm>
        </p:spPr>
        <p:txBody>
          <a:bodyPr/>
          <a:lstStyle/>
          <a:p>
            <a:r>
              <a:rPr lang="en-US" dirty="0"/>
              <a:t>Record Keeping</a:t>
            </a:r>
          </a:p>
        </p:txBody>
      </p:sp>
      <p:sp>
        <p:nvSpPr>
          <p:cNvPr id="3" name="Subtitle 2">
            <a:extLst>
              <a:ext uri="{FF2B5EF4-FFF2-40B4-BE49-F238E27FC236}">
                <a16:creationId xmlns:a16="http://schemas.microsoft.com/office/drawing/2014/main" id="{52A5F420-E7EE-460D-B5EA-FDAD42233AD2}"/>
              </a:ext>
            </a:extLst>
          </p:cNvPr>
          <p:cNvSpPr>
            <a:spLocks noGrp="1"/>
          </p:cNvSpPr>
          <p:nvPr>
            <p:ph type="subTitle" idx="1"/>
          </p:nvPr>
        </p:nvSpPr>
        <p:spPr>
          <a:xfrm>
            <a:off x="457200" y="2389381"/>
            <a:ext cx="6923314" cy="1389518"/>
          </a:xfrm>
        </p:spPr>
        <p:txBody>
          <a:bodyPr/>
          <a:lstStyle/>
          <a:p>
            <a:pPr marL="342900" indent="-342900">
              <a:buFont typeface="Arial" panose="020B0604020202020204" pitchFamily="34" charset="0"/>
              <a:buChar char="•"/>
            </a:pPr>
            <a:r>
              <a:rPr lang="en-US" dirty="0"/>
              <a:t>Defining Record Keeping</a:t>
            </a:r>
          </a:p>
          <a:p>
            <a:pPr marL="342900" indent="-342900">
              <a:buFont typeface="Arial" panose="020B0604020202020204" pitchFamily="34" charset="0"/>
              <a:buChar char="•"/>
            </a:pPr>
            <a:r>
              <a:rPr lang="en-US" dirty="0"/>
              <a:t>Retention</a:t>
            </a:r>
          </a:p>
          <a:p>
            <a:pPr marL="342900" indent="-342900">
              <a:buFont typeface="Arial" panose="020B0604020202020204" pitchFamily="34" charset="0"/>
              <a:buChar char="•"/>
            </a:pPr>
            <a:r>
              <a:rPr lang="en-US" dirty="0"/>
              <a:t>Examples</a:t>
            </a:r>
          </a:p>
        </p:txBody>
      </p:sp>
    </p:spTree>
    <p:extLst>
      <p:ext uri="{BB962C8B-B14F-4D97-AF65-F5344CB8AC3E}">
        <p14:creationId xmlns:p14="http://schemas.microsoft.com/office/powerpoint/2010/main" val="26115209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6F30C-3FEA-48D1-BFC4-0E07085EC372}"/>
              </a:ext>
            </a:extLst>
          </p:cNvPr>
          <p:cNvSpPr>
            <a:spLocks noGrp="1"/>
          </p:cNvSpPr>
          <p:nvPr>
            <p:ph type="title"/>
          </p:nvPr>
        </p:nvSpPr>
        <p:spPr/>
        <p:txBody>
          <a:bodyPr/>
          <a:lstStyle/>
          <a:p>
            <a:r>
              <a:rPr lang="en-US" dirty="0"/>
              <a:t>Record Keeping</a:t>
            </a:r>
          </a:p>
        </p:txBody>
      </p:sp>
      <p:sp>
        <p:nvSpPr>
          <p:cNvPr id="4" name="Slide Number Placeholder 3">
            <a:extLst>
              <a:ext uri="{FF2B5EF4-FFF2-40B4-BE49-F238E27FC236}">
                <a16:creationId xmlns:a16="http://schemas.microsoft.com/office/drawing/2014/main" id="{FEF82123-40F7-4967-BB60-50AFD74353C0}"/>
              </a:ext>
            </a:extLst>
          </p:cNvPr>
          <p:cNvSpPr>
            <a:spLocks noGrp="1"/>
          </p:cNvSpPr>
          <p:nvPr>
            <p:ph type="sldNum" sz="quarter" idx="12"/>
          </p:nvPr>
        </p:nvSpPr>
        <p:spPr/>
        <p:txBody>
          <a:bodyPr/>
          <a:lstStyle/>
          <a:p>
            <a:fld id="{C6429477-D61A-7D49-A13C-58DC364142A2}" type="slidenum">
              <a:rPr lang="en-US" smtClean="0"/>
              <a:t>16</a:t>
            </a:fld>
            <a:endParaRPr lang="en-US" dirty="0"/>
          </a:p>
        </p:txBody>
      </p:sp>
      <p:sp>
        <p:nvSpPr>
          <p:cNvPr id="5" name="Content Placeholder 2">
            <a:extLst>
              <a:ext uri="{FF2B5EF4-FFF2-40B4-BE49-F238E27FC236}">
                <a16:creationId xmlns:a16="http://schemas.microsoft.com/office/drawing/2014/main" id="{0A0AA589-7766-4C28-A7FD-78CB370C7E77}"/>
              </a:ext>
            </a:extLst>
          </p:cNvPr>
          <p:cNvSpPr txBox="1">
            <a:spLocks/>
          </p:cNvSpPr>
          <p:nvPr/>
        </p:nvSpPr>
        <p:spPr>
          <a:xfrm>
            <a:off x="451212" y="1331358"/>
            <a:ext cx="11239500" cy="436964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00785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200" dirty="0"/>
              <a:t>Record keeping is the process of creating and maintaining official records</a:t>
            </a:r>
          </a:p>
          <a:p>
            <a:r>
              <a:rPr lang="en-US" altLang="en-US" sz="2200" dirty="0"/>
              <a:t>Record keeping may occur manually or through an automated data system</a:t>
            </a:r>
          </a:p>
          <a:p>
            <a:r>
              <a:rPr lang="en-US" altLang="en-US" sz="2200" dirty="0"/>
              <a:t>Record Keeping Examples:</a:t>
            </a:r>
          </a:p>
          <a:p>
            <a:pPr lvl="1">
              <a:buFont typeface="Courier New" panose="02070309020205020404" pitchFamily="49" charset="0"/>
              <a:buChar char="o"/>
            </a:pPr>
            <a:r>
              <a:rPr lang="en-US" altLang="en-US" sz="2000" dirty="0"/>
              <a:t>Mail log – paper or electronic</a:t>
            </a:r>
          </a:p>
          <a:p>
            <a:pPr lvl="1">
              <a:buFont typeface="Courier New" panose="02070309020205020404" pitchFamily="49" charset="0"/>
              <a:buChar char="o"/>
            </a:pPr>
            <a:r>
              <a:rPr lang="en-US" altLang="en-US" sz="2000" dirty="0"/>
              <a:t>Customer receipts</a:t>
            </a:r>
          </a:p>
          <a:p>
            <a:pPr lvl="2">
              <a:buFont typeface="Courier New" panose="02070309020205020404" pitchFamily="49" charset="0"/>
              <a:buChar char="o"/>
            </a:pPr>
            <a:r>
              <a:rPr lang="en-US" altLang="en-US" sz="1800" dirty="0"/>
              <a:t>Official USF pre-numbered cash receipts</a:t>
            </a:r>
          </a:p>
          <a:p>
            <a:pPr lvl="2">
              <a:buFont typeface="Courier New" panose="02070309020205020404" pitchFamily="49" charset="0"/>
              <a:buChar char="o"/>
            </a:pPr>
            <a:r>
              <a:rPr lang="en-US" altLang="en-US" sz="1800" dirty="0"/>
              <a:t>System generated cash receipts</a:t>
            </a:r>
          </a:p>
          <a:p>
            <a:pPr lvl="1">
              <a:buFont typeface="Courier New" panose="02070309020205020404" pitchFamily="49" charset="0"/>
              <a:buChar char="o"/>
            </a:pPr>
            <a:r>
              <a:rPr lang="en-US" altLang="en-US" sz="2000" dirty="0"/>
              <a:t>Deposit slips</a:t>
            </a:r>
          </a:p>
          <a:p>
            <a:pPr lvl="1">
              <a:buFont typeface="Courier New" panose="02070309020205020404" pitchFamily="49" charset="0"/>
              <a:buChar char="o"/>
            </a:pPr>
            <a:r>
              <a:rPr lang="en-US" altLang="en-US" sz="2000" dirty="0"/>
              <a:t>Credit card receipts</a:t>
            </a:r>
          </a:p>
          <a:p>
            <a:pPr lvl="1">
              <a:buFont typeface="Courier New" panose="02070309020205020404" pitchFamily="49" charset="0"/>
              <a:buChar char="o"/>
            </a:pPr>
            <a:r>
              <a:rPr lang="en-US" altLang="en-US" sz="2000" dirty="0"/>
              <a:t>Cash register reports</a:t>
            </a:r>
          </a:p>
          <a:p>
            <a:pPr lvl="1">
              <a:buFont typeface="Courier New" panose="02070309020205020404" pitchFamily="49" charset="0"/>
              <a:buChar char="o"/>
            </a:pPr>
            <a:r>
              <a:rPr lang="en-US" altLang="en-US" sz="2000" dirty="0"/>
              <a:t>EFT (electronic funds) payment documents</a:t>
            </a:r>
          </a:p>
          <a:p>
            <a:pPr lvl="1">
              <a:buFont typeface="Courier New" panose="02070309020205020404" pitchFamily="49" charset="0"/>
              <a:buChar char="o"/>
            </a:pPr>
            <a:r>
              <a:rPr lang="en-US" altLang="en-US" sz="2000" dirty="0"/>
              <a:t>Balancing and reconciliation reports</a:t>
            </a:r>
          </a:p>
        </p:txBody>
      </p:sp>
    </p:spTree>
    <p:extLst>
      <p:ext uri="{BB962C8B-B14F-4D97-AF65-F5344CB8AC3E}">
        <p14:creationId xmlns:p14="http://schemas.microsoft.com/office/powerpoint/2010/main" val="2008445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1DE37-4D39-4F90-B7F0-19DBB03BC83F}"/>
              </a:ext>
            </a:extLst>
          </p:cNvPr>
          <p:cNvSpPr>
            <a:spLocks noGrp="1"/>
          </p:cNvSpPr>
          <p:nvPr>
            <p:ph type="title"/>
          </p:nvPr>
        </p:nvSpPr>
        <p:spPr/>
        <p:txBody>
          <a:bodyPr/>
          <a:lstStyle/>
          <a:p>
            <a:r>
              <a:rPr lang="en-US" altLang="en-US" dirty="0"/>
              <a:t>Record Keeping - Retention</a:t>
            </a:r>
            <a:endParaRPr lang="en-US" dirty="0"/>
          </a:p>
        </p:txBody>
      </p:sp>
      <p:sp>
        <p:nvSpPr>
          <p:cNvPr id="3" name="Content Placeholder 2">
            <a:extLst>
              <a:ext uri="{FF2B5EF4-FFF2-40B4-BE49-F238E27FC236}">
                <a16:creationId xmlns:a16="http://schemas.microsoft.com/office/drawing/2014/main" id="{4AB52DEF-E0A5-4082-AC0A-85171458A064}"/>
              </a:ext>
            </a:extLst>
          </p:cNvPr>
          <p:cNvSpPr>
            <a:spLocks noGrp="1"/>
          </p:cNvSpPr>
          <p:nvPr>
            <p:ph idx="1"/>
          </p:nvPr>
        </p:nvSpPr>
        <p:spPr/>
        <p:txBody>
          <a:bodyPr/>
          <a:lstStyle/>
          <a:p>
            <a:pPr>
              <a:defRPr/>
            </a:pPr>
            <a:r>
              <a:rPr lang="en-US" dirty="0"/>
              <a:t>Observe record retention requirements</a:t>
            </a:r>
          </a:p>
          <a:p>
            <a:pPr marL="952500" lvl="1" indent="-552450">
              <a:buFontTx/>
              <a:buChar char="o"/>
              <a:defRPr/>
            </a:pPr>
            <a:r>
              <a:rPr lang="en-US" sz="2000" dirty="0"/>
              <a:t>Find information on </a:t>
            </a:r>
            <a:r>
              <a:rPr lang="en-US" sz="2000" b="1" dirty="0">
                <a:solidFill>
                  <a:srgbClr val="00B050"/>
                </a:solidFill>
              </a:rPr>
              <a:t>Online Business Processes</a:t>
            </a:r>
          </a:p>
          <a:p>
            <a:pPr marL="952500" lvl="1" indent="-552450">
              <a:buFontTx/>
              <a:buChar char="o"/>
              <a:defRPr/>
            </a:pPr>
            <a:r>
              <a:rPr lang="en-US" sz="2000" dirty="0"/>
              <a:t>Also find information on the Purchasing web site</a:t>
            </a:r>
          </a:p>
          <a:p>
            <a:pPr marL="552450" indent="-552450">
              <a:buNone/>
              <a:defRPr/>
            </a:pPr>
            <a:endParaRPr lang="en-US" dirty="0"/>
          </a:p>
          <a:p>
            <a:pPr>
              <a:defRPr/>
            </a:pPr>
            <a:r>
              <a:rPr lang="en-US" dirty="0"/>
              <a:t>Records serve multiple needs</a:t>
            </a:r>
          </a:p>
          <a:p>
            <a:pPr marL="933450" lvl="1" indent="-476250">
              <a:buFontTx/>
              <a:buChar char="o"/>
              <a:defRPr/>
            </a:pPr>
            <a:r>
              <a:rPr lang="en-US" sz="2200" dirty="0"/>
              <a:t>Compliance with best business practices</a:t>
            </a:r>
          </a:p>
          <a:p>
            <a:pPr marL="933450" lvl="1" indent="-476250">
              <a:buFontTx/>
              <a:buChar char="o"/>
              <a:defRPr/>
            </a:pPr>
            <a:r>
              <a:rPr lang="en-US" sz="2200" dirty="0"/>
              <a:t>Helpful in researching a question</a:t>
            </a:r>
          </a:p>
          <a:p>
            <a:endParaRPr lang="en-US" dirty="0"/>
          </a:p>
        </p:txBody>
      </p:sp>
      <p:sp>
        <p:nvSpPr>
          <p:cNvPr id="4" name="Slide Number Placeholder 3">
            <a:extLst>
              <a:ext uri="{FF2B5EF4-FFF2-40B4-BE49-F238E27FC236}">
                <a16:creationId xmlns:a16="http://schemas.microsoft.com/office/drawing/2014/main" id="{4F691B92-FDFA-4A83-83E2-9EDA3C37ADED}"/>
              </a:ext>
            </a:extLst>
          </p:cNvPr>
          <p:cNvSpPr>
            <a:spLocks noGrp="1"/>
          </p:cNvSpPr>
          <p:nvPr>
            <p:ph type="sldNum" sz="quarter" idx="12"/>
          </p:nvPr>
        </p:nvSpPr>
        <p:spPr/>
        <p:txBody>
          <a:bodyPr/>
          <a:lstStyle/>
          <a:p>
            <a:fld id="{C6429477-D61A-7D49-A13C-58DC364142A2}" type="slidenum">
              <a:rPr lang="en-US" smtClean="0"/>
              <a:t>17</a:t>
            </a:fld>
            <a:endParaRPr lang="en-US" dirty="0"/>
          </a:p>
        </p:txBody>
      </p:sp>
    </p:spTree>
    <p:extLst>
      <p:ext uri="{BB962C8B-B14F-4D97-AF65-F5344CB8AC3E}">
        <p14:creationId xmlns:p14="http://schemas.microsoft.com/office/powerpoint/2010/main" val="1798767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714A1-D659-47B6-9E0D-0D3CDCC3573C}"/>
              </a:ext>
            </a:extLst>
          </p:cNvPr>
          <p:cNvSpPr>
            <a:spLocks noGrp="1"/>
          </p:cNvSpPr>
          <p:nvPr>
            <p:ph type="ctrTitle"/>
          </p:nvPr>
        </p:nvSpPr>
        <p:spPr>
          <a:xfrm>
            <a:off x="457200" y="1268525"/>
            <a:ext cx="6923314" cy="951942"/>
          </a:xfrm>
        </p:spPr>
        <p:txBody>
          <a:bodyPr/>
          <a:lstStyle/>
          <a:p>
            <a:r>
              <a:rPr lang="en-US" dirty="0"/>
              <a:t>Authorization</a:t>
            </a:r>
          </a:p>
        </p:txBody>
      </p:sp>
      <p:sp>
        <p:nvSpPr>
          <p:cNvPr id="3" name="Subtitle 2">
            <a:extLst>
              <a:ext uri="{FF2B5EF4-FFF2-40B4-BE49-F238E27FC236}">
                <a16:creationId xmlns:a16="http://schemas.microsoft.com/office/drawing/2014/main" id="{DA9CF5D8-5E7D-4549-BC51-B5222190E0A0}"/>
              </a:ext>
            </a:extLst>
          </p:cNvPr>
          <p:cNvSpPr>
            <a:spLocks noGrp="1"/>
          </p:cNvSpPr>
          <p:nvPr>
            <p:ph type="subTitle" idx="1"/>
          </p:nvPr>
        </p:nvSpPr>
        <p:spPr>
          <a:xfrm>
            <a:off x="457200" y="2487133"/>
            <a:ext cx="6923314" cy="951942"/>
          </a:xfrm>
        </p:spPr>
        <p:txBody>
          <a:bodyPr/>
          <a:lstStyle/>
          <a:p>
            <a:pPr marL="342900" indent="-342900">
              <a:buFont typeface="Arial" panose="020B0604020202020204" pitchFamily="34" charset="0"/>
              <a:buChar char="•"/>
            </a:pPr>
            <a:r>
              <a:rPr lang="en-US" dirty="0"/>
              <a:t>Defining Authorization</a:t>
            </a:r>
          </a:p>
          <a:p>
            <a:pPr marL="342900" indent="-342900">
              <a:buFont typeface="Arial" panose="020B0604020202020204" pitchFamily="34" charset="0"/>
              <a:buChar char="•"/>
            </a:pPr>
            <a:r>
              <a:rPr lang="en-US" dirty="0"/>
              <a:t>Best Practices</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5527467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AE09E-BBF7-4225-A185-1F6B56D6A43B}"/>
              </a:ext>
            </a:extLst>
          </p:cNvPr>
          <p:cNvSpPr>
            <a:spLocks noGrp="1"/>
          </p:cNvSpPr>
          <p:nvPr>
            <p:ph type="title"/>
          </p:nvPr>
        </p:nvSpPr>
        <p:spPr/>
        <p:txBody>
          <a:bodyPr/>
          <a:lstStyle/>
          <a:p>
            <a:r>
              <a:rPr lang="en-US" altLang="en-US" dirty="0"/>
              <a:t>Authorization</a:t>
            </a:r>
            <a:endParaRPr lang="en-US" dirty="0"/>
          </a:p>
        </p:txBody>
      </p:sp>
      <p:sp>
        <p:nvSpPr>
          <p:cNvPr id="3" name="Content Placeholder 2">
            <a:extLst>
              <a:ext uri="{FF2B5EF4-FFF2-40B4-BE49-F238E27FC236}">
                <a16:creationId xmlns:a16="http://schemas.microsoft.com/office/drawing/2014/main" id="{225ED510-6BD1-4B76-894C-CE04B1E9155E}"/>
              </a:ext>
            </a:extLst>
          </p:cNvPr>
          <p:cNvSpPr>
            <a:spLocks noGrp="1"/>
          </p:cNvSpPr>
          <p:nvPr>
            <p:ph idx="1"/>
          </p:nvPr>
        </p:nvSpPr>
        <p:spPr/>
        <p:txBody>
          <a:bodyPr/>
          <a:lstStyle/>
          <a:p>
            <a:r>
              <a:rPr lang="en-US" altLang="en-US" dirty="0"/>
              <a:t>Authorization is the process of granting formal approval to perform a specific function</a:t>
            </a:r>
          </a:p>
          <a:p>
            <a:pPr>
              <a:buNone/>
            </a:pPr>
            <a:endParaRPr lang="en-US" altLang="en-US" dirty="0"/>
          </a:p>
          <a:p>
            <a:r>
              <a:rPr lang="en-US" altLang="en-US" dirty="0"/>
              <a:t>For example, someone must be authorized in order to perform one of the following functions:</a:t>
            </a:r>
          </a:p>
          <a:p>
            <a:endParaRPr lang="en-US" altLang="en-US" sz="1200" dirty="0"/>
          </a:p>
          <a:p>
            <a:pPr lvl="1"/>
            <a:r>
              <a:rPr lang="en-US" altLang="en-US" sz="2000" dirty="0"/>
              <a:t>Verify cash collections</a:t>
            </a:r>
          </a:p>
          <a:p>
            <a:pPr lvl="1"/>
            <a:r>
              <a:rPr lang="en-US" altLang="en-US" sz="2000" dirty="0"/>
              <a:t>Review daily balancing reports</a:t>
            </a:r>
          </a:p>
          <a:p>
            <a:pPr lvl="1"/>
            <a:r>
              <a:rPr lang="en-US" altLang="en-US" sz="2000" dirty="0"/>
              <a:t>Approve discounts, voids, or refunds</a:t>
            </a:r>
          </a:p>
        </p:txBody>
      </p:sp>
      <p:sp>
        <p:nvSpPr>
          <p:cNvPr id="4" name="Slide Number Placeholder 3">
            <a:extLst>
              <a:ext uri="{FF2B5EF4-FFF2-40B4-BE49-F238E27FC236}">
                <a16:creationId xmlns:a16="http://schemas.microsoft.com/office/drawing/2014/main" id="{8CFE29B9-3286-4C0C-8231-FBB34E015E5C}"/>
              </a:ext>
            </a:extLst>
          </p:cNvPr>
          <p:cNvSpPr>
            <a:spLocks noGrp="1"/>
          </p:cNvSpPr>
          <p:nvPr>
            <p:ph type="sldNum" sz="quarter" idx="12"/>
          </p:nvPr>
        </p:nvSpPr>
        <p:spPr/>
        <p:txBody>
          <a:bodyPr/>
          <a:lstStyle/>
          <a:p>
            <a:fld id="{C6429477-D61A-7D49-A13C-58DC364142A2}" type="slidenum">
              <a:rPr lang="en-US" smtClean="0"/>
              <a:t>19</a:t>
            </a:fld>
            <a:endParaRPr lang="en-US" dirty="0"/>
          </a:p>
        </p:txBody>
      </p:sp>
    </p:spTree>
    <p:extLst>
      <p:ext uri="{BB962C8B-B14F-4D97-AF65-F5344CB8AC3E}">
        <p14:creationId xmlns:p14="http://schemas.microsoft.com/office/powerpoint/2010/main" val="381980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5A351-53A8-40D7-925E-0304F0D2189C}"/>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DA3CE9F8-4339-4CBE-BC1B-818E3B4B0176}"/>
              </a:ext>
            </a:extLst>
          </p:cNvPr>
          <p:cNvSpPr>
            <a:spLocks noGrp="1"/>
          </p:cNvSpPr>
          <p:nvPr>
            <p:ph idx="1"/>
          </p:nvPr>
        </p:nvSpPr>
        <p:spPr>
          <a:xfrm>
            <a:off x="457200" y="1540676"/>
            <a:ext cx="10968912" cy="1778259"/>
          </a:xfrm>
        </p:spPr>
        <p:txBody>
          <a:bodyPr/>
          <a:lstStyle/>
          <a:p>
            <a:r>
              <a:rPr lang="en-US" altLang="en-US" dirty="0"/>
              <a:t>Enhance USF Business Practices</a:t>
            </a:r>
          </a:p>
          <a:p>
            <a:r>
              <a:rPr lang="en-US" altLang="en-US" dirty="0"/>
              <a:t>Establish Internal Controls related to accepting payments at the University</a:t>
            </a:r>
          </a:p>
          <a:p>
            <a:r>
              <a:rPr lang="en-US" altLang="en-US" dirty="0"/>
              <a:t>How to apply appropriate segregation of duties </a:t>
            </a:r>
          </a:p>
          <a:p>
            <a:r>
              <a:rPr lang="en-US" altLang="en-US" dirty="0"/>
              <a:t>The roles, responsibilities, procedures and constraints associated with each step</a:t>
            </a:r>
          </a:p>
        </p:txBody>
      </p:sp>
      <p:sp>
        <p:nvSpPr>
          <p:cNvPr id="4" name="Slide Number Placeholder 3">
            <a:extLst>
              <a:ext uri="{FF2B5EF4-FFF2-40B4-BE49-F238E27FC236}">
                <a16:creationId xmlns:a16="http://schemas.microsoft.com/office/drawing/2014/main" id="{377218E4-DC96-4584-9123-FD1FF636B2E2}"/>
              </a:ext>
            </a:extLst>
          </p:cNvPr>
          <p:cNvSpPr>
            <a:spLocks noGrp="1"/>
          </p:cNvSpPr>
          <p:nvPr>
            <p:ph type="sldNum" sz="quarter" idx="12"/>
          </p:nvPr>
        </p:nvSpPr>
        <p:spPr/>
        <p:txBody>
          <a:bodyPr/>
          <a:lstStyle/>
          <a:p>
            <a:fld id="{C6429477-D61A-7D49-A13C-58DC364142A2}" type="slidenum">
              <a:rPr lang="en-US" smtClean="0"/>
              <a:t>2</a:t>
            </a:fld>
            <a:endParaRPr lang="en-US" dirty="0"/>
          </a:p>
        </p:txBody>
      </p:sp>
      <p:sp>
        <p:nvSpPr>
          <p:cNvPr id="5" name="Content Placeholder 2">
            <a:extLst>
              <a:ext uri="{FF2B5EF4-FFF2-40B4-BE49-F238E27FC236}">
                <a16:creationId xmlns:a16="http://schemas.microsoft.com/office/drawing/2014/main" id="{FCC521CD-0899-4869-9AAF-48ACD2F54EFC}"/>
              </a:ext>
            </a:extLst>
          </p:cNvPr>
          <p:cNvSpPr txBox="1">
            <a:spLocks/>
          </p:cNvSpPr>
          <p:nvPr/>
        </p:nvSpPr>
        <p:spPr>
          <a:xfrm>
            <a:off x="3338901" y="3488139"/>
            <a:ext cx="5514197" cy="5041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00785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dirty="0"/>
              <a:t>Four Functions of Segregation of Duties</a:t>
            </a:r>
          </a:p>
        </p:txBody>
      </p:sp>
      <p:graphicFrame>
        <p:nvGraphicFramePr>
          <p:cNvPr id="14" name="Diagram 13">
            <a:extLst>
              <a:ext uri="{FF2B5EF4-FFF2-40B4-BE49-F238E27FC236}">
                <a16:creationId xmlns:a16="http://schemas.microsoft.com/office/drawing/2014/main" id="{D623C33F-12B0-42B6-B78D-80EE062179D5}"/>
              </a:ext>
            </a:extLst>
          </p:cNvPr>
          <p:cNvGraphicFramePr/>
          <p:nvPr>
            <p:extLst>
              <p:ext uri="{D42A27DB-BD31-4B8C-83A1-F6EECF244321}">
                <p14:modId xmlns:p14="http://schemas.microsoft.com/office/powerpoint/2010/main" val="57830664"/>
              </p:ext>
            </p:extLst>
          </p:nvPr>
        </p:nvGraphicFramePr>
        <p:xfrm>
          <a:off x="1197299" y="3407573"/>
          <a:ext cx="9759302" cy="30313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9805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D8DE4-8C57-4D38-A2E2-A722AC0F051D}"/>
              </a:ext>
            </a:extLst>
          </p:cNvPr>
          <p:cNvSpPr>
            <a:spLocks noGrp="1"/>
          </p:cNvSpPr>
          <p:nvPr>
            <p:ph type="title"/>
          </p:nvPr>
        </p:nvSpPr>
        <p:spPr/>
        <p:txBody>
          <a:bodyPr/>
          <a:lstStyle/>
          <a:p>
            <a:r>
              <a:rPr lang="en-US" dirty="0"/>
              <a:t>Authorization</a:t>
            </a:r>
            <a:endParaRPr lang="en-US" sz="6000" dirty="0"/>
          </a:p>
        </p:txBody>
      </p:sp>
      <p:sp>
        <p:nvSpPr>
          <p:cNvPr id="3" name="Content Placeholder 2">
            <a:extLst>
              <a:ext uri="{FF2B5EF4-FFF2-40B4-BE49-F238E27FC236}">
                <a16:creationId xmlns:a16="http://schemas.microsoft.com/office/drawing/2014/main" id="{86F5E28B-8235-47F0-8A9D-9E633FED7B2C}"/>
              </a:ext>
            </a:extLst>
          </p:cNvPr>
          <p:cNvSpPr>
            <a:spLocks noGrp="1"/>
          </p:cNvSpPr>
          <p:nvPr>
            <p:ph idx="1"/>
          </p:nvPr>
        </p:nvSpPr>
        <p:spPr>
          <a:xfrm>
            <a:off x="451212" y="1428749"/>
            <a:ext cx="11239500" cy="4000501"/>
          </a:xfrm>
        </p:spPr>
        <p:txBody>
          <a:bodyPr/>
          <a:lstStyle/>
          <a:p>
            <a:r>
              <a:rPr lang="en-US" altLang="en-US" dirty="0"/>
              <a:t>The person who originally created a transaction should not be:</a:t>
            </a:r>
          </a:p>
          <a:p>
            <a:pPr lvl="1"/>
            <a:r>
              <a:rPr lang="en-US" altLang="en-US" sz="2000" dirty="0"/>
              <a:t>The one who makes a correction</a:t>
            </a:r>
          </a:p>
          <a:p>
            <a:pPr lvl="1"/>
            <a:r>
              <a:rPr lang="en-US" altLang="en-US" sz="2000" dirty="0"/>
              <a:t>The one who creates a void</a:t>
            </a:r>
          </a:p>
          <a:p>
            <a:pPr lvl="1"/>
            <a:r>
              <a:rPr lang="en-US" altLang="en-US" sz="2000" dirty="0"/>
              <a:t>The one who creates/approves a refund</a:t>
            </a:r>
          </a:p>
          <a:p>
            <a:pPr>
              <a:buNone/>
            </a:pPr>
            <a:endParaRPr lang="en-US" altLang="en-US" sz="2000" dirty="0"/>
          </a:p>
          <a:p>
            <a:r>
              <a:rPr lang="en-US" altLang="en-US" dirty="0"/>
              <a:t>The best practice is to have a supervisor take these actions</a:t>
            </a:r>
          </a:p>
        </p:txBody>
      </p:sp>
      <p:sp>
        <p:nvSpPr>
          <p:cNvPr id="4" name="Slide Number Placeholder 3">
            <a:extLst>
              <a:ext uri="{FF2B5EF4-FFF2-40B4-BE49-F238E27FC236}">
                <a16:creationId xmlns:a16="http://schemas.microsoft.com/office/drawing/2014/main" id="{29494524-A3C3-4199-9BDD-E87960D38C97}"/>
              </a:ext>
            </a:extLst>
          </p:cNvPr>
          <p:cNvSpPr>
            <a:spLocks noGrp="1"/>
          </p:cNvSpPr>
          <p:nvPr>
            <p:ph type="sldNum" sz="quarter" idx="12"/>
          </p:nvPr>
        </p:nvSpPr>
        <p:spPr/>
        <p:txBody>
          <a:bodyPr/>
          <a:lstStyle/>
          <a:p>
            <a:fld id="{C6429477-D61A-7D49-A13C-58DC364142A2}" type="slidenum">
              <a:rPr lang="en-US" smtClean="0"/>
              <a:t>20</a:t>
            </a:fld>
            <a:endParaRPr lang="en-US" dirty="0"/>
          </a:p>
        </p:txBody>
      </p:sp>
    </p:spTree>
    <p:extLst>
      <p:ext uri="{BB962C8B-B14F-4D97-AF65-F5344CB8AC3E}">
        <p14:creationId xmlns:p14="http://schemas.microsoft.com/office/powerpoint/2010/main" val="1832062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C1DFB-B404-4B94-812F-3558371D6EA9}"/>
              </a:ext>
            </a:extLst>
          </p:cNvPr>
          <p:cNvSpPr>
            <a:spLocks noGrp="1"/>
          </p:cNvSpPr>
          <p:nvPr>
            <p:ph type="ctrTitle"/>
          </p:nvPr>
        </p:nvSpPr>
        <p:spPr>
          <a:xfrm>
            <a:off x="457200" y="1041217"/>
            <a:ext cx="6923314" cy="1073240"/>
          </a:xfrm>
        </p:spPr>
        <p:txBody>
          <a:bodyPr/>
          <a:lstStyle/>
          <a:p>
            <a:r>
              <a:rPr lang="en-US" dirty="0"/>
              <a:t>Custody</a:t>
            </a:r>
          </a:p>
        </p:txBody>
      </p:sp>
      <p:sp>
        <p:nvSpPr>
          <p:cNvPr id="3" name="Subtitle 2">
            <a:extLst>
              <a:ext uri="{FF2B5EF4-FFF2-40B4-BE49-F238E27FC236}">
                <a16:creationId xmlns:a16="http://schemas.microsoft.com/office/drawing/2014/main" id="{20FB0B70-63BA-4499-AE07-87E2899C4A29}"/>
              </a:ext>
            </a:extLst>
          </p:cNvPr>
          <p:cNvSpPr>
            <a:spLocks noGrp="1"/>
          </p:cNvSpPr>
          <p:nvPr>
            <p:ph type="subTitle" idx="1"/>
          </p:nvPr>
        </p:nvSpPr>
        <p:spPr>
          <a:xfrm>
            <a:off x="457200" y="2380640"/>
            <a:ext cx="6923314" cy="1772073"/>
          </a:xfrm>
        </p:spPr>
        <p:txBody>
          <a:bodyPr/>
          <a:lstStyle/>
          <a:p>
            <a:pPr marL="342900" indent="-342900">
              <a:buFont typeface="Arial" panose="020B0604020202020204" pitchFamily="34" charset="0"/>
              <a:buChar char="•"/>
            </a:pPr>
            <a:r>
              <a:rPr lang="en-US" dirty="0"/>
              <a:t>Defining Custody</a:t>
            </a:r>
          </a:p>
          <a:p>
            <a:pPr marL="342900" indent="-342900">
              <a:buFont typeface="Arial" panose="020B0604020202020204" pitchFamily="34" charset="0"/>
              <a:buChar char="•"/>
            </a:pPr>
            <a:r>
              <a:rPr lang="en-US" dirty="0"/>
              <a:t>System Passwords</a:t>
            </a:r>
          </a:p>
          <a:p>
            <a:pPr marL="342900" indent="-342900">
              <a:buFont typeface="Arial" panose="020B0604020202020204" pitchFamily="34" charset="0"/>
              <a:buChar char="•"/>
            </a:pPr>
            <a:r>
              <a:rPr lang="en-US" dirty="0"/>
              <a:t>Register Keys</a:t>
            </a:r>
          </a:p>
          <a:p>
            <a:pPr marL="342900" indent="-342900">
              <a:buFont typeface="Arial" panose="020B0604020202020204" pitchFamily="34" charset="0"/>
              <a:buChar char="•"/>
            </a:pPr>
            <a:r>
              <a:rPr lang="en-US" dirty="0"/>
              <a:t>Storage of Funds</a:t>
            </a:r>
          </a:p>
        </p:txBody>
      </p:sp>
    </p:spTree>
    <p:extLst>
      <p:ext uri="{BB962C8B-B14F-4D97-AF65-F5344CB8AC3E}">
        <p14:creationId xmlns:p14="http://schemas.microsoft.com/office/powerpoint/2010/main" val="1985205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97130-B039-4B3C-86D2-AE8E818D4F5E}"/>
              </a:ext>
            </a:extLst>
          </p:cNvPr>
          <p:cNvSpPr>
            <a:spLocks noGrp="1"/>
          </p:cNvSpPr>
          <p:nvPr>
            <p:ph type="title"/>
          </p:nvPr>
        </p:nvSpPr>
        <p:spPr>
          <a:xfrm>
            <a:off x="457200" y="672189"/>
            <a:ext cx="11239500" cy="1254578"/>
          </a:xfrm>
        </p:spPr>
        <p:txBody>
          <a:bodyPr/>
          <a:lstStyle/>
          <a:p>
            <a:r>
              <a:rPr lang="en-US" dirty="0"/>
              <a:t>Custody</a:t>
            </a:r>
            <a:endParaRPr lang="en-US" sz="6000" dirty="0"/>
          </a:p>
        </p:txBody>
      </p:sp>
      <p:sp>
        <p:nvSpPr>
          <p:cNvPr id="3" name="Content Placeholder 2">
            <a:extLst>
              <a:ext uri="{FF2B5EF4-FFF2-40B4-BE49-F238E27FC236}">
                <a16:creationId xmlns:a16="http://schemas.microsoft.com/office/drawing/2014/main" id="{E3BB5D81-0E28-4288-9683-7A75D0840EA2}"/>
              </a:ext>
            </a:extLst>
          </p:cNvPr>
          <p:cNvSpPr>
            <a:spLocks noGrp="1"/>
          </p:cNvSpPr>
          <p:nvPr>
            <p:ph idx="1"/>
          </p:nvPr>
        </p:nvSpPr>
        <p:spPr>
          <a:xfrm>
            <a:off x="457200" y="1593980"/>
            <a:ext cx="11239500" cy="2464837"/>
          </a:xfrm>
        </p:spPr>
        <p:txBody>
          <a:bodyPr/>
          <a:lstStyle/>
          <a:p>
            <a:r>
              <a:rPr lang="en-US" altLang="en-US" sz="2200" dirty="0"/>
              <a:t>Having access to or control over any physical asset</a:t>
            </a:r>
          </a:p>
          <a:p>
            <a:r>
              <a:rPr lang="en-US" altLang="en-US" sz="2200" dirty="0"/>
              <a:t>Custodians:</a:t>
            </a:r>
          </a:p>
          <a:p>
            <a:pPr lvl="1"/>
            <a:r>
              <a:rPr lang="en-US" altLang="en-US" sz="2000" dirty="0"/>
              <a:t>Collect and handle payments</a:t>
            </a:r>
          </a:p>
          <a:p>
            <a:pPr lvl="1"/>
            <a:r>
              <a:rPr lang="en-US" altLang="en-US" sz="2000" dirty="0"/>
              <a:t>Prepare deposits</a:t>
            </a:r>
          </a:p>
          <a:p>
            <a:pPr lvl="1"/>
            <a:r>
              <a:rPr lang="en-US" altLang="en-US" sz="2000" dirty="0"/>
              <a:t>Have access to safes, lock boxes, &amp; file cabinets where funds are kept</a:t>
            </a:r>
          </a:p>
          <a:p>
            <a:pPr lvl="1"/>
            <a:r>
              <a:rPr lang="en-US" altLang="en-US" sz="2000" dirty="0"/>
              <a:t>Custodians of petty cash funds or change funds</a:t>
            </a:r>
          </a:p>
          <a:p>
            <a:endParaRPr lang="en-US" dirty="0"/>
          </a:p>
        </p:txBody>
      </p:sp>
      <p:sp>
        <p:nvSpPr>
          <p:cNvPr id="4" name="Slide Number Placeholder 3">
            <a:extLst>
              <a:ext uri="{FF2B5EF4-FFF2-40B4-BE49-F238E27FC236}">
                <a16:creationId xmlns:a16="http://schemas.microsoft.com/office/drawing/2014/main" id="{44E27849-331A-4B05-A006-751058FBDBFD}"/>
              </a:ext>
            </a:extLst>
          </p:cNvPr>
          <p:cNvSpPr>
            <a:spLocks noGrp="1"/>
          </p:cNvSpPr>
          <p:nvPr>
            <p:ph type="sldNum" sz="quarter" idx="12"/>
          </p:nvPr>
        </p:nvSpPr>
        <p:spPr/>
        <p:txBody>
          <a:bodyPr/>
          <a:lstStyle/>
          <a:p>
            <a:fld id="{C6429477-D61A-7D49-A13C-58DC364142A2}" type="slidenum">
              <a:rPr lang="en-US" smtClean="0"/>
              <a:t>22</a:t>
            </a:fld>
            <a:endParaRPr lang="en-US" dirty="0"/>
          </a:p>
        </p:txBody>
      </p:sp>
    </p:spTree>
    <p:extLst>
      <p:ext uri="{BB962C8B-B14F-4D97-AF65-F5344CB8AC3E}">
        <p14:creationId xmlns:p14="http://schemas.microsoft.com/office/powerpoint/2010/main" val="4005511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AA2D6-CD97-4E84-BD25-4BB68B729F15}"/>
              </a:ext>
            </a:extLst>
          </p:cNvPr>
          <p:cNvSpPr>
            <a:spLocks noGrp="1"/>
          </p:cNvSpPr>
          <p:nvPr>
            <p:ph type="title"/>
          </p:nvPr>
        </p:nvSpPr>
        <p:spPr>
          <a:xfrm>
            <a:off x="476250" y="606861"/>
            <a:ext cx="11239500" cy="921791"/>
          </a:xfrm>
        </p:spPr>
        <p:txBody>
          <a:bodyPr/>
          <a:lstStyle/>
          <a:p>
            <a:r>
              <a:rPr lang="en-US" altLang="en-US" dirty="0"/>
              <a:t>Custody – System Passwords</a:t>
            </a:r>
            <a:endParaRPr lang="en-US" dirty="0"/>
          </a:p>
        </p:txBody>
      </p:sp>
      <p:sp>
        <p:nvSpPr>
          <p:cNvPr id="3" name="Content Placeholder 2">
            <a:extLst>
              <a:ext uri="{FF2B5EF4-FFF2-40B4-BE49-F238E27FC236}">
                <a16:creationId xmlns:a16="http://schemas.microsoft.com/office/drawing/2014/main" id="{E0525AB8-CA88-4114-B65E-66157454248F}"/>
              </a:ext>
            </a:extLst>
          </p:cNvPr>
          <p:cNvSpPr>
            <a:spLocks noGrp="1"/>
          </p:cNvSpPr>
          <p:nvPr>
            <p:ph idx="1"/>
          </p:nvPr>
        </p:nvSpPr>
        <p:spPr>
          <a:xfrm>
            <a:off x="476250" y="1552362"/>
            <a:ext cx="11239500" cy="3447278"/>
          </a:xfrm>
        </p:spPr>
        <p:txBody>
          <a:bodyPr/>
          <a:lstStyle/>
          <a:p>
            <a:r>
              <a:rPr lang="en-US" altLang="en-US" sz="2200" dirty="0"/>
              <a:t>All cash registers or Point of Sale (POS) systems should be password protected to assign accountability and fix responsibility</a:t>
            </a:r>
          </a:p>
          <a:p>
            <a:r>
              <a:rPr lang="en-US" altLang="en-US" sz="2200" dirty="0"/>
              <a:t>Every person must have their own password</a:t>
            </a:r>
          </a:p>
          <a:p>
            <a:r>
              <a:rPr lang="en-US" altLang="en-US" sz="2200" dirty="0"/>
              <a:t>Passwords must never be shared</a:t>
            </a:r>
          </a:p>
          <a:p>
            <a:r>
              <a:rPr lang="en-US" altLang="en-US" sz="2200" dirty="0"/>
              <a:t>Don’t write your passwords down</a:t>
            </a:r>
          </a:p>
          <a:p>
            <a:r>
              <a:rPr lang="en-US" altLang="en-US" sz="2200" dirty="0"/>
              <a:t>If you need to leave the work area, sign off your password; log back on when you return</a:t>
            </a:r>
          </a:p>
          <a:p>
            <a:r>
              <a:rPr lang="en-US" altLang="en-US" sz="2200" dirty="0"/>
              <a:t>Passwords should be changed periodically</a:t>
            </a:r>
          </a:p>
          <a:p>
            <a:r>
              <a:rPr lang="en-US" altLang="en-US" sz="2200" dirty="0"/>
              <a:t>Passwords should be inactivated whenever a custodian vacates the position</a:t>
            </a:r>
          </a:p>
        </p:txBody>
      </p:sp>
      <p:sp>
        <p:nvSpPr>
          <p:cNvPr id="4" name="Slide Number Placeholder 3">
            <a:extLst>
              <a:ext uri="{FF2B5EF4-FFF2-40B4-BE49-F238E27FC236}">
                <a16:creationId xmlns:a16="http://schemas.microsoft.com/office/drawing/2014/main" id="{12C51F22-1D1D-448E-B095-95846C6DA1A2}"/>
              </a:ext>
            </a:extLst>
          </p:cNvPr>
          <p:cNvSpPr>
            <a:spLocks noGrp="1"/>
          </p:cNvSpPr>
          <p:nvPr>
            <p:ph type="sldNum" sz="quarter" idx="12"/>
          </p:nvPr>
        </p:nvSpPr>
        <p:spPr/>
        <p:txBody>
          <a:bodyPr/>
          <a:lstStyle/>
          <a:p>
            <a:fld id="{C6429477-D61A-7D49-A13C-58DC364142A2}" type="slidenum">
              <a:rPr lang="en-US" smtClean="0"/>
              <a:t>23</a:t>
            </a:fld>
            <a:endParaRPr lang="en-US" dirty="0"/>
          </a:p>
        </p:txBody>
      </p:sp>
    </p:spTree>
    <p:extLst>
      <p:ext uri="{BB962C8B-B14F-4D97-AF65-F5344CB8AC3E}">
        <p14:creationId xmlns:p14="http://schemas.microsoft.com/office/powerpoint/2010/main" val="28998491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38DE8-1984-43E1-8EFF-F806B4B628E6}"/>
              </a:ext>
            </a:extLst>
          </p:cNvPr>
          <p:cNvSpPr>
            <a:spLocks noGrp="1"/>
          </p:cNvSpPr>
          <p:nvPr>
            <p:ph type="title"/>
          </p:nvPr>
        </p:nvSpPr>
        <p:spPr/>
        <p:txBody>
          <a:bodyPr/>
          <a:lstStyle/>
          <a:p>
            <a:r>
              <a:rPr lang="en-US" dirty="0"/>
              <a:t>Custody – Register Keys</a:t>
            </a:r>
          </a:p>
        </p:txBody>
      </p:sp>
      <p:sp>
        <p:nvSpPr>
          <p:cNvPr id="3" name="Content Placeholder 2">
            <a:extLst>
              <a:ext uri="{FF2B5EF4-FFF2-40B4-BE49-F238E27FC236}">
                <a16:creationId xmlns:a16="http://schemas.microsoft.com/office/drawing/2014/main" id="{30C50805-0E99-419C-B1DA-3B1990D6F665}"/>
              </a:ext>
            </a:extLst>
          </p:cNvPr>
          <p:cNvSpPr>
            <a:spLocks noGrp="1"/>
          </p:cNvSpPr>
          <p:nvPr>
            <p:ph idx="1"/>
          </p:nvPr>
        </p:nvSpPr>
        <p:spPr>
          <a:xfrm>
            <a:off x="457200" y="1208966"/>
            <a:ext cx="11239500" cy="2063619"/>
          </a:xfrm>
        </p:spPr>
        <p:txBody>
          <a:bodyPr/>
          <a:lstStyle/>
          <a:p>
            <a:pPr>
              <a:buNone/>
            </a:pPr>
            <a:r>
              <a:rPr lang="en-US" altLang="en-US" sz="2200" dirty="0"/>
              <a:t>	If your cash register or point-of-sale system uses key access:</a:t>
            </a:r>
            <a:endParaRPr lang="en-US" altLang="en-US" sz="1200" dirty="0"/>
          </a:p>
          <a:p>
            <a:pPr lvl="1"/>
            <a:r>
              <a:rPr lang="en-US" altLang="en-US" sz="2000" dirty="0"/>
              <a:t>Only essential staff should possess the keys</a:t>
            </a:r>
          </a:p>
          <a:p>
            <a:pPr lvl="1"/>
            <a:r>
              <a:rPr lang="en-US" altLang="en-US" sz="2000" dirty="0"/>
              <a:t>An inventory of the keys should be kept</a:t>
            </a:r>
          </a:p>
          <a:p>
            <a:pPr lvl="1"/>
            <a:r>
              <a:rPr lang="en-US" altLang="en-US" sz="2000" dirty="0"/>
              <a:t>Keys should never be shared</a:t>
            </a:r>
          </a:p>
          <a:p>
            <a:pPr lvl="1"/>
            <a:r>
              <a:rPr lang="en-US" altLang="en-US" sz="2000" dirty="0"/>
              <a:t>Keys must be collected whenever a custodian vacates the position</a:t>
            </a:r>
          </a:p>
          <a:p>
            <a:endParaRPr lang="en-US" dirty="0"/>
          </a:p>
        </p:txBody>
      </p:sp>
      <p:sp>
        <p:nvSpPr>
          <p:cNvPr id="4" name="Slide Number Placeholder 3">
            <a:extLst>
              <a:ext uri="{FF2B5EF4-FFF2-40B4-BE49-F238E27FC236}">
                <a16:creationId xmlns:a16="http://schemas.microsoft.com/office/drawing/2014/main" id="{85432CD6-A925-4AB6-949D-4FDA1554955B}"/>
              </a:ext>
            </a:extLst>
          </p:cNvPr>
          <p:cNvSpPr>
            <a:spLocks noGrp="1"/>
          </p:cNvSpPr>
          <p:nvPr>
            <p:ph type="sldNum" sz="quarter" idx="12"/>
          </p:nvPr>
        </p:nvSpPr>
        <p:spPr/>
        <p:txBody>
          <a:bodyPr/>
          <a:lstStyle/>
          <a:p>
            <a:fld id="{C6429477-D61A-7D49-A13C-58DC364142A2}" type="slidenum">
              <a:rPr lang="en-US" smtClean="0"/>
              <a:t>24</a:t>
            </a:fld>
            <a:endParaRPr lang="en-US" dirty="0"/>
          </a:p>
        </p:txBody>
      </p:sp>
      <p:sp>
        <p:nvSpPr>
          <p:cNvPr id="5" name="Title 1">
            <a:extLst>
              <a:ext uri="{FF2B5EF4-FFF2-40B4-BE49-F238E27FC236}">
                <a16:creationId xmlns:a16="http://schemas.microsoft.com/office/drawing/2014/main" id="{CE6B1D35-4DBC-45BD-A873-7833802F219B}"/>
              </a:ext>
            </a:extLst>
          </p:cNvPr>
          <p:cNvSpPr txBox="1">
            <a:spLocks/>
          </p:cNvSpPr>
          <p:nvPr/>
        </p:nvSpPr>
        <p:spPr>
          <a:xfrm>
            <a:off x="451212" y="3165022"/>
            <a:ext cx="11239500" cy="774700"/>
          </a:xfrm>
          <a:prstGeom prst="rect">
            <a:avLst/>
          </a:prstGeom>
        </p:spPr>
        <p:txBody>
          <a:bodyPr/>
          <a:lstStyle>
            <a:lvl1pPr algn="l" defTabSz="914400" rtl="0" eaLnBrk="1" latinLnBrk="0" hangingPunct="1">
              <a:lnSpc>
                <a:spcPct val="90000"/>
              </a:lnSpc>
              <a:spcBef>
                <a:spcPct val="0"/>
              </a:spcBef>
              <a:buNone/>
              <a:defRPr sz="4400" b="1" kern="1200">
                <a:solidFill>
                  <a:srgbClr val="007851"/>
                </a:solidFill>
                <a:latin typeface="+mn-lt"/>
                <a:ea typeface="+mj-ea"/>
                <a:cs typeface="+mj-cs"/>
              </a:defRPr>
            </a:lvl1pPr>
          </a:lstStyle>
          <a:p>
            <a:r>
              <a:rPr lang="en-US" dirty="0"/>
              <a:t>Custody – Storage of Funds</a:t>
            </a:r>
          </a:p>
        </p:txBody>
      </p:sp>
      <p:sp>
        <p:nvSpPr>
          <p:cNvPr id="6" name="Content Placeholder 2">
            <a:extLst>
              <a:ext uri="{FF2B5EF4-FFF2-40B4-BE49-F238E27FC236}">
                <a16:creationId xmlns:a16="http://schemas.microsoft.com/office/drawing/2014/main" id="{542C12FE-5E39-4898-9BE4-FF616C18AC0B}"/>
              </a:ext>
            </a:extLst>
          </p:cNvPr>
          <p:cNvSpPr txBox="1">
            <a:spLocks/>
          </p:cNvSpPr>
          <p:nvPr/>
        </p:nvSpPr>
        <p:spPr>
          <a:xfrm>
            <a:off x="451212" y="4073075"/>
            <a:ext cx="11239500" cy="213982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00785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None/>
            </a:pPr>
            <a:r>
              <a:rPr lang="en-US" altLang="en-US" sz="2200" dirty="0"/>
              <a:t>The safe or lock box combination should be changed:</a:t>
            </a:r>
            <a:endParaRPr lang="en-US" altLang="en-US" sz="1200" dirty="0"/>
          </a:p>
          <a:p>
            <a:pPr lvl="1"/>
            <a:r>
              <a:rPr lang="en-US" altLang="en-US" sz="2000" dirty="0"/>
              <a:t>Any time an employee with knowledge of the combination or access to the key terminates or is reassigned</a:t>
            </a:r>
          </a:p>
          <a:p>
            <a:pPr lvl="1"/>
            <a:r>
              <a:rPr lang="en-US" altLang="en-US" sz="2000" dirty="0"/>
              <a:t>Periodically</a:t>
            </a:r>
          </a:p>
          <a:p>
            <a:pPr lvl="1"/>
            <a:r>
              <a:rPr lang="en-US" altLang="en-US" sz="2000" dirty="0"/>
              <a:t>Funds should never be stored in a desk, even if it is locked</a:t>
            </a:r>
          </a:p>
          <a:p>
            <a:endParaRPr lang="en-US" dirty="0"/>
          </a:p>
        </p:txBody>
      </p:sp>
    </p:spTree>
    <p:extLst>
      <p:ext uri="{BB962C8B-B14F-4D97-AF65-F5344CB8AC3E}">
        <p14:creationId xmlns:p14="http://schemas.microsoft.com/office/powerpoint/2010/main" val="22214283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B74C4-F194-4DCB-B12E-47C18036DE10}"/>
              </a:ext>
            </a:extLst>
          </p:cNvPr>
          <p:cNvSpPr>
            <a:spLocks noGrp="1"/>
          </p:cNvSpPr>
          <p:nvPr>
            <p:ph type="ctrTitle"/>
          </p:nvPr>
        </p:nvSpPr>
        <p:spPr>
          <a:xfrm>
            <a:off x="457199" y="1128782"/>
            <a:ext cx="9806473" cy="895959"/>
          </a:xfrm>
        </p:spPr>
        <p:txBody>
          <a:bodyPr/>
          <a:lstStyle/>
          <a:p>
            <a:r>
              <a:rPr lang="en-US" dirty="0"/>
              <a:t>Reconciliation</a:t>
            </a:r>
          </a:p>
        </p:txBody>
      </p:sp>
      <p:sp>
        <p:nvSpPr>
          <p:cNvPr id="3" name="Subtitle 2">
            <a:extLst>
              <a:ext uri="{FF2B5EF4-FFF2-40B4-BE49-F238E27FC236}">
                <a16:creationId xmlns:a16="http://schemas.microsoft.com/office/drawing/2014/main" id="{5BD0D2B9-5EA1-4B6F-B38F-6950DAC33EB1}"/>
              </a:ext>
            </a:extLst>
          </p:cNvPr>
          <p:cNvSpPr>
            <a:spLocks noGrp="1"/>
          </p:cNvSpPr>
          <p:nvPr>
            <p:ph type="subTitle" idx="1"/>
          </p:nvPr>
        </p:nvSpPr>
        <p:spPr>
          <a:xfrm>
            <a:off x="457200" y="2222176"/>
            <a:ext cx="6923314" cy="2807024"/>
          </a:xfrm>
        </p:spPr>
        <p:txBody>
          <a:bodyPr/>
          <a:lstStyle/>
          <a:p>
            <a:pPr marL="342900" indent="-342900">
              <a:buFont typeface="Arial" panose="020B0604020202020204" pitchFamily="34" charset="0"/>
              <a:buChar char="•"/>
            </a:pPr>
            <a:r>
              <a:rPr lang="en-US" dirty="0"/>
              <a:t>Defining Reconciliation</a:t>
            </a:r>
          </a:p>
          <a:p>
            <a:pPr marL="342900" indent="-342900">
              <a:buFont typeface="Arial" panose="020B0604020202020204" pitchFamily="34" charset="0"/>
              <a:buChar char="•"/>
            </a:pPr>
            <a:r>
              <a:rPr lang="en-US" dirty="0"/>
              <a:t>Why Reconcile?</a:t>
            </a:r>
          </a:p>
          <a:p>
            <a:pPr marL="342900" indent="-342900">
              <a:buFont typeface="Arial" panose="020B0604020202020204" pitchFamily="34" charset="0"/>
              <a:buChar char="•"/>
            </a:pPr>
            <a:r>
              <a:rPr lang="en-US" dirty="0"/>
              <a:t>Transaction Reconciliation</a:t>
            </a:r>
          </a:p>
          <a:p>
            <a:pPr marL="342900" indent="-342900">
              <a:buFont typeface="Arial" panose="020B0604020202020204" pitchFamily="34" charset="0"/>
              <a:buChar char="•"/>
            </a:pPr>
            <a:r>
              <a:rPr lang="en-US" dirty="0"/>
              <a:t>Non-Inventory Reconciliation</a:t>
            </a:r>
          </a:p>
          <a:p>
            <a:pPr marL="342900" indent="-342900">
              <a:buFont typeface="Arial" panose="020B0604020202020204" pitchFamily="34" charset="0"/>
              <a:buChar char="•"/>
            </a:pPr>
            <a:r>
              <a:rPr lang="en-US" dirty="0"/>
              <a:t>Credit Card Reconciliation</a:t>
            </a:r>
          </a:p>
          <a:p>
            <a:pPr marL="342900" indent="-342900">
              <a:buFont typeface="Arial" panose="020B0604020202020204" pitchFamily="34" charset="0"/>
              <a:buChar char="•"/>
            </a:pPr>
            <a:r>
              <a:rPr lang="en-US" dirty="0"/>
              <a:t>Reconciliation Guidelines</a:t>
            </a:r>
          </a:p>
        </p:txBody>
      </p:sp>
    </p:spTree>
    <p:extLst>
      <p:ext uri="{BB962C8B-B14F-4D97-AF65-F5344CB8AC3E}">
        <p14:creationId xmlns:p14="http://schemas.microsoft.com/office/powerpoint/2010/main" val="35146633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A4AC8-7FC7-4171-A0D4-E9FF0146E96E}"/>
              </a:ext>
            </a:extLst>
          </p:cNvPr>
          <p:cNvSpPr>
            <a:spLocks noGrp="1"/>
          </p:cNvSpPr>
          <p:nvPr>
            <p:ph type="title"/>
          </p:nvPr>
        </p:nvSpPr>
        <p:spPr>
          <a:xfrm>
            <a:off x="451212" y="727011"/>
            <a:ext cx="11239500" cy="1254578"/>
          </a:xfrm>
        </p:spPr>
        <p:txBody>
          <a:bodyPr/>
          <a:lstStyle/>
          <a:p>
            <a:r>
              <a:rPr lang="en-US" altLang="en-US" dirty="0"/>
              <a:t>Reconciliation &amp; Balancing</a:t>
            </a:r>
            <a:endParaRPr lang="en-US" dirty="0"/>
          </a:p>
        </p:txBody>
      </p:sp>
      <p:sp>
        <p:nvSpPr>
          <p:cNvPr id="3" name="Content Placeholder 2">
            <a:extLst>
              <a:ext uri="{FF2B5EF4-FFF2-40B4-BE49-F238E27FC236}">
                <a16:creationId xmlns:a16="http://schemas.microsoft.com/office/drawing/2014/main" id="{028ADC9D-859F-4EAC-A384-80D4F2CF853E}"/>
              </a:ext>
            </a:extLst>
          </p:cNvPr>
          <p:cNvSpPr>
            <a:spLocks noGrp="1"/>
          </p:cNvSpPr>
          <p:nvPr>
            <p:ph idx="1"/>
          </p:nvPr>
        </p:nvSpPr>
        <p:spPr>
          <a:xfrm>
            <a:off x="1704810" y="2957609"/>
            <a:ext cx="2995125" cy="942781"/>
          </a:xfrm>
        </p:spPr>
        <p:txBody>
          <a:bodyPr/>
          <a:lstStyle/>
          <a:p>
            <a:r>
              <a:rPr lang="en-US" altLang="en-US" dirty="0"/>
              <a:t>Cashier Balancing</a:t>
            </a:r>
          </a:p>
          <a:p>
            <a:r>
              <a:rPr lang="en-US" altLang="en-US" dirty="0"/>
              <a:t>Check Log Balance</a:t>
            </a:r>
          </a:p>
          <a:p>
            <a:endParaRPr lang="en-US" dirty="0"/>
          </a:p>
        </p:txBody>
      </p:sp>
      <p:sp>
        <p:nvSpPr>
          <p:cNvPr id="4" name="Slide Number Placeholder 3">
            <a:extLst>
              <a:ext uri="{FF2B5EF4-FFF2-40B4-BE49-F238E27FC236}">
                <a16:creationId xmlns:a16="http://schemas.microsoft.com/office/drawing/2014/main" id="{E4ABD034-1E38-4C55-8F71-98D95450D264}"/>
              </a:ext>
            </a:extLst>
          </p:cNvPr>
          <p:cNvSpPr>
            <a:spLocks noGrp="1"/>
          </p:cNvSpPr>
          <p:nvPr>
            <p:ph type="sldNum" sz="quarter" idx="12"/>
          </p:nvPr>
        </p:nvSpPr>
        <p:spPr/>
        <p:txBody>
          <a:bodyPr/>
          <a:lstStyle/>
          <a:p>
            <a:fld id="{C6429477-D61A-7D49-A13C-58DC364142A2}" type="slidenum">
              <a:rPr lang="en-US" smtClean="0"/>
              <a:t>26</a:t>
            </a:fld>
            <a:endParaRPr lang="en-US" dirty="0"/>
          </a:p>
        </p:txBody>
      </p:sp>
      <p:pic>
        <p:nvPicPr>
          <p:cNvPr id="5" name="Picture 5" descr="MPj04092680000[1]">
            <a:extLst>
              <a:ext uri="{FF2B5EF4-FFF2-40B4-BE49-F238E27FC236}">
                <a16:creationId xmlns:a16="http://schemas.microsoft.com/office/drawing/2014/main" id="{0ADC1F89-6122-49FB-9815-1302B4DB26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6595901" y="1638300"/>
            <a:ext cx="3581400" cy="3581400"/>
          </a:xfrm>
          <a:prstGeom prst="rect">
            <a:avLst/>
          </a:prstGeom>
        </p:spPr>
      </p:pic>
    </p:spTree>
    <p:extLst>
      <p:ext uri="{BB962C8B-B14F-4D97-AF65-F5344CB8AC3E}">
        <p14:creationId xmlns:p14="http://schemas.microsoft.com/office/powerpoint/2010/main" val="11229160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9BBA6-AAFC-454A-8388-EC3CD98F2102}"/>
              </a:ext>
            </a:extLst>
          </p:cNvPr>
          <p:cNvSpPr>
            <a:spLocks noGrp="1"/>
          </p:cNvSpPr>
          <p:nvPr>
            <p:ph type="title"/>
          </p:nvPr>
        </p:nvSpPr>
        <p:spPr>
          <a:xfrm>
            <a:off x="457200" y="464666"/>
            <a:ext cx="11239500" cy="774700"/>
          </a:xfrm>
        </p:spPr>
        <p:txBody>
          <a:bodyPr/>
          <a:lstStyle/>
          <a:p>
            <a:r>
              <a:rPr lang="en-US" dirty="0"/>
              <a:t>Defining Reconciliation</a:t>
            </a:r>
          </a:p>
        </p:txBody>
      </p:sp>
      <p:sp>
        <p:nvSpPr>
          <p:cNvPr id="3" name="Content Placeholder 2">
            <a:extLst>
              <a:ext uri="{FF2B5EF4-FFF2-40B4-BE49-F238E27FC236}">
                <a16:creationId xmlns:a16="http://schemas.microsoft.com/office/drawing/2014/main" id="{C3E70524-D595-41BD-BD22-B82D027B7702}"/>
              </a:ext>
            </a:extLst>
          </p:cNvPr>
          <p:cNvSpPr>
            <a:spLocks noGrp="1"/>
          </p:cNvSpPr>
          <p:nvPr>
            <p:ph idx="1"/>
          </p:nvPr>
        </p:nvSpPr>
        <p:spPr>
          <a:xfrm>
            <a:off x="451212" y="1593407"/>
            <a:ext cx="11239500" cy="1243490"/>
          </a:xfrm>
        </p:spPr>
        <p:txBody>
          <a:bodyPr/>
          <a:lstStyle/>
          <a:p>
            <a:r>
              <a:rPr lang="en-US" altLang="en-US" sz="2200" dirty="0"/>
              <a:t>A reconciliation is simply a comparison of two sets of information as of the same point in time</a:t>
            </a:r>
          </a:p>
          <a:p>
            <a:r>
              <a:rPr lang="en-US" altLang="en-US" sz="2200" dirty="0"/>
              <a:t>Identify the differences between what actually did post in Finance Mart vs. what you expected to post in Finance Mart</a:t>
            </a:r>
          </a:p>
        </p:txBody>
      </p:sp>
      <p:sp>
        <p:nvSpPr>
          <p:cNvPr id="4" name="Slide Number Placeholder 3">
            <a:extLst>
              <a:ext uri="{FF2B5EF4-FFF2-40B4-BE49-F238E27FC236}">
                <a16:creationId xmlns:a16="http://schemas.microsoft.com/office/drawing/2014/main" id="{45B7452C-A0DA-4353-BC41-04F4764A8E87}"/>
              </a:ext>
            </a:extLst>
          </p:cNvPr>
          <p:cNvSpPr>
            <a:spLocks noGrp="1"/>
          </p:cNvSpPr>
          <p:nvPr>
            <p:ph type="sldNum" sz="quarter" idx="12"/>
          </p:nvPr>
        </p:nvSpPr>
        <p:spPr/>
        <p:txBody>
          <a:bodyPr/>
          <a:lstStyle/>
          <a:p>
            <a:fld id="{C6429477-D61A-7D49-A13C-58DC364142A2}" type="slidenum">
              <a:rPr lang="en-US" smtClean="0"/>
              <a:t>27</a:t>
            </a:fld>
            <a:endParaRPr lang="en-US" dirty="0"/>
          </a:p>
        </p:txBody>
      </p:sp>
      <p:sp>
        <p:nvSpPr>
          <p:cNvPr id="5" name="Title 1">
            <a:extLst>
              <a:ext uri="{FF2B5EF4-FFF2-40B4-BE49-F238E27FC236}">
                <a16:creationId xmlns:a16="http://schemas.microsoft.com/office/drawing/2014/main" id="{478B3878-F68B-49EF-8035-93E2B8D7FA07}"/>
              </a:ext>
            </a:extLst>
          </p:cNvPr>
          <p:cNvSpPr txBox="1">
            <a:spLocks/>
          </p:cNvSpPr>
          <p:nvPr/>
        </p:nvSpPr>
        <p:spPr>
          <a:xfrm>
            <a:off x="451212" y="2919314"/>
            <a:ext cx="11239500" cy="774700"/>
          </a:xfrm>
          <a:prstGeom prst="rect">
            <a:avLst/>
          </a:prstGeom>
        </p:spPr>
        <p:txBody>
          <a:bodyPr/>
          <a:lstStyle>
            <a:lvl1pPr algn="l" defTabSz="914400" rtl="0" eaLnBrk="1" latinLnBrk="0" hangingPunct="1">
              <a:lnSpc>
                <a:spcPct val="90000"/>
              </a:lnSpc>
              <a:spcBef>
                <a:spcPct val="0"/>
              </a:spcBef>
              <a:buNone/>
              <a:defRPr sz="4400" b="1" kern="1200">
                <a:solidFill>
                  <a:srgbClr val="007851"/>
                </a:solidFill>
                <a:latin typeface="+mn-lt"/>
                <a:ea typeface="+mj-ea"/>
                <a:cs typeface="+mj-cs"/>
              </a:defRPr>
            </a:lvl1pPr>
          </a:lstStyle>
          <a:p>
            <a:r>
              <a:rPr lang="en-US" dirty="0"/>
              <a:t>Why Reconcile?</a:t>
            </a:r>
          </a:p>
        </p:txBody>
      </p:sp>
      <p:sp>
        <p:nvSpPr>
          <p:cNvPr id="6" name="Content Placeholder 2">
            <a:extLst>
              <a:ext uri="{FF2B5EF4-FFF2-40B4-BE49-F238E27FC236}">
                <a16:creationId xmlns:a16="http://schemas.microsoft.com/office/drawing/2014/main" id="{F72A2EC7-9F29-4D50-B386-519B54142CE9}"/>
              </a:ext>
            </a:extLst>
          </p:cNvPr>
          <p:cNvSpPr txBox="1">
            <a:spLocks/>
          </p:cNvSpPr>
          <p:nvPr/>
        </p:nvSpPr>
        <p:spPr>
          <a:xfrm>
            <a:off x="451212" y="4056583"/>
            <a:ext cx="11239500" cy="16251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00785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200" dirty="0"/>
              <a:t>Good internal controls and sound business practices necessitate the reconciliation of funds by business staff</a:t>
            </a:r>
          </a:p>
          <a:p>
            <a:r>
              <a:rPr lang="en-US" altLang="en-US" sz="2200" dirty="0"/>
              <a:t>USF needs assurance that all assets are safeguarded and used to the best benefit of the university</a:t>
            </a:r>
          </a:p>
        </p:txBody>
      </p:sp>
    </p:spTree>
    <p:extLst>
      <p:ext uri="{BB962C8B-B14F-4D97-AF65-F5344CB8AC3E}">
        <p14:creationId xmlns:p14="http://schemas.microsoft.com/office/powerpoint/2010/main" val="1204989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206FD-0C69-4208-8FCE-8F3C192C9DDB}"/>
              </a:ext>
            </a:extLst>
          </p:cNvPr>
          <p:cNvSpPr>
            <a:spLocks noGrp="1"/>
          </p:cNvSpPr>
          <p:nvPr>
            <p:ph type="title"/>
          </p:nvPr>
        </p:nvSpPr>
        <p:spPr>
          <a:xfrm>
            <a:off x="457200" y="647302"/>
            <a:ext cx="11239500" cy="1254578"/>
          </a:xfrm>
        </p:spPr>
        <p:txBody>
          <a:bodyPr/>
          <a:lstStyle/>
          <a:p>
            <a:r>
              <a:rPr lang="en-US" altLang="en-US" dirty="0"/>
              <a:t>What Do We Reconcile?</a:t>
            </a:r>
            <a:endParaRPr lang="en-US" dirty="0"/>
          </a:p>
        </p:txBody>
      </p:sp>
      <p:sp>
        <p:nvSpPr>
          <p:cNvPr id="3" name="Content Placeholder 2">
            <a:extLst>
              <a:ext uri="{FF2B5EF4-FFF2-40B4-BE49-F238E27FC236}">
                <a16:creationId xmlns:a16="http://schemas.microsoft.com/office/drawing/2014/main" id="{EE73FC77-F5DD-4481-9FE4-5FD60B89A88F}"/>
              </a:ext>
            </a:extLst>
          </p:cNvPr>
          <p:cNvSpPr>
            <a:spLocks noGrp="1"/>
          </p:cNvSpPr>
          <p:nvPr>
            <p:ph idx="1"/>
          </p:nvPr>
        </p:nvSpPr>
        <p:spPr>
          <a:xfrm>
            <a:off x="451212" y="1745210"/>
            <a:ext cx="11239500" cy="3201178"/>
          </a:xfrm>
        </p:spPr>
        <p:txBody>
          <a:bodyPr/>
          <a:lstStyle/>
          <a:p>
            <a:r>
              <a:rPr lang="en-US" altLang="en-US" dirty="0"/>
              <a:t>Point of sale transactions  ( POS )</a:t>
            </a:r>
          </a:p>
          <a:p>
            <a:r>
              <a:rPr lang="en-US" altLang="en-US" dirty="0"/>
              <a:t>Check logs</a:t>
            </a:r>
          </a:p>
          <a:p>
            <a:r>
              <a:rPr lang="en-US" altLang="en-US" dirty="0"/>
              <a:t>Bank card payments</a:t>
            </a:r>
          </a:p>
          <a:p>
            <a:r>
              <a:rPr lang="en-US" altLang="en-US" dirty="0"/>
              <a:t>E check payments</a:t>
            </a:r>
          </a:p>
          <a:p>
            <a:r>
              <a:rPr lang="en-US" altLang="en-US" dirty="0"/>
              <a:t>Transaction posting in FAST and FM</a:t>
            </a:r>
          </a:p>
          <a:p>
            <a:r>
              <a:rPr lang="en-US" altLang="en-US" dirty="0"/>
              <a:t>Credit Cards</a:t>
            </a:r>
          </a:p>
          <a:p>
            <a:r>
              <a:rPr lang="en-US" altLang="en-US" dirty="0"/>
              <a:t>Inventory</a:t>
            </a:r>
          </a:p>
        </p:txBody>
      </p:sp>
      <p:sp>
        <p:nvSpPr>
          <p:cNvPr id="4" name="Slide Number Placeholder 3">
            <a:extLst>
              <a:ext uri="{FF2B5EF4-FFF2-40B4-BE49-F238E27FC236}">
                <a16:creationId xmlns:a16="http://schemas.microsoft.com/office/drawing/2014/main" id="{6DA7E78C-A0EF-4B13-BD3F-1E00789F3E44}"/>
              </a:ext>
            </a:extLst>
          </p:cNvPr>
          <p:cNvSpPr>
            <a:spLocks noGrp="1"/>
          </p:cNvSpPr>
          <p:nvPr>
            <p:ph type="sldNum" sz="quarter" idx="12"/>
          </p:nvPr>
        </p:nvSpPr>
        <p:spPr/>
        <p:txBody>
          <a:bodyPr/>
          <a:lstStyle/>
          <a:p>
            <a:fld id="{C6429477-D61A-7D49-A13C-58DC364142A2}" type="slidenum">
              <a:rPr lang="en-US" smtClean="0"/>
              <a:t>28</a:t>
            </a:fld>
            <a:endParaRPr lang="en-US" dirty="0"/>
          </a:p>
        </p:txBody>
      </p:sp>
    </p:spTree>
    <p:extLst>
      <p:ext uri="{BB962C8B-B14F-4D97-AF65-F5344CB8AC3E}">
        <p14:creationId xmlns:p14="http://schemas.microsoft.com/office/powerpoint/2010/main" val="13839490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7D960-B700-4CCA-9FE6-926EF17D5398}"/>
              </a:ext>
            </a:extLst>
          </p:cNvPr>
          <p:cNvSpPr>
            <a:spLocks noGrp="1"/>
          </p:cNvSpPr>
          <p:nvPr>
            <p:ph type="title"/>
          </p:nvPr>
        </p:nvSpPr>
        <p:spPr/>
        <p:txBody>
          <a:bodyPr/>
          <a:lstStyle/>
          <a:p>
            <a:r>
              <a:rPr lang="en-US" dirty="0"/>
              <a:t>Point of Sale Transactions ( POS )</a:t>
            </a:r>
          </a:p>
        </p:txBody>
      </p:sp>
      <p:sp>
        <p:nvSpPr>
          <p:cNvPr id="3" name="Content Placeholder 2">
            <a:extLst>
              <a:ext uri="{FF2B5EF4-FFF2-40B4-BE49-F238E27FC236}">
                <a16:creationId xmlns:a16="http://schemas.microsoft.com/office/drawing/2014/main" id="{E543FC69-3140-4E3B-8E6C-81906B96DFC2}"/>
              </a:ext>
            </a:extLst>
          </p:cNvPr>
          <p:cNvSpPr>
            <a:spLocks noGrp="1"/>
          </p:cNvSpPr>
          <p:nvPr>
            <p:ph idx="1"/>
          </p:nvPr>
        </p:nvSpPr>
        <p:spPr/>
        <p:txBody>
          <a:bodyPr/>
          <a:lstStyle/>
          <a:p>
            <a:r>
              <a:rPr lang="en-US" altLang="en-US" dirty="0"/>
              <a:t>The POS system should</a:t>
            </a:r>
          </a:p>
          <a:p>
            <a:pPr lvl="1"/>
            <a:r>
              <a:rPr lang="en-US" altLang="en-US" sz="2200" dirty="0"/>
              <a:t>Record sales and cash collections</a:t>
            </a:r>
          </a:p>
          <a:p>
            <a:pPr lvl="1"/>
            <a:r>
              <a:rPr lang="en-US" altLang="en-US" sz="2200" dirty="0"/>
              <a:t>Produce a daily detailed sales report</a:t>
            </a:r>
          </a:p>
          <a:p>
            <a:pPr lvl="1"/>
            <a:r>
              <a:rPr lang="en-US" altLang="en-US" sz="2200" dirty="0"/>
              <a:t>Produce a pre-numbered customer receipt </a:t>
            </a:r>
          </a:p>
          <a:p>
            <a:r>
              <a:rPr lang="en-US" altLang="en-US" dirty="0"/>
              <a:t>Reconciliations to perform</a:t>
            </a:r>
          </a:p>
          <a:p>
            <a:pPr lvl="1"/>
            <a:r>
              <a:rPr lang="en-US" altLang="en-US" sz="2200" dirty="0"/>
              <a:t>Balance  the cash drawer</a:t>
            </a:r>
          </a:p>
          <a:p>
            <a:pPr lvl="1"/>
            <a:r>
              <a:rPr lang="en-US" altLang="en-US" sz="2200" dirty="0"/>
              <a:t>Balance the day’s sales to actual collections</a:t>
            </a:r>
          </a:p>
          <a:p>
            <a:pPr lvl="1"/>
            <a:r>
              <a:rPr lang="en-US" altLang="en-US" sz="2200" dirty="0"/>
              <a:t>Reconcile daily balancing sheet to deposit</a:t>
            </a:r>
          </a:p>
          <a:p>
            <a:endParaRPr lang="en-US" dirty="0"/>
          </a:p>
        </p:txBody>
      </p:sp>
      <p:sp>
        <p:nvSpPr>
          <p:cNvPr id="4" name="Slide Number Placeholder 3">
            <a:extLst>
              <a:ext uri="{FF2B5EF4-FFF2-40B4-BE49-F238E27FC236}">
                <a16:creationId xmlns:a16="http://schemas.microsoft.com/office/drawing/2014/main" id="{B2B3B706-E685-4955-86E0-2F124152ED7F}"/>
              </a:ext>
            </a:extLst>
          </p:cNvPr>
          <p:cNvSpPr>
            <a:spLocks noGrp="1"/>
          </p:cNvSpPr>
          <p:nvPr>
            <p:ph type="sldNum" sz="quarter" idx="12"/>
          </p:nvPr>
        </p:nvSpPr>
        <p:spPr/>
        <p:txBody>
          <a:bodyPr/>
          <a:lstStyle/>
          <a:p>
            <a:fld id="{C6429477-D61A-7D49-A13C-58DC364142A2}" type="slidenum">
              <a:rPr lang="en-US" smtClean="0"/>
              <a:t>29</a:t>
            </a:fld>
            <a:endParaRPr lang="en-US" dirty="0"/>
          </a:p>
        </p:txBody>
      </p:sp>
    </p:spTree>
    <p:extLst>
      <p:ext uri="{BB962C8B-B14F-4D97-AF65-F5344CB8AC3E}">
        <p14:creationId xmlns:p14="http://schemas.microsoft.com/office/powerpoint/2010/main" val="1153671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3EF29-4ED6-45ED-A21F-7D4C9B3BA6FA}"/>
              </a:ext>
            </a:extLst>
          </p:cNvPr>
          <p:cNvSpPr>
            <a:spLocks noGrp="1"/>
          </p:cNvSpPr>
          <p:nvPr>
            <p:ph type="ctrTitle"/>
          </p:nvPr>
        </p:nvSpPr>
        <p:spPr>
          <a:xfrm>
            <a:off x="457200" y="1073874"/>
            <a:ext cx="11243388" cy="1063910"/>
          </a:xfrm>
        </p:spPr>
        <p:txBody>
          <a:bodyPr/>
          <a:lstStyle/>
          <a:p>
            <a:r>
              <a:rPr lang="en-US" dirty="0"/>
              <a:t>Accountability &amp; Internal Controls </a:t>
            </a:r>
          </a:p>
        </p:txBody>
      </p:sp>
      <p:sp>
        <p:nvSpPr>
          <p:cNvPr id="3" name="Subtitle 2">
            <a:extLst>
              <a:ext uri="{FF2B5EF4-FFF2-40B4-BE49-F238E27FC236}">
                <a16:creationId xmlns:a16="http://schemas.microsoft.com/office/drawing/2014/main" id="{DC4EF395-A480-4E1C-B1A0-893054CBEA91}"/>
              </a:ext>
            </a:extLst>
          </p:cNvPr>
          <p:cNvSpPr>
            <a:spLocks noGrp="1"/>
          </p:cNvSpPr>
          <p:nvPr>
            <p:ph type="subTitle" idx="1"/>
          </p:nvPr>
        </p:nvSpPr>
        <p:spPr>
          <a:xfrm>
            <a:off x="457200" y="2501720"/>
            <a:ext cx="6923314" cy="1398848"/>
          </a:xfrm>
        </p:spPr>
        <p:txBody>
          <a:bodyPr/>
          <a:lstStyle/>
          <a:p>
            <a:pPr marL="342900" indent="-342900">
              <a:buFont typeface="Arial" panose="020B0604020202020204" pitchFamily="34" charset="0"/>
              <a:buChar char="•"/>
            </a:pPr>
            <a:r>
              <a:rPr lang="en-US" dirty="0"/>
              <a:t>Defining Accountability</a:t>
            </a:r>
          </a:p>
          <a:p>
            <a:pPr marL="342900" indent="-342900">
              <a:buFont typeface="Arial" panose="020B0604020202020204" pitchFamily="34" charset="0"/>
              <a:buChar char="•"/>
            </a:pPr>
            <a:r>
              <a:rPr lang="en-US" dirty="0"/>
              <a:t>Internal Controls</a:t>
            </a:r>
          </a:p>
          <a:p>
            <a:pPr marL="342900" indent="-342900">
              <a:buFont typeface="Arial" panose="020B0604020202020204" pitchFamily="34" charset="0"/>
              <a:buChar char="•"/>
            </a:pPr>
            <a:r>
              <a:rPr lang="en-US" dirty="0"/>
              <a:t>Examples</a:t>
            </a:r>
          </a:p>
        </p:txBody>
      </p:sp>
    </p:spTree>
    <p:extLst>
      <p:ext uri="{BB962C8B-B14F-4D97-AF65-F5344CB8AC3E}">
        <p14:creationId xmlns:p14="http://schemas.microsoft.com/office/powerpoint/2010/main" val="12145964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B2AF0-B07D-4D1C-9CA1-7678BAEA1002}"/>
              </a:ext>
            </a:extLst>
          </p:cNvPr>
          <p:cNvSpPr>
            <a:spLocks noGrp="1"/>
          </p:cNvSpPr>
          <p:nvPr>
            <p:ph type="title"/>
          </p:nvPr>
        </p:nvSpPr>
        <p:spPr/>
        <p:txBody>
          <a:bodyPr/>
          <a:lstStyle/>
          <a:p>
            <a:r>
              <a:rPr lang="en-US" altLang="en-US" dirty="0"/>
              <a:t>Transaction Reconciliation</a:t>
            </a:r>
            <a:endParaRPr lang="en-US" dirty="0"/>
          </a:p>
        </p:txBody>
      </p:sp>
      <p:sp>
        <p:nvSpPr>
          <p:cNvPr id="3" name="Content Placeholder 2">
            <a:extLst>
              <a:ext uri="{FF2B5EF4-FFF2-40B4-BE49-F238E27FC236}">
                <a16:creationId xmlns:a16="http://schemas.microsoft.com/office/drawing/2014/main" id="{F6D97E5D-159C-4DB5-A98F-E135788B54F4}"/>
              </a:ext>
            </a:extLst>
          </p:cNvPr>
          <p:cNvSpPr>
            <a:spLocks noGrp="1"/>
          </p:cNvSpPr>
          <p:nvPr>
            <p:ph idx="1"/>
          </p:nvPr>
        </p:nvSpPr>
        <p:spPr>
          <a:xfrm>
            <a:off x="451212" y="1565989"/>
            <a:ext cx="11239500" cy="3537856"/>
          </a:xfrm>
        </p:spPr>
        <p:txBody>
          <a:bodyPr/>
          <a:lstStyle/>
          <a:p>
            <a:r>
              <a:rPr lang="en-US" altLang="en-US" dirty="0"/>
              <a:t>Reconcile</a:t>
            </a:r>
          </a:p>
          <a:p>
            <a:pPr lvl="1"/>
            <a:r>
              <a:rPr lang="en-US" altLang="en-US" sz="2000" dirty="0"/>
              <a:t>Deposits to accounts receivable postings</a:t>
            </a:r>
          </a:p>
          <a:p>
            <a:pPr lvl="1"/>
            <a:r>
              <a:rPr lang="en-US" altLang="en-US" sz="2000" dirty="0"/>
              <a:t>Deposits to general ledger postings</a:t>
            </a:r>
          </a:p>
          <a:p>
            <a:pPr lvl="1"/>
            <a:r>
              <a:rPr lang="en-US" altLang="en-US" sz="2000" dirty="0"/>
              <a:t>Inventory to sales</a:t>
            </a:r>
          </a:p>
          <a:p>
            <a:r>
              <a:rPr lang="en-US" altLang="en-US" dirty="0"/>
              <a:t>Finance Mart is the official reporting system</a:t>
            </a:r>
          </a:p>
          <a:p>
            <a:pPr lvl="1"/>
            <a:r>
              <a:rPr lang="en-US" altLang="en-US" sz="2000" dirty="0"/>
              <a:t>Confirm that correct chart fields were used</a:t>
            </a:r>
          </a:p>
          <a:p>
            <a:pPr lvl="1"/>
            <a:r>
              <a:rPr lang="en-US" altLang="en-US" sz="2000" dirty="0"/>
              <a:t>Submit corrections immediately</a:t>
            </a:r>
          </a:p>
          <a:p>
            <a:pPr lvl="1"/>
            <a:r>
              <a:rPr lang="en-US" altLang="en-US" sz="2000" dirty="0"/>
              <a:t>Confirm that corrections posted correctly</a:t>
            </a:r>
          </a:p>
          <a:p>
            <a:pPr lvl="1"/>
            <a:r>
              <a:rPr lang="en-US" altLang="en-US" sz="2000" dirty="0"/>
              <a:t>Find detail in FAST or OASIS</a:t>
            </a:r>
          </a:p>
        </p:txBody>
      </p:sp>
      <p:sp>
        <p:nvSpPr>
          <p:cNvPr id="4" name="Slide Number Placeholder 3">
            <a:extLst>
              <a:ext uri="{FF2B5EF4-FFF2-40B4-BE49-F238E27FC236}">
                <a16:creationId xmlns:a16="http://schemas.microsoft.com/office/drawing/2014/main" id="{69CC9254-8971-4E76-83CA-1A3E389ABD2D}"/>
              </a:ext>
            </a:extLst>
          </p:cNvPr>
          <p:cNvSpPr>
            <a:spLocks noGrp="1"/>
          </p:cNvSpPr>
          <p:nvPr>
            <p:ph type="sldNum" sz="quarter" idx="12"/>
          </p:nvPr>
        </p:nvSpPr>
        <p:spPr/>
        <p:txBody>
          <a:bodyPr/>
          <a:lstStyle/>
          <a:p>
            <a:fld id="{C6429477-D61A-7D49-A13C-58DC364142A2}" type="slidenum">
              <a:rPr lang="en-US" smtClean="0"/>
              <a:t>30</a:t>
            </a:fld>
            <a:endParaRPr lang="en-US" dirty="0"/>
          </a:p>
        </p:txBody>
      </p:sp>
    </p:spTree>
    <p:extLst>
      <p:ext uri="{BB962C8B-B14F-4D97-AF65-F5344CB8AC3E}">
        <p14:creationId xmlns:p14="http://schemas.microsoft.com/office/powerpoint/2010/main" val="2042644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0C26C-84C9-4675-A346-8ADA57119EE3}"/>
              </a:ext>
            </a:extLst>
          </p:cNvPr>
          <p:cNvSpPr>
            <a:spLocks noGrp="1"/>
          </p:cNvSpPr>
          <p:nvPr>
            <p:ph type="title"/>
          </p:nvPr>
        </p:nvSpPr>
        <p:spPr/>
        <p:txBody>
          <a:bodyPr/>
          <a:lstStyle/>
          <a:p>
            <a:r>
              <a:rPr lang="en-US" dirty="0"/>
              <a:t>Non-Inventory Reconciliation</a:t>
            </a:r>
          </a:p>
        </p:txBody>
      </p:sp>
      <p:sp>
        <p:nvSpPr>
          <p:cNvPr id="3" name="Content Placeholder 2">
            <a:extLst>
              <a:ext uri="{FF2B5EF4-FFF2-40B4-BE49-F238E27FC236}">
                <a16:creationId xmlns:a16="http://schemas.microsoft.com/office/drawing/2014/main" id="{8F5BC557-72E6-4FB4-9CBA-D2B817071546}"/>
              </a:ext>
            </a:extLst>
          </p:cNvPr>
          <p:cNvSpPr>
            <a:spLocks noGrp="1"/>
          </p:cNvSpPr>
          <p:nvPr>
            <p:ph idx="1"/>
          </p:nvPr>
        </p:nvSpPr>
        <p:spPr/>
        <p:txBody>
          <a:bodyPr/>
          <a:lstStyle/>
          <a:p>
            <a:r>
              <a:rPr lang="en-US" altLang="en-US" dirty="0"/>
              <a:t>Some sales may not involve tangible inventory</a:t>
            </a:r>
          </a:p>
          <a:p>
            <a:r>
              <a:rPr lang="en-US" altLang="en-US" dirty="0"/>
              <a:t>To ensure that all billings have been completed, review</a:t>
            </a:r>
          </a:p>
          <a:p>
            <a:pPr lvl="1"/>
            <a:r>
              <a:rPr lang="en-US" altLang="en-US" sz="2200" dirty="0"/>
              <a:t>Room usage logs</a:t>
            </a:r>
          </a:p>
          <a:p>
            <a:pPr lvl="1"/>
            <a:r>
              <a:rPr lang="en-US" altLang="en-US" sz="2200" dirty="0"/>
              <a:t>Equipment or lab usage logs</a:t>
            </a:r>
          </a:p>
          <a:p>
            <a:pPr lvl="1"/>
            <a:r>
              <a:rPr lang="en-US" altLang="en-US" sz="2200" dirty="0"/>
              <a:t>Participant lists or class rolls</a:t>
            </a:r>
          </a:p>
          <a:p>
            <a:pPr lvl="1"/>
            <a:r>
              <a:rPr lang="en-US" altLang="en-US" sz="2200" dirty="0"/>
              <a:t>Order forms or contracts for services</a:t>
            </a:r>
          </a:p>
          <a:p>
            <a:endParaRPr lang="en-US" dirty="0"/>
          </a:p>
        </p:txBody>
      </p:sp>
      <p:sp>
        <p:nvSpPr>
          <p:cNvPr id="4" name="Slide Number Placeholder 3">
            <a:extLst>
              <a:ext uri="{FF2B5EF4-FFF2-40B4-BE49-F238E27FC236}">
                <a16:creationId xmlns:a16="http://schemas.microsoft.com/office/drawing/2014/main" id="{7BE97B8C-145B-4BDD-926B-0944C7C432C1}"/>
              </a:ext>
            </a:extLst>
          </p:cNvPr>
          <p:cNvSpPr>
            <a:spLocks noGrp="1"/>
          </p:cNvSpPr>
          <p:nvPr>
            <p:ph type="sldNum" sz="quarter" idx="12"/>
          </p:nvPr>
        </p:nvSpPr>
        <p:spPr/>
        <p:txBody>
          <a:bodyPr/>
          <a:lstStyle/>
          <a:p>
            <a:fld id="{C6429477-D61A-7D49-A13C-58DC364142A2}" type="slidenum">
              <a:rPr lang="en-US" smtClean="0"/>
              <a:t>31</a:t>
            </a:fld>
            <a:endParaRPr lang="en-US" dirty="0"/>
          </a:p>
        </p:txBody>
      </p:sp>
    </p:spTree>
    <p:extLst>
      <p:ext uri="{BB962C8B-B14F-4D97-AF65-F5344CB8AC3E}">
        <p14:creationId xmlns:p14="http://schemas.microsoft.com/office/powerpoint/2010/main" val="21113460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C74B1-EC9D-4D5E-AB20-5BC29497F753}"/>
              </a:ext>
            </a:extLst>
          </p:cNvPr>
          <p:cNvSpPr>
            <a:spLocks noGrp="1"/>
          </p:cNvSpPr>
          <p:nvPr>
            <p:ph type="title"/>
          </p:nvPr>
        </p:nvSpPr>
        <p:spPr/>
        <p:txBody>
          <a:bodyPr/>
          <a:lstStyle/>
          <a:p>
            <a:r>
              <a:rPr lang="en-US" dirty="0"/>
              <a:t>Credit Card Reconciliation</a:t>
            </a:r>
          </a:p>
        </p:txBody>
      </p:sp>
      <p:sp>
        <p:nvSpPr>
          <p:cNvPr id="3" name="Content Placeholder 2">
            <a:extLst>
              <a:ext uri="{FF2B5EF4-FFF2-40B4-BE49-F238E27FC236}">
                <a16:creationId xmlns:a16="http://schemas.microsoft.com/office/drawing/2014/main" id="{5D058DBA-3C36-4719-A94D-E9C3C0373441}"/>
              </a:ext>
            </a:extLst>
          </p:cNvPr>
          <p:cNvSpPr>
            <a:spLocks noGrp="1"/>
          </p:cNvSpPr>
          <p:nvPr>
            <p:ph idx="1"/>
          </p:nvPr>
        </p:nvSpPr>
        <p:spPr/>
        <p:txBody>
          <a:bodyPr/>
          <a:lstStyle/>
          <a:p>
            <a:r>
              <a:rPr lang="en-US" altLang="en-US" dirty="0"/>
              <a:t>When credit cards are used with a POS</a:t>
            </a:r>
          </a:p>
          <a:p>
            <a:pPr lvl="1"/>
            <a:r>
              <a:rPr lang="en-US" altLang="en-US" sz="2200" dirty="0"/>
              <a:t>POS system should produce a report of credit card transactions</a:t>
            </a:r>
          </a:p>
          <a:p>
            <a:pPr lvl="1"/>
            <a:r>
              <a:rPr lang="en-US" altLang="en-US" sz="2200" dirty="0"/>
              <a:t>Compare the POS report to the daily settlement report</a:t>
            </a:r>
          </a:p>
          <a:p>
            <a:pPr lvl="1"/>
            <a:r>
              <a:rPr lang="en-US" altLang="en-US" sz="2200" dirty="0"/>
              <a:t>Supervisor reviews this</a:t>
            </a:r>
            <a:endParaRPr lang="en-US" altLang="en-US" dirty="0"/>
          </a:p>
          <a:p>
            <a:endParaRPr lang="en-US" dirty="0"/>
          </a:p>
        </p:txBody>
      </p:sp>
      <p:sp>
        <p:nvSpPr>
          <p:cNvPr id="4" name="Slide Number Placeholder 3">
            <a:extLst>
              <a:ext uri="{FF2B5EF4-FFF2-40B4-BE49-F238E27FC236}">
                <a16:creationId xmlns:a16="http://schemas.microsoft.com/office/drawing/2014/main" id="{04C0ABA1-49EC-4498-8D23-22D2552E69EE}"/>
              </a:ext>
            </a:extLst>
          </p:cNvPr>
          <p:cNvSpPr>
            <a:spLocks noGrp="1"/>
          </p:cNvSpPr>
          <p:nvPr>
            <p:ph type="sldNum" sz="quarter" idx="12"/>
          </p:nvPr>
        </p:nvSpPr>
        <p:spPr/>
        <p:txBody>
          <a:bodyPr/>
          <a:lstStyle/>
          <a:p>
            <a:fld id="{C6429477-D61A-7D49-A13C-58DC364142A2}" type="slidenum">
              <a:rPr lang="en-US" smtClean="0"/>
              <a:t>32</a:t>
            </a:fld>
            <a:endParaRPr lang="en-US" dirty="0"/>
          </a:p>
        </p:txBody>
      </p:sp>
    </p:spTree>
    <p:extLst>
      <p:ext uri="{BB962C8B-B14F-4D97-AF65-F5344CB8AC3E}">
        <p14:creationId xmlns:p14="http://schemas.microsoft.com/office/powerpoint/2010/main" val="16475892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5BE66-F199-42A3-960B-80F123915D8B}"/>
              </a:ext>
            </a:extLst>
          </p:cNvPr>
          <p:cNvSpPr>
            <a:spLocks noGrp="1"/>
          </p:cNvSpPr>
          <p:nvPr>
            <p:ph type="title"/>
          </p:nvPr>
        </p:nvSpPr>
        <p:spPr/>
        <p:txBody>
          <a:bodyPr/>
          <a:lstStyle/>
          <a:p>
            <a:r>
              <a:rPr lang="en-US" altLang="en-US" dirty="0"/>
              <a:t>Reconciliation - Guidelines</a:t>
            </a:r>
            <a:endParaRPr lang="en-US" dirty="0"/>
          </a:p>
        </p:txBody>
      </p:sp>
      <p:sp>
        <p:nvSpPr>
          <p:cNvPr id="3" name="Content Placeholder 2">
            <a:extLst>
              <a:ext uri="{FF2B5EF4-FFF2-40B4-BE49-F238E27FC236}">
                <a16:creationId xmlns:a16="http://schemas.microsoft.com/office/drawing/2014/main" id="{6A2FB011-FD05-4C2C-A809-BBAFC35A4B40}"/>
              </a:ext>
            </a:extLst>
          </p:cNvPr>
          <p:cNvSpPr>
            <a:spLocks noGrp="1"/>
          </p:cNvSpPr>
          <p:nvPr>
            <p:ph idx="1"/>
          </p:nvPr>
        </p:nvSpPr>
        <p:spPr>
          <a:xfrm>
            <a:off x="451212" y="1459465"/>
            <a:ext cx="11239500" cy="2259563"/>
          </a:xfrm>
        </p:spPr>
        <p:txBody>
          <a:bodyPr/>
          <a:lstStyle/>
          <a:p>
            <a:r>
              <a:rPr lang="en-US" altLang="en-US" dirty="0"/>
              <a:t>Reconciliation must be performed by a person with no cash handling responsibilities</a:t>
            </a:r>
          </a:p>
          <a:p>
            <a:r>
              <a:rPr lang="en-US" altLang="en-US" dirty="0"/>
              <a:t>The reconciliation must be dated and signed or initialed</a:t>
            </a:r>
          </a:p>
          <a:p>
            <a:r>
              <a:rPr lang="en-US" altLang="en-US" dirty="0"/>
              <a:t>The reconciliation should be reviewed by an independent party</a:t>
            </a:r>
          </a:p>
          <a:p>
            <a:r>
              <a:rPr lang="en-US" altLang="en-US" dirty="0"/>
              <a:t>The prescribed procedure should be followed; find reconciliation resources on the UCO web site</a:t>
            </a:r>
          </a:p>
        </p:txBody>
      </p:sp>
      <p:sp>
        <p:nvSpPr>
          <p:cNvPr id="4" name="Slide Number Placeholder 3">
            <a:extLst>
              <a:ext uri="{FF2B5EF4-FFF2-40B4-BE49-F238E27FC236}">
                <a16:creationId xmlns:a16="http://schemas.microsoft.com/office/drawing/2014/main" id="{3306E486-577E-457D-9A4B-6B93690C4DC6}"/>
              </a:ext>
            </a:extLst>
          </p:cNvPr>
          <p:cNvSpPr>
            <a:spLocks noGrp="1"/>
          </p:cNvSpPr>
          <p:nvPr>
            <p:ph type="sldNum" sz="quarter" idx="12"/>
          </p:nvPr>
        </p:nvSpPr>
        <p:spPr/>
        <p:txBody>
          <a:bodyPr/>
          <a:lstStyle/>
          <a:p>
            <a:fld id="{C6429477-D61A-7D49-A13C-58DC364142A2}" type="slidenum">
              <a:rPr lang="en-US" smtClean="0"/>
              <a:t>33</a:t>
            </a:fld>
            <a:endParaRPr lang="en-US" dirty="0"/>
          </a:p>
        </p:txBody>
      </p:sp>
    </p:spTree>
    <p:extLst>
      <p:ext uri="{BB962C8B-B14F-4D97-AF65-F5344CB8AC3E}">
        <p14:creationId xmlns:p14="http://schemas.microsoft.com/office/powerpoint/2010/main" val="12387211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E687F-D82A-4735-8C07-2227C240AD2C}"/>
              </a:ext>
            </a:extLst>
          </p:cNvPr>
          <p:cNvSpPr>
            <a:spLocks noGrp="1"/>
          </p:cNvSpPr>
          <p:nvPr>
            <p:ph type="ctrTitle"/>
          </p:nvPr>
        </p:nvSpPr>
        <p:spPr>
          <a:xfrm>
            <a:off x="457199" y="1325909"/>
            <a:ext cx="9601200" cy="950979"/>
          </a:xfrm>
        </p:spPr>
        <p:txBody>
          <a:bodyPr/>
          <a:lstStyle/>
          <a:p>
            <a:r>
              <a:rPr lang="en-US" dirty="0"/>
              <a:t>Good Business Practices</a:t>
            </a:r>
          </a:p>
        </p:txBody>
      </p:sp>
      <p:sp>
        <p:nvSpPr>
          <p:cNvPr id="3" name="Subtitle 2">
            <a:extLst>
              <a:ext uri="{FF2B5EF4-FFF2-40B4-BE49-F238E27FC236}">
                <a16:creationId xmlns:a16="http://schemas.microsoft.com/office/drawing/2014/main" id="{9EAA659A-88FB-4807-8156-608EBBF9C5A3}"/>
              </a:ext>
            </a:extLst>
          </p:cNvPr>
          <p:cNvSpPr>
            <a:spLocks noGrp="1"/>
          </p:cNvSpPr>
          <p:nvPr>
            <p:ph type="subTitle" idx="1"/>
          </p:nvPr>
        </p:nvSpPr>
        <p:spPr>
          <a:xfrm>
            <a:off x="457199" y="2656420"/>
            <a:ext cx="7660433" cy="534649"/>
          </a:xfrm>
        </p:spPr>
        <p:txBody>
          <a:bodyPr/>
          <a:lstStyle/>
          <a:p>
            <a:pPr marL="342900" indent="-342900">
              <a:buFont typeface="Arial" panose="020B0604020202020204" pitchFamily="34" charset="0"/>
              <a:buChar char="•"/>
            </a:pPr>
            <a:r>
              <a:rPr lang="en-US" dirty="0"/>
              <a:t>Oversight and Monitoring of Accounts Receivable (AR)</a:t>
            </a:r>
          </a:p>
        </p:txBody>
      </p:sp>
    </p:spTree>
    <p:extLst>
      <p:ext uri="{BB962C8B-B14F-4D97-AF65-F5344CB8AC3E}">
        <p14:creationId xmlns:p14="http://schemas.microsoft.com/office/powerpoint/2010/main" val="34895815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CA5F1-3509-4752-86A2-6430E66938E2}"/>
              </a:ext>
            </a:extLst>
          </p:cNvPr>
          <p:cNvSpPr>
            <a:spLocks noGrp="1"/>
          </p:cNvSpPr>
          <p:nvPr>
            <p:ph type="title"/>
          </p:nvPr>
        </p:nvSpPr>
        <p:spPr/>
        <p:txBody>
          <a:bodyPr/>
          <a:lstStyle/>
          <a:p>
            <a:r>
              <a:rPr lang="en-US" dirty="0"/>
              <a:t>Oversight &amp; Monitoring of Accounts Receivable</a:t>
            </a:r>
          </a:p>
        </p:txBody>
      </p:sp>
      <p:sp>
        <p:nvSpPr>
          <p:cNvPr id="3" name="Content Placeholder 2">
            <a:extLst>
              <a:ext uri="{FF2B5EF4-FFF2-40B4-BE49-F238E27FC236}">
                <a16:creationId xmlns:a16="http://schemas.microsoft.com/office/drawing/2014/main" id="{DDE2D6A5-BD2D-41BD-B6DC-7D762906DFCC}"/>
              </a:ext>
            </a:extLst>
          </p:cNvPr>
          <p:cNvSpPr>
            <a:spLocks noGrp="1"/>
          </p:cNvSpPr>
          <p:nvPr>
            <p:ph idx="1"/>
          </p:nvPr>
        </p:nvSpPr>
        <p:spPr>
          <a:xfrm>
            <a:off x="457200" y="1390198"/>
            <a:ext cx="11239500" cy="4457700"/>
          </a:xfrm>
        </p:spPr>
        <p:txBody>
          <a:bodyPr/>
          <a:lstStyle/>
          <a:p>
            <a:r>
              <a:rPr lang="en-US" altLang="en-US" dirty="0"/>
              <a:t>Outstanding AR is reviewed at least monthly</a:t>
            </a:r>
          </a:p>
          <a:p>
            <a:endParaRPr lang="en-US" altLang="en-US" sz="1100" dirty="0"/>
          </a:p>
          <a:p>
            <a:r>
              <a:rPr lang="en-US" altLang="en-US" dirty="0"/>
              <a:t>Someone other than the person who maintains AR conducts the review</a:t>
            </a:r>
          </a:p>
          <a:p>
            <a:endParaRPr lang="en-US" dirty="0"/>
          </a:p>
        </p:txBody>
      </p:sp>
      <p:sp>
        <p:nvSpPr>
          <p:cNvPr id="4" name="Slide Number Placeholder 3">
            <a:extLst>
              <a:ext uri="{FF2B5EF4-FFF2-40B4-BE49-F238E27FC236}">
                <a16:creationId xmlns:a16="http://schemas.microsoft.com/office/drawing/2014/main" id="{6B94AF36-1080-47D8-9633-7E5F5B77E0CC}"/>
              </a:ext>
            </a:extLst>
          </p:cNvPr>
          <p:cNvSpPr>
            <a:spLocks noGrp="1"/>
          </p:cNvSpPr>
          <p:nvPr>
            <p:ph type="sldNum" sz="quarter" idx="12"/>
          </p:nvPr>
        </p:nvSpPr>
        <p:spPr/>
        <p:txBody>
          <a:bodyPr/>
          <a:lstStyle/>
          <a:p>
            <a:fld id="{C6429477-D61A-7D49-A13C-58DC364142A2}" type="slidenum">
              <a:rPr lang="en-US" smtClean="0"/>
              <a:t>35</a:t>
            </a:fld>
            <a:endParaRPr lang="en-US" dirty="0"/>
          </a:p>
        </p:txBody>
      </p:sp>
    </p:spTree>
    <p:extLst>
      <p:ext uri="{BB962C8B-B14F-4D97-AF65-F5344CB8AC3E}">
        <p14:creationId xmlns:p14="http://schemas.microsoft.com/office/powerpoint/2010/main" val="33258562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FEA79-077A-452A-AB30-FB89ADF8D16D}"/>
              </a:ext>
            </a:extLst>
          </p:cNvPr>
          <p:cNvSpPr>
            <a:spLocks noGrp="1"/>
          </p:cNvSpPr>
          <p:nvPr>
            <p:ph type="ctrTitle"/>
          </p:nvPr>
        </p:nvSpPr>
        <p:spPr/>
        <p:txBody>
          <a:bodyPr/>
          <a:lstStyle/>
          <a:p>
            <a:r>
              <a:rPr lang="en-US" dirty="0"/>
              <a:t>Are you ready for the Quiz?</a:t>
            </a:r>
          </a:p>
        </p:txBody>
      </p:sp>
      <p:sp>
        <p:nvSpPr>
          <p:cNvPr id="3" name="Subtitle 2">
            <a:extLst>
              <a:ext uri="{FF2B5EF4-FFF2-40B4-BE49-F238E27FC236}">
                <a16:creationId xmlns:a16="http://schemas.microsoft.com/office/drawing/2014/main" id="{F10DD87C-D0A5-4265-A204-A067A9B979F6}"/>
              </a:ext>
            </a:extLst>
          </p:cNvPr>
          <p:cNvSpPr>
            <a:spLocks noGrp="1"/>
          </p:cNvSpPr>
          <p:nvPr>
            <p:ph type="subTitle" idx="1"/>
          </p:nvPr>
        </p:nvSpPr>
        <p:spPr/>
        <p:txBody>
          <a:bodyPr/>
          <a:lstStyle/>
          <a:p>
            <a:r>
              <a:rPr lang="en-US" dirty="0"/>
              <a:t>Let’s review some important information</a:t>
            </a:r>
          </a:p>
        </p:txBody>
      </p:sp>
    </p:spTree>
    <p:extLst>
      <p:ext uri="{BB962C8B-B14F-4D97-AF65-F5344CB8AC3E}">
        <p14:creationId xmlns:p14="http://schemas.microsoft.com/office/powerpoint/2010/main" val="1836618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5CB9F-465E-47FB-99D3-9306BE14ECC1}"/>
              </a:ext>
            </a:extLst>
          </p:cNvPr>
          <p:cNvSpPr>
            <a:spLocks noGrp="1"/>
          </p:cNvSpPr>
          <p:nvPr>
            <p:ph type="title"/>
          </p:nvPr>
        </p:nvSpPr>
        <p:spPr/>
        <p:txBody>
          <a:bodyPr/>
          <a:lstStyle/>
          <a:p>
            <a:r>
              <a:rPr lang="en-US" dirty="0"/>
              <a:t>Review for the Quiz </a:t>
            </a:r>
          </a:p>
        </p:txBody>
      </p:sp>
      <p:sp>
        <p:nvSpPr>
          <p:cNvPr id="3" name="Content Placeholder 2">
            <a:extLst>
              <a:ext uri="{FF2B5EF4-FFF2-40B4-BE49-F238E27FC236}">
                <a16:creationId xmlns:a16="http://schemas.microsoft.com/office/drawing/2014/main" id="{A7977A4E-6F81-4E90-A397-1EE5C088D3B5}"/>
              </a:ext>
            </a:extLst>
          </p:cNvPr>
          <p:cNvSpPr>
            <a:spLocks noGrp="1"/>
          </p:cNvSpPr>
          <p:nvPr>
            <p:ph idx="1"/>
          </p:nvPr>
        </p:nvSpPr>
        <p:spPr/>
        <p:txBody>
          <a:bodyPr/>
          <a:lstStyle/>
          <a:p>
            <a:r>
              <a:rPr lang="en-US" altLang="en-US" dirty="0"/>
              <a:t>Accountability</a:t>
            </a:r>
            <a:endParaRPr lang="en-US" altLang="en-US" sz="2000" dirty="0"/>
          </a:p>
          <a:p>
            <a:pPr lvl="1"/>
            <a:r>
              <a:rPr lang="en-US" altLang="en-US" sz="2000" dirty="0"/>
              <a:t>Payment processors are accountable for</a:t>
            </a:r>
          </a:p>
          <a:p>
            <a:pPr lvl="2"/>
            <a:r>
              <a:rPr lang="en-US" altLang="en-US" sz="1800" dirty="0"/>
              <a:t>Recording payments correctly</a:t>
            </a:r>
          </a:p>
          <a:p>
            <a:pPr lvl="2"/>
            <a:r>
              <a:rPr lang="en-US" altLang="en-US" sz="1800" dirty="0"/>
              <a:t>Observing USF internal controls</a:t>
            </a:r>
          </a:p>
          <a:p>
            <a:r>
              <a:rPr lang="en-US" altLang="en-US" dirty="0"/>
              <a:t>Internal controls exist</a:t>
            </a:r>
          </a:p>
          <a:p>
            <a:pPr lvl="1"/>
            <a:r>
              <a:rPr lang="en-US" altLang="en-US" sz="2000" dirty="0"/>
              <a:t>To protect the staff</a:t>
            </a:r>
          </a:p>
          <a:p>
            <a:pPr lvl="1"/>
            <a:r>
              <a:rPr lang="en-US" altLang="en-US" sz="2000" dirty="0"/>
              <a:t>To protect the cash</a:t>
            </a:r>
          </a:p>
          <a:p>
            <a:r>
              <a:rPr lang="en-US" altLang="en-US" dirty="0"/>
              <a:t>Custody</a:t>
            </a:r>
          </a:p>
          <a:p>
            <a:pPr lvl="1"/>
            <a:r>
              <a:rPr lang="en-US" altLang="en-US" sz="2000" dirty="0"/>
              <a:t>Having access to or control over any physical asset</a:t>
            </a:r>
          </a:p>
        </p:txBody>
      </p:sp>
      <p:sp>
        <p:nvSpPr>
          <p:cNvPr id="4" name="Slide Number Placeholder 3">
            <a:extLst>
              <a:ext uri="{FF2B5EF4-FFF2-40B4-BE49-F238E27FC236}">
                <a16:creationId xmlns:a16="http://schemas.microsoft.com/office/drawing/2014/main" id="{343A3377-F928-4F59-88B3-4F9AFB4E0EEF}"/>
              </a:ext>
            </a:extLst>
          </p:cNvPr>
          <p:cNvSpPr>
            <a:spLocks noGrp="1"/>
          </p:cNvSpPr>
          <p:nvPr>
            <p:ph type="sldNum" sz="quarter" idx="12"/>
          </p:nvPr>
        </p:nvSpPr>
        <p:spPr/>
        <p:txBody>
          <a:bodyPr/>
          <a:lstStyle/>
          <a:p>
            <a:fld id="{C6429477-D61A-7D49-A13C-58DC364142A2}" type="slidenum">
              <a:rPr lang="en-US" smtClean="0"/>
              <a:t>37</a:t>
            </a:fld>
            <a:endParaRPr lang="en-US" dirty="0"/>
          </a:p>
        </p:txBody>
      </p:sp>
    </p:spTree>
    <p:extLst>
      <p:ext uri="{BB962C8B-B14F-4D97-AF65-F5344CB8AC3E}">
        <p14:creationId xmlns:p14="http://schemas.microsoft.com/office/powerpoint/2010/main" val="14024066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252EF-5351-4699-B346-ADF956366140}"/>
              </a:ext>
            </a:extLst>
          </p:cNvPr>
          <p:cNvSpPr>
            <a:spLocks noGrp="1"/>
          </p:cNvSpPr>
          <p:nvPr>
            <p:ph type="title"/>
          </p:nvPr>
        </p:nvSpPr>
        <p:spPr/>
        <p:txBody>
          <a:bodyPr/>
          <a:lstStyle/>
          <a:p>
            <a:r>
              <a:rPr lang="en-US" dirty="0"/>
              <a:t>Review for the Quiz</a:t>
            </a:r>
          </a:p>
        </p:txBody>
      </p:sp>
      <p:sp>
        <p:nvSpPr>
          <p:cNvPr id="3" name="Content Placeholder 2">
            <a:extLst>
              <a:ext uri="{FF2B5EF4-FFF2-40B4-BE49-F238E27FC236}">
                <a16:creationId xmlns:a16="http://schemas.microsoft.com/office/drawing/2014/main" id="{7C2BC973-1705-48D3-8822-C73143CCEF40}"/>
              </a:ext>
            </a:extLst>
          </p:cNvPr>
          <p:cNvSpPr>
            <a:spLocks noGrp="1"/>
          </p:cNvSpPr>
          <p:nvPr>
            <p:ph idx="1"/>
          </p:nvPr>
        </p:nvSpPr>
        <p:spPr/>
        <p:txBody>
          <a:bodyPr/>
          <a:lstStyle/>
          <a:p>
            <a:r>
              <a:rPr lang="en-US" altLang="en-US" dirty="0"/>
              <a:t>Record Keeping</a:t>
            </a:r>
          </a:p>
          <a:p>
            <a:pPr lvl="1"/>
            <a:r>
              <a:rPr lang="en-US" altLang="en-US" sz="2000" dirty="0"/>
              <a:t>The process of creating and maintaining departmental documents</a:t>
            </a:r>
          </a:p>
          <a:p>
            <a:pPr lvl="1"/>
            <a:r>
              <a:rPr lang="en-US" altLang="en-US" sz="2000" dirty="0"/>
              <a:t>A supervisor should always review your balancing report; then initial and date the form</a:t>
            </a:r>
          </a:p>
          <a:p>
            <a:r>
              <a:rPr lang="en-US" altLang="en-US" dirty="0"/>
              <a:t>Authorization</a:t>
            </a:r>
          </a:p>
          <a:p>
            <a:pPr lvl="1"/>
            <a:r>
              <a:rPr lang="en-US" altLang="en-US" sz="2000" dirty="0"/>
              <a:t>The person who receives a payment should never make a correction, issue a refund, or void a transaction</a:t>
            </a:r>
          </a:p>
          <a:p>
            <a:pPr lvl="1"/>
            <a:r>
              <a:rPr lang="en-US" altLang="en-US" sz="2000" dirty="0"/>
              <a:t>The authorizer performs these actions</a:t>
            </a:r>
          </a:p>
          <a:p>
            <a:r>
              <a:rPr lang="en-US" altLang="en-US" dirty="0"/>
              <a:t>Balancing</a:t>
            </a:r>
          </a:p>
          <a:p>
            <a:pPr lvl="1"/>
            <a:r>
              <a:rPr lang="en-US" altLang="en-US" sz="2000" dirty="0"/>
              <a:t>Your department should have a standard balancing report </a:t>
            </a:r>
          </a:p>
          <a:p>
            <a:endParaRPr lang="en-US" dirty="0"/>
          </a:p>
        </p:txBody>
      </p:sp>
      <p:sp>
        <p:nvSpPr>
          <p:cNvPr id="4" name="Slide Number Placeholder 3">
            <a:extLst>
              <a:ext uri="{FF2B5EF4-FFF2-40B4-BE49-F238E27FC236}">
                <a16:creationId xmlns:a16="http://schemas.microsoft.com/office/drawing/2014/main" id="{4573B221-D304-4A47-B923-C2CFCC871CAB}"/>
              </a:ext>
            </a:extLst>
          </p:cNvPr>
          <p:cNvSpPr>
            <a:spLocks noGrp="1"/>
          </p:cNvSpPr>
          <p:nvPr>
            <p:ph type="sldNum" sz="quarter" idx="12"/>
          </p:nvPr>
        </p:nvSpPr>
        <p:spPr/>
        <p:txBody>
          <a:bodyPr/>
          <a:lstStyle/>
          <a:p>
            <a:fld id="{C6429477-D61A-7D49-A13C-58DC364142A2}" type="slidenum">
              <a:rPr lang="en-US" smtClean="0"/>
              <a:t>38</a:t>
            </a:fld>
            <a:endParaRPr lang="en-US" dirty="0"/>
          </a:p>
        </p:txBody>
      </p:sp>
    </p:spTree>
    <p:extLst>
      <p:ext uri="{BB962C8B-B14F-4D97-AF65-F5344CB8AC3E}">
        <p14:creationId xmlns:p14="http://schemas.microsoft.com/office/powerpoint/2010/main" val="38673947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0D0C-70EF-42B9-B353-D279B16AB95C}"/>
              </a:ext>
            </a:extLst>
          </p:cNvPr>
          <p:cNvSpPr>
            <a:spLocks noGrp="1"/>
          </p:cNvSpPr>
          <p:nvPr>
            <p:ph type="title"/>
          </p:nvPr>
        </p:nvSpPr>
        <p:spPr/>
        <p:txBody>
          <a:bodyPr/>
          <a:lstStyle/>
          <a:p>
            <a:r>
              <a:rPr lang="en-US" altLang="en-US" dirty="0"/>
              <a:t>Resources</a:t>
            </a:r>
            <a:endParaRPr lang="en-US" sz="6000" dirty="0"/>
          </a:p>
        </p:txBody>
      </p:sp>
      <p:sp>
        <p:nvSpPr>
          <p:cNvPr id="3" name="Content Placeholder 2">
            <a:extLst>
              <a:ext uri="{FF2B5EF4-FFF2-40B4-BE49-F238E27FC236}">
                <a16:creationId xmlns:a16="http://schemas.microsoft.com/office/drawing/2014/main" id="{D09D256A-95E6-47D7-9761-BBE8C25938BA}"/>
              </a:ext>
            </a:extLst>
          </p:cNvPr>
          <p:cNvSpPr>
            <a:spLocks noGrp="1"/>
          </p:cNvSpPr>
          <p:nvPr>
            <p:ph idx="1"/>
          </p:nvPr>
        </p:nvSpPr>
        <p:spPr>
          <a:xfrm>
            <a:off x="451212" y="1248747"/>
            <a:ext cx="11239500" cy="4489580"/>
          </a:xfrm>
        </p:spPr>
        <p:txBody>
          <a:bodyPr/>
          <a:lstStyle/>
          <a:p>
            <a:r>
              <a:rPr lang="en-US" altLang="en-US" dirty="0"/>
              <a:t>Office of University Audit &amp; Compliance</a:t>
            </a:r>
          </a:p>
          <a:p>
            <a:pPr lvl="1"/>
            <a:r>
              <a:rPr lang="en-US" altLang="en-US" sz="2000" dirty="0"/>
              <a:t>Generalcounsel.usf.edu </a:t>
            </a:r>
          </a:p>
          <a:p>
            <a:pPr lvl="1">
              <a:buNone/>
            </a:pPr>
            <a:endParaRPr lang="en-US" altLang="en-US" sz="2000" dirty="0"/>
          </a:p>
          <a:p>
            <a:r>
              <a:rPr lang="en-US" altLang="en-US" dirty="0"/>
              <a:t>Online Business Processes</a:t>
            </a:r>
          </a:p>
          <a:p>
            <a:pPr lvl="1"/>
            <a:r>
              <a:rPr lang="en-US" altLang="en-US" dirty="0">
                <a:hlinkClick r:id="rId2"/>
              </a:rPr>
              <a:t>http://www.usf.edu/businessprocesses</a:t>
            </a:r>
            <a:r>
              <a:rPr lang="en-US" altLang="en-US" dirty="0"/>
              <a:t> </a:t>
            </a:r>
          </a:p>
          <a:p>
            <a:pPr lvl="1">
              <a:buNone/>
            </a:pPr>
            <a:endParaRPr lang="en-US" altLang="en-US" sz="2000" dirty="0"/>
          </a:p>
          <a:p>
            <a:r>
              <a:rPr lang="en-US" altLang="en-US" dirty="0"/>
              <a:t>Additional training resources are available on the University Controllers Office website</a:t>
            </a:r>
          </a:p>
          <a:p>
            <a:pPr lvl="1"/>
            <a:r>
              <a:rPr lang="en-US" altLang="en-US" sz="2200" dirty="0"/>
              <a:t>UCO Website &gt; About UCO &gt; Training &gt; </a:t>
            </a:r>
            <a:r>
              <a:rPr lang="en-US" altLang="en-US" sz="2200" b="1" dirty="0"/>
              <a:t>Banking and Cash Management</a:t>
            </a:r>
          </a:p>
          <a:p>
            <a:pPr lvl="2"/>
            <a:r>
              <a:rPr lang="en-US" altLang="en-US" sz="2000" dirty="0"/>
              <a:t>Credit Card Reconciliation Process</a:t>
            </a:r>
          </a:p>
          <a:p>
            <a:pPr lvl="2"/>
            <a:r>
              <a:rPr lang="en-US" altLang="en-US" sz="2000" dirty="0"/>
              <a:t>Lock Boxes and ACH’s</a:t>
            </a:r>
          </a:p>
          <a:p>
            <a:pPr lvl="2"/>
            <a:r>
              <a:rPr lang="en-US" altLang="en-US" sz="2000" dirty="0"/>
              <a:t>Internal Controls</a:t>
            </a:r>
          </a:p>
          <a:p>
            <a:pPr lvl="2"/>
            <a:r>
              <a:rPr lang="en-US" altLang="en-US" sz="2000" dirty="0"/>
              <a:t>Separation of Duties</a:t>
            </a:r>
          </a:p>
        </p:txBody>
      </p:sp>
      <p:sp>
        <p:nvSpPr>
          <p:cNvPr id="4" name="Slide Number Placeholder 3">
            <a:extLst>
              <a:ext uri="{FF2B5EF4-FFF2-40B4-BE49-F238E27FC236}">
                <a16:creationId xmlns:a16="http://schemas.microsoft.com/office/drawing/2014/main" id="{178E3C2D-B267-4138-AF8D-076F6941AD19}"/>
              </a:ext>
            </a:extLst>
          </p:cNvPr>
          <p:cNvSpPr>
            <a:spLocks noGrp="1"/>
          </p:cNvSpPr>
          <p:nvPr>
            <p:ph type="sldNum" sz="quarter" idx="12"/>
          </p:nvPr>
        </p:nvSpPr>
        <p:spPr/>
        <p:txBody>
          <a:bodyPr/>
          <a:lstStyle/>
          <a:p>
            <a:fld id="{C6429477-D61A-7D49-A13C-58DC364142A2}" type="slidenum">
              <a:rPr lang="en-US" smtClean="0"/>
              <a:t>39</a:t>
            </a:fld>
            <a:endParaRPr lang="en-US" dirty="0"/>
          </a:p>
        </p:txBody>
      </p:sp>
    </p:spTree>
    <p:extLst>
      <p:ext uri="{BB962C8B-B14F-4D97-AF65-F5344CB8AC3E}">
        <p14:creationId xmlns:p14="http://schemas.microsoft.com/office/powerpoint/2010/main" val="1992358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9072F-10AB-41D6-A915-7BE9A47A25D9}"/>
              </a:ext>
            </a:extLst>
          </p:cNvPr>
          <p:cNvSpPr>
            <a:spLocks noGrp="1"/>
          </p:cNvSpPr>
          <p:nvPr>
            <p:ph type="title"/>
          </p:nvPr>
        </p:nvSpPr>
        <p:spPr/>
        <p:txBody>
          <a:bodyPr/>
          <a:lstStyle/>
          <a:p>
            <a:r>
              <a:rPr lang="en-US" altLang="en-US" dirty="0"/>
              <a:t>Defining Accountability</a:t>
            </a:r>
            <a:endParaRPr lang="en-US" sz="3200" dirty="0"/>
          </a:p>
        </p:txBody>
      </p:sp>
      <p:sp>
        <p:nvSpPr>
          <p:cNvPr id="3" name="Content Placeholder 2">
            <a:extLst>
              <a:ext uri="{FF2B5EF4-FFF2-40B4-BE49-F238E27FC236}">
                <a16:creationId xmlns:a16="http://schemas.microsoft.com/office/drawing/2014/main" id="{713E96AD-6069-4870-81C4-83FE14CB53A0}"/>
              </a:ext>
            </a:extLst>
          </p:cNvPr>
          <p:cNvSpPr>
            <a:spLocks noGrp="1"/>
          </p:cNvSpPr>
          <p:nvPr>
            <p:ph idx="1"/>
          </p:nvPr>
        </p:nvSpPr>
        <p:spPr>
          <a:xfrm>
            <a:off x="457200" y="1360715"/>
            <a:ext cx="11239500" cy="2763415"/>
          </a:xfrm>
        </p:spPr>
        <p:txBody>
          <a:bodyPr/>
          <a:lstStyle/>
          <a:p>
            <a:r>
              <a:rPr lang="en-US" altLang="en-US" dirty="0"/>
              <a:t>Delegation of authority to qualified persons to:</a:t>
            </a:r>
          </a:p>
          <a:p>
            <a:pPr lvl="1"/>
            <a:r>
              <a:rPr lang="en-US" altLang="en-US" sz="2000" dirty="0"/>
              <a:t>Initiate, approve, process and review business transactions</a:t>
            </a:r>
          </a:p>
          <a:p>
            <a:pPr lvl="1">
              <a:buNone/>
            </a:pPr>
            <a:endParaRPr lang="en-US" altLang="en-US" sz="2800" dirty="0"/>
          </a:p>
          <a:p>
            <a:r>
              <a:rPr lang="en-US" altLang="en-US" dirty="0"/>
              <a:t>Holding these persons responsible for:</a:t>
            </a:r>
          </a:p>
          <a:p>
            <a:pPr lvl="1"/>
            <a:r>
              <a:rPr lang="en-US" altLang="en-US" sz="2000" dirty="0"/>
              <a:t>The validity, correctness and appropriateness of their actions</a:t>
            </a:r>
          </a:p>
        </p:txBody>
      </p:sp>
      <p:sp>
        <p:nvSpPr>
          <p:cNvPr id="4" name="Slide Number Placeholder 3">
            <a:extLst>
              <a:ext uri="{FF2B5EF4-FFF2-40B4-BE49-F238E27FC236}">
                <a16:creationId xmlns:a16="http://schemas.microsoft.com/office/drawing/2014/main" id="{F5EB189D-67D9-441B-908D-89415902BCB7}"/>
              </a:ext>
            </a:extLst>
          </p:cNvPr>
          <p:cNvSpPr>
            <a:spLocks noGrp="1"/>
          </p:cNvSpPr>
          <p:nvPr>
            <p:ph type="sldNum" sz="quarter" idx="12"/>
          </p:nvPr>
        </p:nvSpPr>
        <p:spPr/>
        <p:txBody>
          <a:bodyPr/>
          <a:lstStyle/>
          <a:p>
            <a:fld id="{C6429477-D61A-7D49-A13C-58DC364142A2}" type="slidenum">
              <a:rPr lang="en-US" smtClean="0"/>
              <a:t>4</a:t>
            </a:fld>
            <a:endParaRPr lang="en-US" dirty="0"/>
          </a:p>
        </p:txBody>
      </p:sp>
    </p:spTree>
    <p:extLst>
      <p:ext uri="{BB962C8B-B14F-4D97-AF65-F5344CB8AC3E}">
        <p14:creationId xmlns:p14="http://schemas.microsoft.com/office/powerpoint/2010/main" val="15175240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6573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2FD3E-5002-4AAD-A8CD-3F221056C322}"/>
              </a:ext>
            </a:extLst>
          </p:cNvPr>
          <p:cNvSpPr>
            <a:spLocks noGrp="1"/>
          </p:cNvSpPr>
          <p:nvPr>
            <p:ph type="title"/>
          </p:nvPr>
        </p:nvSpPr>
        <p:spPr/>
        <p:txBody>
          <a:bodyPr/>
          <a:lstStyle/>
          <a:p>
            <a:r>
              <a:rPr lang="en-US" dirty="0"/>
              <a:t>Accountability</a:t>
            </a:r>
          </a:p>
        </p:txBody>
      </p:sp>
      <p:sp>
        <p:nvSpPr>
          <p:cNvPr id="3" name="Content Placeholder 2">
            <a:extLst>
              <a:ext uri="{FF2B5EF4-FFF2-40B4-BE49-F238E27FC236}">
                <a16:creationId xmlns:a16="http://schemas.microsoft.com/office/drawing/2014/main" id="{D49394FE-1467-4C08-9784-D4F1FEDB2FEA}"/>
              </a:ext>
            </a:extLst>
          </p:cNvPr>
          <p:cNvSpPr>
            <a:spLocks noGrp="1"/>
          </p:cNvSpPr>
          <p:nvPr>
            <p:ph idx="1"/>
          </p:nvPr>
        </p:nvSpPr>
        <p:spPr>
          <a:xfrm>
            <a:off x="457200" y="1210907"/>
            <a:ext cx="11239500" cy="4723361"/>
          </a:xfrm>
        </p:spPr>
        <p:txBody>
          <a:bodyPr/>
          <a:lstStyle/>
          <a:p>
            <a:pPr>
              <a:lnSpc>
                <a:spcPct val="80000"/>
              </a:lnSpc>
              <a:defRPr/>
            </a:pPr>
            <a:r>
              <a:rPr lang="en-US" altLang="en-US" sz="2200" dirty="0"/>
              <a:t>Everyone is accountable for their actions</a:t>
            </a:r>
            <a:endParaRPr lang="en-US" altLang="en-US" dirty="0"/>
          </a:p>
          <a:p>
            <a:pPr>
              <a:lnSpc>
                <a:spcPct val="80000"/>
              </a:lnSpc>
              <a:defRPr/>
            </a:pPr>
            <a:r>
              <a:rPr lang="en-US" altLang="en-US" sz="2200" dirty="0"/>
              <a:t>Of all the individuals involved in the receipt, recording and balancing of funds, the person of ultimate responsibility is the custodian</a:t>
            </a:r>
            <a:endParaRPr lang="en-US" altLang="en-US" sz="1300" dirty="0"/>
          </a:p>
          <a:p>
            <a:pPr>
              <a:lnSpc>
                <a:spcPct val="80000"/>
              </a:lnSpc>
              <a:defRPr/>
            </a:pPr>
            <a:r>
              <a:rPr lang="en-US" altLang="en-US" sz="2200" dirty="0"/>
              <a:t>Payment processors are accountable for</a:t>
            </a:r>
          </a:p>
          <a:p>
            <a:pPr lvl="1">
              <a:lnSpc>
                <a:spcPct val="80000"/>
              </a:lnSpc>
              <a:defRPr/>
            </a:pPr>
            <a:r>
              <a:rPr lang="en-US" altLang="en-US" sz="2000" dirty="0"/>
              <a:t>Recording payments accurately</a:t>
            </a:r>
          </a:p>
          <a:p>
            <a:pPr lvl="1">
              <a:lnSpc>
                <a:spcPct val="80000"/>
              </a:lnSpc>
              <a:defRPr/>
            </a:pPr>
            <a:r>
              <a:rPr lang="en-US" altLang="en-US" sz="2000" dirty="0"/>
              <a:t>Observing all of the USF internal controls</a:t>
            </a:r>
          </a:p>
          <a:p>
            <a:pPr lvl="1">
              <a:lnSpc>
                <a:spcPct val="80000"/>
              </a:lnSpc>
              <a:defRPr/>
            </a:pPr>
            <a:r>
              <a:rPr lang="en-US" altLang="en-US" sz="2000" dirty="0"/>
              <a:t>Protecting the cardholders information</a:t>
            </a:r>
          </a:p>
          <a:p>
            <a:pPr>
              <a:defRPr/>
            </a:pPr>
            <a:r>
              <a:rPr lang="en-US" altLang="en-US" sz="2200" dirty="0"/>
              <a:t>Supervisors are accountable for</a:t>
            </a:r>
          </a:p>
          <a:p>
            <a:pPr lvl="1">
              <a:defRPr/>
            </a:pPr>
            <a:r>
              <a:rPr lang="en-US" altLang="en-US" sz="2000" dirty="0"/>
              <a:t>Proper allocations of payments</a:t>
            </a:r>
          </a:p>
          <a:p>
            <a:pPr lvl="1">
              <a:defRPr/>
            </a:pPr>
            <a:r>
              <a:rPr lang="en-US" altLang="en-US" sz="2000" dirty="0"/>
              <a:t>Assignment of duties that comply with separation of duties guidelines</a:t>
            </a:r>
            <a:endParaRPr lang="en-US" altLang="en-US" sz="1100" dirty="0"/>
          </a:p>
          <a:p>
            <a:pPr>
              <a:defRPr/>
            </a:pPr>
            <a:r>
              <a:rPr lang="en-US" altLang="en-US" sz="2200" dirty="0"/>
              <a:t>Others are accountable for</a:t>
            </a:r>
          </a:p>
          <a:p>
            <a:pPr lvl="1">
              <a:defRPr/>
            </a:pPr>
            <a:r>
              <a:rPr lang="en-US" altLang="en-US" sz="2000" dirty="0"/>
              <a:t>Proper transfer of custody of payments</a:t>
            </a:r>
          </a:p>
          <a:p>
            <a:pPr marL="400050">
              <a:defRPr/>
            </a:pPr>
            <a:r>
              <a:rPr lang="en-US" altLang="en-US" sz="2000" dirty="0"/>
              <a:t>Accountable officers are ultimately responsible for payment transactions.</a:t>
            </a:r>
          </a:p>
          <a:p>
            <a:pPr>
              <a:lnSpc>
                <a:spcPct val="80000"/>
              </a:lnSpc>
              <a:defRPr/>
            </a:pPr>
            <a:endParaRPr lang="en-US" altLang="en-US" sz="1800" dirty="0"/>
          </a:p>
        </p:txBody>
      </p:sp>
      <p:sp>
        <p:nvSpPr>
          <p:cNvPr id="4" name="Slide Number Placeholder 3">
            <a:extLst>
              <a:ext uri="{FF2B5EF4-FFF2-40B4-BE49-F238E27FC236}">
                <a16:creationId xmlns:a16="http://schemas.microsoft.com/office/drawing/2014/main" id="{163ABFFC-5AC6-4D9E-AFE0-24D4E5B9D422}"/>
              </a:ext>
            </a:extLst>
          </p:cNvPr>
          <p:cNvSpPr>
            <a:spLocks noGrp="1"/>
          </p:cNvSpPr>
          <p:nvPr>
            <p:ph type="sldNum" sz="quarter" idx="12"/>
          </p:nvPr>
        </p:nvSpPr>
        <p:spPr/>
        <p:txBody>
          <a:bodyPr/>
          <a:lstStyle/>
          <a:p>
            <a:fld id="{C6429477-D61A-7D49-A13C-58DC364142A2}" type="slidenum">
              <a:rPr lang="en-US" smtClean="0"/>
              <a:t>5</a:t>
            </a:fld>
            <a:endParaRPr lang="en-US" dirty="0"/>
          </a:p>
        </p:txBody>
      </p:sp>
    </p:spTree>
    <p:extLst>
      <p:ext uri="{BB962C8B-B14F-4D97-AF65-F5344CB8AC3E}">
        <p14:creationId xmlns:p14="http://schemas.microsoft.com/office/powerpoint/2010/main" val="3543129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0F65D-30D3-46F3-A426-F652B57D7451}"/>
              </a:ext>
            </a:extLst>
          </p:cNvPr>
          <p:cNvSpPr>
            <a:spLocks noGrp="1"/>
          </p:cNvSpPr>
          <p:nvPr>
            <p:ph type="title"/>
          </p:nvPr>
        </p:nvSpPr>
        <p:spPr/>
        <p:txBody>
          <a:bodyPr/>
          <a:lstStyle/>
          <a:p>
            <a:r>
              <a:rPr lang="en-US" dirty="0"/>
              <a:t>Internal Controls</a:t>
            </a:r>
          </a:p>
        </p:txBody>
      </p:sp>
      <p:sp>
        <p:nvSpPr>
          <p:cNvPr id="3" name="Content Placeholder 2">
            <a:extLst>
              <a:ext uri="{FF2B5EF4-FFF2-40B4-BE49-F238E27FC236}">
                <a16:creationId xmlns:a16="http://schemas.microsoft.com/office/drawing/2014/main" id="{D23C60F8-A385-4FFF-A362-1C7B19FA39A4}"/>
              </a:ext>
            </a:extLst>
          </p:cNvPr>
          <p:cNvSpPr>
            <a:spLocks noGrp="1"/>
          </p:cNvSpPr>
          <p:nvPr>
            <p:ph idx="1"/>
          </p:nvPr>
        </p:nvSpPr>
        <p:spPr/>
        <p:txBody>
          <a:bodyPr/>
          <a:lstStyle/>
          <a:p>
            <a:pPr>
              <a:defRPr/>
            </a:pPr>
            <a:r>
              <a:rPr lang="en-US" altLang="en-US" dirty="0"/>
              <a:t>Protect</a:t>
            </a:r>
          </a:p>
          <a:p>
            <a:pPr lvl="1">
              <a:defRPr/>
            </a:pPr>
            <a:r>
              <a:rPr lang="en-US" altLang="en-US" sz="2200" dirty="0"/>
              <a:t>USF</a:t>
            </a:r>
          </a:p>
          <a:p>
            <a:pPr lvl="1">
              <a:defRPr/>
            </a:pPr>
            <a:r>
              <a:rPr lang="en-US" altLang="en-US" sz="2200" dirty="0"/>
              <a:t>USF staff</a:t>
            </a:r>
          </a:p>
          <a:p>
            <a:pPr marL="457200" lvl="1" indent="0">
              <a:buNone/>
              <a:defRPr/>
            </a:pPr>
            <a:endParaRPr lang="en-US" altLang="en-US" sz="3600" dirty="0"/>
          </a:p>
          <a:p>
            <a:pPr>
              <a:defRPr/>
            </a:pPr>
            <a:r>
              <a:rPr lang="en-US" altLang="en-US" dirty="0"/>
              <a:t>Are designed to provide reasonable assurance regarding:</a:t>
            </a:r>
          </a:p>
          <a:p>
            <a:pPr lvl="1">
              <a:defRPr/>
            </a:pPr>
            <a:r>
              <a:rPr lang="en-US" altLang="en-US" sz="2200" dirty="0"/>
              <a:t>Effectiveness and efficiency of operations</a:t>
            </a:r>
          </a:p>
          <a:p>
            <a:pPr lvl="1">
              <a:defRPr/>
            </a:pPr>
            <a:r>
              <a:rPr lang="en-US" altLang="en-US" sz="2200" dirty="0"/>
              <a:t>Reliability of reporting</a:t>
            </a:r>
          </a:p>
          <a:p>
            <a:pPr lvl="1">
              <a:defRPr/>
            </a:pPr>
            <a:r>
              <a:rPr lang="en-US" altLang="en-US" sz="2200" dirty="0"/>
              <a:t>Compliance with applicable rules, laws, and regulations </a:t>
            </a:r>
          </a:p>
          <a:p>
            <a:endParaRPr lang="en-US" dirty="0"/>
          </a:p>
        </p:txBody>
      </p:sp>
      <p:sp>
        <p:nvSpPr>
          <p:cNvPr id="4" name="Slide Number Placeholder 3">
            <a:extLst>
              <a:ext uri="{FF2B5EF4-FFF2-40B4-BE49-F238E27FC236}">
                <a16:creationId xmlns:a16="http://schemas.microsoft.com/office/drawing/2014/main" id="{FFB97688-FEA5-4E14-8938-88EA35B8D2A8}"/>
              </a:ext>
            </a:extLst>
          </p:cNvPr>
          <p:cNvSpPr>
            <a:spLocks noGrp="1"/>
          </p:cNvSpPr>
          <p:nvPr>
            <p:ph type="sldNum" sz="quarter" idx="12"/>
          </p:nvPr>
        </p:nvSpPr>
        <p:spPr/>
        <p:txBody>
          <a:bodyPr/>
          <a:lstStyle/>
          <a:p>
            <a:fld id="{C6429477-D61A-7D49-A13C-58DC364142A2}" type="slidenum">
              <a:rPr lang="en-US" smtClean="0"/>
              <a:t>6</a:t>
            </a:fld>
            <a:endParaRPr lang="en-US" dirty="0"/>
          </a:p>
        </p:txBody>
      </p:sp>
    </p:spTree>
    <p:extLst>
      <p:ext uri="{BB962C8B-B14F-4D97-AF65-F5344CB8AC3E}">
        <p14:creationId xmlns:p14="http://schemas.microsoft.com/office/powerpoint/2010/main" val="3313723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05370-5F52-49EA-BDA8-839AE2FB10DD}"/>
              </a:ext>
            </a:extLst>
          </p:cNvPr>
          <p:cNvSpPr>
            <a:spLocks noGrp="1"/>
          </p:cNvSpPr>
          <p:nvPr>
            <p:ph type="title"/>
          </p:nvPr>
        </p:nvSpPr>
        <p:spPr>
          <a:xfrm>
            <a:off x="167951" y="419101"/>
            <a:ext cx="11528749" cy="685798"/>
          </a:xfrm>
        </p:spPr>
        <p:txBody>
          <a:bodyPr/>
          <a:lstStyle/>
          <a:p>
            <a:pPr algn="ctr"/>
            <a:r>
              <a:rPr lang="en-US" altLang="en-US" sz="4000" dirty="0"/>
              <a:t>Internal Controls as They Relate To Cash Management</a:t>
            </a:r>
            <a:endParaRPr lang="en-US" sz="4000" dirty="0"/>
          </a:p>
        </p:txBody>
      </p:sp>
      <p:sp>
        <p:nvSpPr>
          <p:cNvPr id="3" name="Content Placeholder 2">
            <a:extLst>
              <a:ext uri="{FF2B5EF4-FFF2-40B4-BE49-F238E27FC236}">
                <a16:creationId xmlns:a16="http://schemas.microsoft.com/office/drawing/2014/main" id="{A1359EC5-9FF3-434F-A82C-51CD7FD3FE7D}"/>
              </a:ext>
            </a:extLst>
          </p:cNvPr>
          <p:cNvSpPr>
            <a:spLocks noGrp="1"/>
          </p:cNvSpPr>
          <p:nvPr>
            <p:ph idx="1"/>
          </p:nvPr>
        </p:nvSpPr>
        <p:spPr>
          <a:xfrm>
            <a:off x="476250" y="1332722"/>
            <a:ext cx="11239500" cy="4000501"/>
          </a:xfrm>
        </p:spPr>
        <p:txBody>
          <a:bodyPr/>
          <a:lstStyle/>
          <a:p>
            <a:r>
              <a:rPr lang="en-US" altLang="en-US" dirty="0"/>
              <a:t>Internal controls specifically ensure:</a:t>
            </a:r>
          </a:p>
          <a:p>
            <a:pPr lvl="1"/>
            <a:r>
              <a:rPr lang="en-US" altLang="en-US" sz="2200" dirty="0"/>
              <a:t>The safety of all funds</a:t>
            </a:r>
          </a:p>
          <a:p>
            <a:pPr lvl="1"/>
            <a:r>
              <a:rPr lang="en-US" altLang="en-US" sz="2200" dirty="0"/>
              <a:t>The timeliness of recording the receipt of all funds</a:t>
            </a:r>
          </a:p>
          <a:p>
            <a:pPr lvl="1"/>
            <a:r>
              <a:rPr lang="en-US" altLang="en-US" sz="2200" dirty="0"/>
              <a:t>That assignment of duties complies with separation of duties guidelines</a:t>
            </a:r>
          </a:p>
          <a:p>
            <a:pPr lvl="1"/>
            <a:r>
              <a:rPr lang="en-US" altLang="en-US" sz="2200" dirty="0"/>
              <a:t>That reconciliations are completed and reviewed on a monthly schedule</a:t>
            </a:r>
          </a:p>
          <a:p>
            <a:pPr lvl="1"/>
            <a:r>
              <a:rPr lang="en-US" altLang="en-US" sz="2200" dirty="0"/>
              <a:t>A sound audit trail and adequate documentation are created</a:t>
            </a:r>
          </a:p>
          <a:p>
            <a:r>
              <a:rPr lang="en-US" altLang="en-US" dirty="0"/>
              <a:t>Find specifics on internal controls on:</a:t>
            </a:r>
          </a:p>
          <a:p>
            <a:pPr lvl="1"/>
            <a:r>
              <a:rPr lang="en-US" altLang="en-US" sz="2200" b="1" dirty="0">
                <a:solidFill>
                  <a:srgbClr val="00B050"/>
                </a:solidFill>
              </a:rPr>
              <a:t>www.usf.edu/businessprocesses</a:t>
            </a:r>
            <a:endParaRPr lang="en-US" altLang="en-US" sz="2200" dirty="0"/>
          </a:p>
        </p:txBody>
      </p:sp>
      <p:sp>
        <p:nvSpPr>
          <p:cNvPr id="4" name="Slide Number Placeholder 3">
            <a:extLst>
              <a:ext uri="{FF2B5EF4-FFF2-40B4-BE49-F238E27FC236}">
                <a16:creationId xmlns:a16="http://schemas.microsoft.com/office/drawing/2014/main" id="{7519B1B6-96B6-48B9-8C23-4F4CED6BDA9D}"/>
              </a:ext>
            </a:extLst>
          </p:cNvPr>
          <p:cNvSpPr>
            <a:spLocks noGrp="1"/>
          </p:cNvSpPr>
          <p:nvPr>
            <p:ph type="sldNum" sz="quarter" idx="12"/>
          </p:nvPr>
        </p:nvSpPr>
        <p:spPr/>
        <p:txBody>
          <a:bodyPr/>
          <a:lstStyle/>
          <a:p>
            <a:fld id="{C6429477-D61A-7D49-A13C-58DC364142A2}" type="slidenum">
              <a:rPr lang="en-US" smtClean="0"/>
              <a:t>7</a:t>
            </a:fld>
            <a:endParaRPr lang="en-US" dirty="0"/>
          </a:p>
        </p:txBody>
      </p:sp>
    </p:spTree>
    <p:extLst>
      <p:ext uri="{BB962C8B-B14F-4D97-AF65-F5344CB8AC3E}">
        <p14:creationId xmlns:p14="http://schemas.microsoft.com/office/powerpoint/2010/main" val="167810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AA202-72FF-448D-8E52-C5CE70B1F79C}"/>
              </a:ext>
            </a:extLst>
          </p:cNvPr>
          <p:cNvSpPr>
            <a:spLocks noGrp="1"/>
          </p:cNvSpPr>
          <p:nvPr>
            <p:ph type="title"/>
          </p:nvPr>
        </p:nvSpPr>
        <p:spPr/>
        <p:txBody>
          <a:bodyPr/>
          <a:lstStyle/>
          <a:p>
            <a:r>
              <a:rPr lang="en-US" dirty="0"/>
              <a:t>Internal Controls - Examples</a:t>
            </a:r>
          </a:p>
        </p:txBody>
      </p:sp>
      <p:sp>
        <p:nvSpPr>
          <p:cNvPr id="3" name="Content Placeholder 2">
            <a:extLst>
              <a:ext uri="{FF2B5EF4-FFF2-40B4-BE49-F238E27FC236}">
                <a16:creationId xmlns:a16="http://schemas.microsoft.com/office/drawing/2014/main" id="{B36E1441-828B-442D-BF37-A25F081DFA64}"/>
              </a:ext>
            </a:extLst>
          </p:cNvPr>
          <p:cNvSpPr>
            <a:spLocks noGrp="1"/>
          </p:cNvSpPr>
          <p:nvPr>
            <p:ph idx="1"/>
          </p:nvPr>
        </p:nvSpPr>
        <p:spPr/>
        <p:txBody>
          <a:bodyPr/>
          <a:lstStyle/>
          <a:p>
            <a:r>
              <a:rPr lang="en-US" altLang="en-US" sz="2200" dirty="0"/>
              <a:t>Generally, access to credit card terminals and POS systems must be limited to a primary and a secondary custodian</a:t>
            </a:r>
          </a:p>
          <a:p>
            <a:endParaRPr lang="en-US" altLang="en-US" sz="2200" dirty="0"/>
          </a:p>
          <a:p>
            <a:r>
              <a:rPr lang="en-US" altLang="en-US" sz="2200" dirty="0"/>
              <a:t>Physical safety of the information and equipment must be ensured at point of collection and then stored overnight</a:t>
            </a:r>
          </a:p>
          <a:p>
            <a:endParaRPr lang="en-US" altLang="en-US" sz="2200" dirty="0"/>
          </a:p>
          <a:p>
            <a:r>
              <a:rPr lang="en-US" altLang="en-US" sz="2200" dirty="0"/>
              <a:t>All adjustments must be documented and approved by a supervisor (authorizer)</a:t>
            </a:r>
          </a:p>
          <a:p>
            <a:pPr>
              <a:buNone/>
            </a:pPr>
            <a:endParaRPr lang="en-US" altLang="en-US" sz="2200" dirty="0"/>
          </a:p>
          <a:p>
            <a:r>
              <a:rPr lang="en-US" altLang="en-US" sz="2200" dirty="0"/>
              <a:t>The payments must balance to the system where the payments were recorded</a:t>
            </a:r>
          </a:p>
          <a:p>
            <a:pPr>
              <a:buNone/>
            </a:pPr>
            <a:endParaRPr lang="en-US" altLang="en-US" sz="2200" dirty="0"/>
          </a:p>
          <a:p>
            <a:r>
              <a:rPr lang="en-US" altLang="en-US" sz="2200" dirty="0"/>
              <a:t>Deposits must be reconciled to the general ledger</a:t>
            </a:r>
          </a:p>
          <a:p>
            <a:endParaRPr lang="en-US" dirty="0"/>
          </a:p>
        </p:txBody>
      </p:sp>
      <p:sp>
        <p:nvSpPr>
          <p:cNvPr id="4" name="Slide Number Placeholder 3">
            <a:extLst>
              <a:ext uri="{FF2B5EF4-FFF2-40B4-BE49-F238E27FC236}">
                <a16:creationId xmlns:a16="http://schemas.microsoft.com/office/drawing/2014/main" id="{F8497620-62A0-4577-B626-83FD4CD95742}"/>
              </a:ext>
            </a:extLst>
          </p:cNvPr>
          <p:cNvSpPr>
            <a:spLocks noGrp="1"/>
          </p:cNvSpPr>
          <p:nvPr>
            <p:ph type="sldNum" sz="quarter" idx="12"/>
          </p:nvPr>
        </p:nvSpPr>
        <p:spPr/>
        <p:txBody>
          <a:bodyPr/>
          <a:lstStyle/>
          <a:p>
            <a:fld id="{C6429477-D61A-7D49-A13C-58DC364142A2}" type="slidenum">
              <a:rPr lang="en-US" smtClean="0"/>
              <a:t>8</a:t>
            </a:fld>
            <a:endParaRPr lang="en-US" dirty="0"/>
          </a:p>
        </p:txBody>
      </p:sp>
    </p:spTree>
    <p:extLst>
      <p:ext uri="{BB962C8B-B14F-4D97-AF65-F5344CB8AC3E}">
        <p14:creationId xmlns:p14="http://schemas.microsoft.com/office/powerpoint/2010/main" val="1819876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93330-C6DA-4D0E-871C-F95B89DA52C0}"/>
              </a:ext>
            </a:extLst>
          </p:cNvPr>
          <p:cNvSpPr>
            <a:spLocks noGrp="1"/>
          </p:cNvSpPr>
          <p:nvPr>
            <p:ph type="ctrTitle"/>
          </p:nvPr>
        </p:nvSpPr>
        <p:spPr>
          <a:xfrm>
            <a:off x="457200" y="904960"/>
            <a:ext cx="8294914" cy="951942"/>
          </a:xfrm>
        </p:spPr>
        <p:txBody>
          <a:bodyPr/>
          <a:lstStyle/>
          <a:p>
            <a:r>
              <a:rPr lang="en-US" dirty="0"/>
              <a:t>Segregation of Duties</a:t>
            </a:r>
          </a:p>
        </p:txBody>
      </p:sp>
      <p:sp>
        <p:nvSpPr>
          <p:cNvPr id="3" name="Subtitle 2">
            <a:extLst>
              <a:ext uri="{FF2B5EF4-FFF2-40B4-BE49-F238E27FC236}">
                <a16:creationId xmlns:a16="http://schemas.microsoft.com/office/drawing/2014/main" id="{538F8CF2-ACB5-4C65-A852-51F6DA84ECD1}"/>
              </a:ext>
            </a:extLst>
          </p:cNvPr>
          <p:cNvSpPr>
            <a:spLocks noGrp="1"/>
          </p:cNvSpPr>
          <p:nvPr>
            <p:ph type="subTitle" idx="1"/>
          </p:nvPr>
        </p:nvSpPr>
        <p:spPr>
          <a:xfrm>
            <a:off x="457200" y="2156859"/>
            <a:ext cx="6923314" cy="3133598"/>
          </a:xfrm>
        </p:spPr>
        <p:txBody>
          <a:bodyPr/>
          <a:lstStyle/>
          <a:p>
            <a:pPr marL="342900" indent="-342900">
              <a:buFont typeface="Arial" panose="020B0604020202020204" pitchFamily="34" charset="0"/>
              <a:buChar char="•"/>
            </a:pPr>
            <a:r>
              <a:rPr lang="en-US" dirty="0"/>
              <a:t>Defining Segregation of Duties</a:t>
            </a:r>
          </a:p>
          <a:p>
            <a:pPr marL="342900" indent="-342900">
              <a:buFont typeface="Arial" panose="020B0604020202020204" pitchFamily="34" charset="0"/>
              <a:buChar char="•"/>
            </a:pPr>
            <a:r>
              <a:rPr lang="en-US" dirty="0"/>
              <a:t>The Four Functions of Segregation of Duties</a:t>
            </a:r>
          </a:p>
          <a:p>
            <a:pPr marL="800100" lvl="1" indent="-342900" algn="l">
              <a:buFont typeface="Arial" panose="020B0604020202020204" pitchFamily="34" charset="0"/>
              <a:buChar char="•"/>
            </a:pPr>
            <a:r>
              <a:rPr lang="en-US" dirty="0">
                <a:solidFill>
                  <a:schemeClr val="bg1"/>
                </a:solidFill>
              </a:rPr>
              <a:t>Record Keeping</a:t>
            </a:r>
          </a:p>
          <a:p>
            <a:pPr marL="800100" lvl="1" indent="-342900" algn="l">
              <a:buFont typeface="Arial" panose="020B0604020202020204" pitchFamily="34" charset="0"/>
              <a:buChar char="•"/>
            </a:pPr>
            <a:r>
              <a:rPr lang="en-US" dirty="0">
                <a:solidFill>
                  <a:schemeClr val="bg1"/>
                </a:solidFill>
              </a:rPr>
              <a:t>Authorization</a:t>
            </a:r>
          </a:p>
          <a:p>
            <a:pPr marL="800100" lvl="1" indent="-342900" algn="l">
              <a:buFont typeface="Arial" panose="020B0604020202020204" pitchFamily="34" charset="0"/>
              <a:buChar char="•"/>
            </a:pPr>
            <a:r>
              <a:rPr lang="en-US" dirty="0">
                <a:solidFill>
                  <a:schemeClr val="bg1"/>
                </a:solidFill>
              </a:rPr>
              <a:t>Custody</a:t>
            </a:r>
          </a:p>
          <a:p>
            <a:pPr marL="800100" lvl="1" indent="-342900" algn="l">
              <a:buFont typeface="Arial" panose="020B0604020202020204" pitchFamily="34" charset="0"/>
              <a:buChar char="•"/>
            </a:pPr>
            <a:r>
              <a:rPr lang="en-US" dirty="0">
                <a:solidFill>
                  <a:schemeClr val="bg1"/>
                </a:solidFill>
              </a:rPr>
              <a:t>Reconciliation</a:t>
            </a:r>
          </a:p>
          <a:p>
            <a:pPr marL="342900" indent="-342900">
              <a:buFont typeface="Arial" panose="020B0604020202020204" pitchFamily="34" charset="0"/>
              <a:buChar char="•"/>
            </a:pPr>
            <a:r>
              <a:rPr lang="en-US" dirty="0"/>
              <a:t>When Segregation is </a:t>
            </a:r>
            <a:r>
              <a:rPr lang="en-US" b="1" u="sng" dirty="0"/>
              <a:t>not</a:t>
            </a:r>
            <a:r>
              <a:rPr lang="en-US" dirty="0"/>
              <a:t> possible</a:t>
            </a:r>
          </a:p>
          <a:p>
            <a:pPr marL="342900" indent="-342900">
              <a:buFont typeface="Arial" panose="020B0604020202020204" pitchFamily="34" charset="0"/>
              <a:buChar char="•"/>
            </a:pPr>
            <a:r>
              <a:rPr lang="en-US" dirty="0"/>
              <a:t>Examples</a:t>
            </a:r>
          </a:p>
        </p:txBody>
      </p:sp>
    </p:spTree>
    <p:extLst>
      <p:ext uri="{BB962C8B-B14F-4D97-AF65-F5344CB8AC3E}">
        <p14:creationId xmlns:p14="http://schemas.microsoft.com/office/powerpoint/2010/main" val="1573838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229DBEAE-95D9-814C-AF10-84D2E92170F2}" vid="{A76CC808-C493-AD4E-8424-686C24BD6231}"/>
    </a:ext>
  </a:extLst>
</a:theme>
</file>

<file path=ppt/theme/theme2.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229DBEAE-95D9-814C-AF10-84D2E92170F2}" vid="{047875A5-017A-7443-B937-105DF0696B1D}"/>
    </a:ext>
  </a:ext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229DBEAE-95D9-814C-AF10-84D2E92170F2}" vid="{B0752F58-149D-8145-AAA9-DA9CB354D0F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USF PPT Template_1</Template>
  <TotalTime>960</TotalTime>
  <Words>1602</Words>
  <Application>Microsoft Office PowerPoint</Application>
  <PresentationFormat>Widescreen</PresentationFormat>
  <Paragraphs>300</Paragraphs>
  <Slides>40</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40</vt:i4>
      </vt:variant>
    </vt:vector>
  </HeadingPairs>
  <TitlesOfParts>
    <vt:vector size="47" baseType="lpstr">
      <vt:lpstr>Arial</vt:lpstr>
      <vt:lpstr>Calibri</vt:lpstr>
      <vt:lpstr>Courier New</vt:lpstr>
      <vt:lpstr>Trade Gothic LT Std Cn</vt:lpstr>
      <vt:lpstr>Office Theme</vt:lpstr>
      <vt:lpstr>3_Custom Design</vt:lpstr>
      <vt:lpstr>2_Custom Design</vt:lpstr>
      <vt:lpstr>Payment Collection and Internal Controls</vt:lpstr>
      <vt:lpstr>Agenda</vt:lpstr>
      <vt:lpstr>Accountability &amp; Internal Controls </vt:lpstr>
      <vt:lpstr>Defining Accountability</vt:lpstr>
      <vt:lpstr>Accountability</vt:lpstr>
      <vt:lpstr>Internal Controls</vt:lpstr>
      <vt:lpstr>Internal Controls as They Relate To Cash Management</vt:lpstr>
      <vt:lpstr>Internal Controls - Examples</vt:lpstr>
      <vt:lpstr>Segregation of Duties</vt:lpstr>
      <vt:lpstr>Separation of Duties</vt:lpstr>
      <vt:lpstr>Four Functions of Segregation of Duties</vt:lpstr>
      <vt:lpstr>Segregation of Duties</vt:lpstr>
      <vt:lpstr>When Segregation Is Not Possible</vt:lpstr>
      <vt:lpstr>Examples of Compensating Controls</vt:lpstr>
      <vt:lpstr>Record Keeping</vt:lpstr>
      <vt:lpstr>Record Keeping</vt:lpstr>
      <vt:lpstr>Record Keeping - Retention</vt:lpstr>
      <vt:lpstr>Authorization</vt:lpstr>
      <vt:lpstr>Authorization</vt:lpstr>
      <vt:lpstr>Authorization</vt:lpstr>
      <vt:lpstr>Custody</vt:lpstr>
      <vt:lpstr>Custody</vt:lpstr>
      <vt:lpstr>Custody – System Passwords</vt:lpstr>
      <vt:lpstr>Custody – Register Keys</vt:lpstr>
      <vt:lpstr>Reconciliation</vt:lpstr>
      <vt:lpstr>Reconciliation &amp; Balancing</vt:lpstr>
      <vt:lpstr>Defining Reconciliation</vt:lpstr>
      <vt:lpstr>What Do We Reconcile?</vt:lpstr>
      <vt:lpstr>Point of Sale Transactions ( POS )</vt:lpstr>
      <vt:lpstr>Transaction Reconciliation</vt:lpstr>
      <vt:lpstr>Non-Inventory Reconciliation</vt:lpstr>
      <vt:lpstr>Credit Card Reconciliation</vt:lpstr>
      <vt:lpstr>Reconciliation - Guidelines</vt:lpstr>
      <vt:lpstr>Good Business Practices</vt:lpstr>
      <vt:lpstr>Oversight &amp; Monitoring of Accounts Receivable</vt:lpstr>
      <vt:lpstr>Are you ready for the Quiz?</vt:lpstr>
      <vt:lpstr>Review for the Quiz </vt:lpstr>
      <vt:lpstr>Review for the Quiz</vt:lpstr>
      <vt:lpstr>Resources</vt:lpstr>
      <vt:lpstr>PowerPoint Presentation</vt:lpstr>
    </vt:vector>
  </TitlesOfParts>
  <Company>University of South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Rojas, Joncarlo</dc:creator>
  <cp:lastModifiedBy>Jones, Chelsea</cp:lastModifiedBy>
  <cp:revision>108</cp:revision>
  <dcterms:created xsi:type="dcterms:W3CDTF">2019-07-09T15:53:28Z</dcterms:created>
  <dcterms:modified xsi:type="dcterms:W3CDTF">2020-02-25T16:05:15Z</dcterms:modified>
</cp:coreProperties>
</file>