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 id="2147483665" r:id="rId3"/>
  </p:sldMasterIdLst>
  <p:notesMasterIdLst>
    <p:notesMasterId r:id="rId28"/>
  </p:notesMasterIdLst>
  <p:sldIdLst>
    <p:sldId id="305" r:id="rId4"/>
    <p:sldId id="368" r:id="rId5"/>
    <p:sldId id="367" r:id="rId6"/>
    <p:sldId id="369" r:id="rId7"/>
    <p:sldId id="370" r:id="rId8"/>
    <p:sldId id="371" r:id="rId9"/>
    <p:sldId id="372" r:id="rId10"/>
    <p:sldId id="373"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37" r:id="rId26"/>
    <p:sldId id="36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14" autoAdjust="0"/>
    <p:restoredTop sz="94663"/>
  </p:normalViewPr>
  <p:slideViewPr>
    <p:cSldViewPr snapToGrid="0" snapToObjects="1">
      <p:cViewPr varScale="1">
        <p:scale>
          <a:sx n="103" d="100"/>
          <a:sy n="103" d="100"/>
        </p:scale>
        <p:origin x="1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5A07D5-A2A6-4D49-BC09-6F67ACB98C48}" type="datetimeFigureOut">
              <a:rPr lang="en-US" smtClean="0"/>
              <a:t>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9943E-BCA8-E243-AB34-3D1ECC18AACC}" type="slidenum">
              <a:rPr lang="en-US" smtClean="0"/>
              <a:t>‹#›</a:t>
            </a:fld>
            <a:endParaRPr lang="en-US"/>
          </a:p>
        </p:txBody>
      </p:sp>
    </p:spTree>
    <p:extLst>
      <p:ext uri="{BB962C8B-B14F-4D97-AF65-F5344CB8AC3E}">
        <p14:creationId xmlns:p14="http://schemas.microsoft.com/office/powerpoint/2010/main" val="44285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4062-30C5-F040-B0F4-7E71F1EB522E}"/>
              </a:ext>
            </a:extLst>
          </p:cNvPr>
          <p:cNvSpPr>
            <a:spLocks noGrp="1"/>
          </p:cNvSpPr>
          <p:nvPr>
            <p:ph type="ctrTitle"/>
          </p:nvPr>
        </p:nvSpPr>
        <p:spPr>
          <a:xfrm>
            <a:off x="457200" y="1200805"/>
            <a:ext cx="6923314" cy="1803872"/>
          </a:xfrm>
          <a:prstGeom prst="rect">
            <a:avLst/>
          </a:prstGeom>
        </p:spPr>
        <p:txBody>
          <a:bodyPr anchor="b"/>
          <a:lstStyle>
            <a:lvl1pPr algn="l">
              <a:defRPr sz="6000" b="1">
                <a:solidFill>
                  <a:schemeClr val="bg1"/>
                </a:solidFill>
                <a:latin typeface="+mn-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A3517E8-494B-9F4E-8393-8BD26CAA437A}"/>
              </a:ext>
            </a:extLst>
          </p:cNvPr>
          <p:cNvSpPr>
            <a:spLocks noGrp="1"/>
          </p:cNvSpPr>
          <p:nvPr>
            <p:ph type="subTitle" idx="1"/>
          </p:nvPr>
        </p:nvSpPr>
        <p:spPr>
          <a:xfrm>
            <a:off x="457200" y="3201144"/>
            <a:ext cx="6923314" cy="521771"/>
          </a:xfrm>
          <a:prstGeom prst="rect">
            <a:avLst/>
          </a:prstGeo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Content Placeholder 8">
            <a:extLst>
              <a:ext uri="{FF2B5EF4-FFF2-40B4-BE49-F238E27FC236}">
                <a16:creationId xmlns:a16="http://schemas.microsoft.com/office/drawing/2014/main" id="{2E620DA4-E16B-EE47-9282-826FADBD9BCD}"/>
              </a:ext>
            </a:extLst>
          </p:cNvPr>
          <p:cNvSpPr>
            <a:spLocks noGrp="1"/>
          </p:cNvSpPr>
          <p:nvPr>
            <p:ph sz="quarter" idx="10" hasCustomPrompt="1"/>
          </p:nvPr>
        </p:nvSpPr>
        <p:spPr>
          <a:xfrm>
            <a:off x="457200" y="5110163"/>
            <a:ext cx="4710113" cy="376237"/>
          </a:xfrm>
          <a:prstGeom prst="rect">
            <a:avLst/>
          </a:prstGeom>
        </p:spPr>
        <p:txBody>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DATE &amp; PRESENTER</a:t>
            </a:r>
          </a:p>
        </p:txBody>
      </p:sp>
    </p:spTree>
    <p:extLst>
      <p:ext uri="{BB962C8B-B14F-4D97-AF65-F5344CB8AC3E}">
        <p14:creationId xmlns:p14="http://schemas.microsoft.com/office/powerpoint/2010/main" val="688920591"/>
      </p:ext>
    </p:extLst>
  </p:cSld>
  <p:clrMapOvr>
    <a:masterClrMapping/>
  </p:clrMapOvr>
  <p:extLst>
    <p:ext uri="{DCECCB84-F9BA-43D5-87BE-67443E8EF086}">
      <p15:sldGuideLst xmlns:p15="http://schemas.microsoft.com/office/powerpoint/2012/main">
        <p15:guide id="2" pos="288" userDrawn="1">
          <p15:clr>
            <a:srgbClr val="FBAE40"/>
          </p15:clr>
        </p15:guide>
        <p15:guide id="3" pos="739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Guts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p:nvPr>
        </p:nvSpPr>
        <p:spPr>
          <a:xfrm>
            <a:off x="457200" y="419101"/>
            <a:ext cx="11239500" cy="774700"/>
          </a:xfrm>
          <a:prstGeom prst="rect">
            <a:avLst/>
          </a:prstGeom>
        </p:spPr>
        <p:txBody>
          <a:bodyPr/>
          <a:lstStyle>
            <a:lvl1pPr algn="l">
              <a:defRPr b="1">
                <a:solidFill>
                  <a:srgbClr val="007851"/>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295401"/>
            <a:ext cx="11239500" cy="4457700"/>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4014847087"/>
      </p:ext>
    </p:extLst>
  </p:cSld>
  <p:clrMapOvr>
    <a:masterClrMapping/>
  </p:clrMapOvr>
  <p:extLst>
    <p:ext uri="{DCECCB84-F9BA-43D5-87BE-67443E8EF086}">
      <p15:sldGuideLst xmlns:p15="http://schemas.microsoft.com/office/powerpoint/2012/main">
        <p15:guide id="1" orient="horz" pos="8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uts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hasCustomPrompt="1"/>
          </p:nvPr>
        </p:nvSpPr>
        <p:spPr>
          <a:xfrm>
            <a:off x="457200" y="419101"/>
            <a:ext cx="11239500" cy="1254578"/>
          </a:xfrm>
          <a:prstGeom prst="rect">
            <a:avLst/>
          </a:prstGeom>
        </p:spPr>
        <p:txBody>
          <a:bodyPr/>
          <a:lstStyle>
            <a:lvl1pPr algn="l">
              <a:defRPr b="1">
                <a:solidFill>
                  <a:srgbClr val="007851"/>
                </a:solidFill>
                <a:latin typeface="+mn-lt"/>
              </a:defRPr>
            </a:lvl1pPr>
          </a:lstStyle>
          <a:p>
            <a:r>
              <a:rPr lang="en-US" dirty="0"/>
              <a:t>Click to edit Master title style 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752600"/>
            <a:ext cx="11239500" cy="4000501"/>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2335168512"/>
      </p:ext>
    </p:extLst>
  </p:cSld>
  <p:clrMapOvr>
    <a:masterClrMapping/>
  </p:clrMapOvr>
  <p:extLst>
    <p:ext uri="{DCECCB84-F9BA-43D5-87BE-67443E8EF086}">
      <p15:sldGuideLst xmlns:p15="http://schemas.microsoft.com/office/powerpoint/2012/main">
        <p15:guide id="1" orient="horz" pos="11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0608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3AA4EBE-5A75-2D4A-A28B-DE285555DA6E}"/>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976498487"/>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E5D6D1-5554-7040-8D42-8A17F90FFB99}"/>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5B867F22-C21C-2E40-93A9-5137A33B05E3}"/>
              </a:ext>
            </a:extLst>
          </p:cNvPr>
          <p:cNvSpPr>
            <a:spLocks noGrp="1"/>
          </p:cNvSpPr>
          <p:nvPr>
            <p:ph type="sldNum" sz="quarter" idx="4"/>
          </p:nvPr>
        </p:nvSpPr>
        <p:spPr>
          <a:xfrm>
            <a:off x="10842352" y="6044296"/>
            <a:ext cx="848360" cy="269420"/>
          </a:xfrm>
          <a:prstGeom prst="rect">
            <a:avLst/>
          </a:prstGeom>
        </p:spPr>
        <p:txBody>
          <a:bodyPr vert="horz" lIns="91440" tIns="45720" rIns="91440" bIns="45720" rtlCol="0" anchor="ctr"/>
          <a:lstStyle>
            <a:lvl1pPr algn="r">
              <a:defRPr sz="1200" b="1">
                <a:solidFill>
                  <a:srgbClr val="007851"/>
                </a:solidFill>
              </a:defRPr>
            </a:lvl1pPr>
          </a:lstStyle>
          <a:p>
            <a:fld id="{C6429477-D61A-7D49-A13C-58DC364142A2}" type="slidenum">
              <a:rPr lang="en-US" smtClean="0"/>
              <a:pPr/>
              <a:t>‹#›</a:t>
            </a:fld>
            <a:endParaRPr lang="en-US" dirty="0"/>
          </a:p>
        </p:txBody>
      </p:sp>
    </p:spTree>
    <p:extLst>
      <p:ext uri="{BB962C8B-B14F-4D97-AF65-F5344CB8AC3E}">
        <p14:creationId xmlns:p14="http://schemas.microsoft.com/office/powerpoint/2010/main" val="1550455762"/>
      </p:ext>
    </p:extLst>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 userDrawn="1">
          <p15:clr>
            <a:srgbClr val="F26B43"/>
          </p15:clr>
        </p15:guide>
        <p15:guide id="3" pos="7368" userDrawn="1">
          <p15:clr>
            <a:srgbClr val="F26B43"/>
          </p15:clr>
        </p15:guide>
        <p15:guide id="4" orient="horz" pos="362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A2DAC8-339B-F147-A86D-AF4270BF93D1}"/>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106329640"/>
      </p:ext>
    </p:extLst>
  </p:cSld>
  <p:clrMap bg1="lt1" tx1="dk1" bg2="lt2" tx2="dk2" accent1="accent1" accent2="accent2" accent3="accent3" accent4="accent4" accent5="accent5" accent6="accent6" hlink="hlink" folHlink="folHlink"/>
  <p:sldLayoutIdLst>
    <p:sldLayoutId id="2147483666"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usf.edu/businessprocesses"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usf.edu/business-finance/controller/about/training.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3258" y="2071394"/>
            <a:ext cx="9465483" cy="1922105"/>
          </a:xfrm>
        </p:spPr>
        <p:txBody>
          <a:bodyPr lIns="0" tIns="0" bIns="0">
            <a:noAutofit/>
          </a:bodyPr>
          <a:lstStyle/>
          <a:p>
            <a:pPr algn="ctr">
              <a:lnSpc>
                <a:spcPct val="90000"/>
              </a:lnSpc>
            </a:pPr>
            <a:r>
              <a:rPr lang="en-US" sz="8000" b="1" dirty="0">
                <a:solidFill>
                  <a:srgbClr val="D4CA9D"/>
                </a:solidFill>
                <a:latin typeface="Trade Gothic LT Std Cn" panose="020B0606020502020204" pitchFamily="34" charset="0"/>
              </a:rPr>
              <a:t>Separation of Duties</a:t>
            </a:r>
            <a:br>
              <a:rPr lang="en-US" sz="8000" b="1" dirty="0">
                <a:solidFill>
                  <a:srgbClr val="D4CA9D"/>
                </a:solidFill>
                <a:latin typeface="Trade Gothic LT Std Cn" panose="020B0606020502020204" pitchFamily="34" charset="0"/>
              </a:rPr>
            </a:br>
            <a:r>
              <a:rPr lang="en-US" sz="4800" b="1" dirty="0">
                <a:solidFill>
                  <a:srgbClr val="D4CA9D"/>
                </a:solidFill>
                <a:latin typeface="Trade Gothic LT Std Cn" panose="020B0606020502020204" pitchFamily="34" charset="0"/>
              </a:rPr>
              <a:t>Internal Controls</a:t>
            </a:r>
            <a:endParaRPr lang="en-US" sz="3000" b="1" dirty="0">
              <a:solidFill>
                <a:srgbClr val="D4CA9D"/>
              </a:solidFill>
              <a:latin typeface="Trade Gothic LT Std Cn" panose="020B0606020502020204" pitchFamily="34" charset="0"/>
            </a:endParaRPr>
          </a:p>
        </p:txBody>
      </p:sp>
    </p:spTree>
    <p:extLst>
      <p:ext uri="{BB962C8B-B14F-4D97-AF65-F5344CB8AC3E}">
        <p14:creationId xmlns:p14="http://schemas.microsoft.com/office/powerpoint/2010/main" val="214931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E6A5D-BB0C-420F-8BE5-A1AF45C0A7BA}"/>
              </a:ext>
            </a:extLst>
          </p:cNvPr>
          <p:cNvSpPr>
            <a:spLocks noGrp="1"/>
          </p:cNvSpPr>
          <p:nvPr>
            <p:ph type="title"/>
          </p:nvPr>
        </p:nvSpPr>
        <p:spPr>
          <a:xfrm>
            <a:off x="457200" y="848697"/>
            <a:ext cx="11513976" cy="859193"/>
          </a:xfrm>
        </p:spPr>
        <p:txBody>
          <a:bodyPr/>
          <a:lstStyle/>
          <a:p>
            <a:r>
              <a:rPr lang="en-US" altLang="en-US" dirty="0"/>
              <a:t>Examples of compensating controls may include:</a:t>
            </a:r>
          </a:p>
        </p:txBody>
      </p:sp>
      <p:sp>
        <p:nvSpPr>
          <p:cNvPr id="4" name="Slide Number Placeholder 3">
            <a:extLst>
              <a:ext uri="{FF2B5EF4-FFF2-40B4-BE49-F238E27FC236}">
                <a16:creationId xmlns:a16="http://schemas.microsoft.com/office/drawing/2014/main" id="{A5F71E0B-B1E5-4A4F-BC16-C15DCA9689D9}"/>
              </a:ext>
            </a:extLst>
          </p:cNvPr>
          <p:cNvSpPr>
            <a:spLocks noGrp="1"/>
          </p:cNvSpPr>
          <p:nvPr>
            <p:ph type="sldNum" sz="quarter" idx="12"/>
          </p:nvPr>
        </p:nvSpPr>
        <p:spPr/>
        <p:txBody>
          <a:bodyPr/>
          <a:lstStyle/>
          <a:p>
            <a:fld id="{C6429477-D61A-7D49-A13C-58DC364142A2}" type="slidenum">
              <a:rPr lang="en-US" smtClean="0"/>
              <a:t>10</a:t>
            </a:fld>
            <a:endParaRPr lang="en-US" dirty="0"/>
          </a:p>
        </p:txBody>
      </p:sp>
      <p:sp>
        <p:nvSpPr>
          <p:cNvPr id="5" name="Content Placeholder 2">
            <a:extLst>
              <a:ext uri="{FF2B5EF4-FFF2-40B4-BE49-F238E27FC236}">
                <a16:creationId xmlns:a16="http://schemas.microsoft.com/office/drawing/2014/main" id="{1C1EC63E-36AB-4D71-B119-301609CD9DA9}"/>
              </a:ext>
            </a:extLst>
          </p:cNvPr>
          <p:cNvSpPr txBox="1">
            <a:spLocks noGrp="1"/>
          </p:cNvSpPr>
          <p:nvPr>
            <p:ph idx="1"/>
          </p:nvPr>
        </p:nvSpPr>
        <p:spPr>
          <a:xfrm>
            <a:off x="476250" y="2303107"/>
            <a:ext cx="11239500" cy="2819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en-US" dirty="0"/>
              <a:t>A manager may perform a high level of review of detailed transaction reports</a:t>
            </a:r>
          </a:p>
          <a:p>
            <a:pPr lvl="1"/>
            <a:r>
              <a:rPr lang="en-US" altLang="en-US" dirty="0"/>
              <a:t>A manager may periodically sample transactions and request supporting documentation to ensure the transactions are complete, appropriate, and accurate.</a:t>
            </a:r>
          </a:p>
          <a:p>
            <a:pPr lvl="1"/>
            <a:r>
              <a:rPr lang="en-US" altLang="en-US" dirty="0"/>
              <a:t>Someone from an another area may perform an external review of a reconciliation. For instance two departments within a college may share responsibility to review each others reconciliations.</a:t>
            </a:r>
          </a:p>
          <a:p>
            <a:pPr lvl="1"/>
            <a:r>
              <a:rPr lang="en-US" altLang="en-US" dirty="0"/>
              <a:t>Some colleges and units have a centralized business services department</a:t>
            </a:r>
          </a:p>
        </p:txBody>
      </p:sp>
    </p:spTree>
    <p:extLst>
      <p:ext uri="{BB962C8B-B14F-4D97-AF65-F5344CB8AC3E}">
        <p14:creationId xmlns:p14="http://schemas.microsoft.com/office/powerpoint/2010/main" val="701806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7130-B039-4B3C-86D2-AE8E818D4F5E}"/>
              </a:ext>
            </a:extLst>
          </p:cNvPr>
          <p:cNvSpPr>
            <a:spLocks noGrp="1"/>
          </p:cNvSpPr>
          <p:nvPr>
            <p:ph type="title"/>
          </p:nvPr>
        </p:nvSpPr>
        <p:spPr>
          <a:xfrm>
            <a:off x="457200" y="672189"/>
            <a:ext cx="11239500" cy="1254578"/>
          </a:xfrm>
        </p:spPr>
        <p:txBody>
          <a:bodyPr/>
          <a:lstStyle/>
          <a:p>
            <a:r>
              <a:rPr lang="en-US" sz="6000" dirty="0"/>
              <a:t>Custody</a:t>
            </a:r>
          </a:p>
        </p:txBody>
      </p:sp>
      <p:sp>
        <p:nvSpPr>
          <p:cNvPr id="3" name="Content Placeholder 2">
            <a:extLst>
              <a:ext uri="{FF2B5EF4-FFF2-40B4-BE49-F238E27FC236}">
                <a16:creationId xmlns:a16="http://schemas.microsoft.com/office/drawing/2014/main" id="{E3BB5D81-0E28-4288-9683-7A75D0840EA2}"/>
              </a:ext>
            </a:extLst>
          </p:cNvPr>
          <p:cNvSpPr>
            <a:spLocks noGrp="1"/>
          </p:cNvSpPr>
          <p:nvPr>
            <p:ph idx="1"/>
          </p:nvPr>
        </p:nvSpPr>
        <p:spPr>
          <a:xfrm>
            <a:off x="476250" y="2125824"/>
            <a:ext cx="11239500" cy="2464837"/>
          </a:xfrm>
        </p:spPr>
        <p:txBody>
          <a:bodyPr/>
          <a:lstStyle/>
          <a:p>
            <a:r>
              <a:rPr lang="en-US" altLang="en-US" sz="3200" dirty="0"/>
              <a:t>Having access to or control over any physical asset</a:t>
            </a:r>
          </a:p>
          <a:p>
            <a:r>
              <a:rPr lang="en-US" altLang="en-US" sz="3200" dirty="0"/>
              <a:t>Custodians:</a:t>
            </a:r>
          </a:p>
          <a:p>
            <a:pPr lvl="1"/>
            <a:r>
              <a:rPr lang="en-US" altLang="en-US" dirty="0"/>
              <a:t>Collect and handle payments</a:t>
            </a:r>
          </a:p>
          <a:p>
            <a:pPr lvl="1"/>
            <a:r>
              <a:rPr lang="en-US" altLang="en-US" dirty="0"/>
              <a:t>Prepare deposits</a:t>
            </a:r>
          </a:p>
          <a:p>
            <a:pPr lvl="1"/>
            <a:r>
              <a:rPr lang="en-US" altLang="en-US" dirty="0"/>
              <a:t>Have access to safes, lock boxes, &amp; file cabinets where funds are kept</a:t>
            </a:r>
          </a:p>
          <a:p>
            <a:endParaRPr lang="en-US" dirty="0"/>
          </a:p>
        </p:txBody>
      </p:sp>
      <p:sp>
        <p:nvSpPr>
          <p:cNvPr id="4" name="Slide Number Placeholder 3">
            <a:extLst>
              <a:ext uri="{FF2B5EF4-FFF2-40B4-BE49-F238E27FC236}">
                <a16:creationId xmlns:a16="http://schemas.microsoft.com/office/drawing/2014/main" id="{44E27849-331A-4B05-A006-751058FBDBFD}"/>
              </a:ext>
            </a:extLst>
          </p:cNvPr>
          <p:cNvSpPr>
            <a:spLocks noGrp="1"/>
          </p:cNvSpPr>
          <p:nvPr>
            <p:ph type="sldNum" sz="quarter" idx="12"/>
          </p:nvPr>
        </p:nvSpPr>
        <p:spPr/>
        <p:txBody>
          <a:bodyPr/>
          <a:lstStyle/>
          <a:p>
            <a:fld id="{C6429477-D61A-7D49-A13C-58DC364142A2}" type="slidenum">
              <a:rPr lang="en-US" smtClean="0"/>
              <a:t>11</a:t>
            </a:fld>
            <a:endParaRPr lang="en-US" dirty="0"/>
          </a:p>
        </p:txBody>
      </p:sp>
    </p:spTree>
    <p:extLst>
      <p:ext uri="{BB962C8B-B14F-4D97-AF65-F5344CB8AC3E}">
        <p14:creationId xmlns:p14="http://schemas.microsoft.com/office/powerpoint/2010/main" val="400551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6F30C-3FEA-48D1-BFC4-0E07085EC372}"/>
              </a:ext>
            </a:extLst>
          </p:cNvPr>
          <p:cNvSpPr>
            <a:spLocks noGrp="1"/>
          </p:cNvSpPr>
          <p:nvPr>
            <p:ph type="title"/>
          </p:nvPr>
        </p:nvSpPr>
        <p:spPr/>
        <p:txBody>
          <a:bodyPr/>
          <a:lstStyle/>
          <a:p>
            <a:r>
              <a:rPr lang="en-US" sz="6000" dirty="0"/>
              <a:t>Record Keeping</a:t>
            </a:r>
          </a:p>
        </p:txBody>
      </p:sp>
      <p:sp>
        <p:nvSpPr>
          <p:cNvPr id="3" name="Content Placeholder 2">
            <a:extLst>
              <a:ext uri="{FF2B5EF4-FFF2-40B4-BE49-F238E27FC236}">
                <a16:creationId xmlns:a16="http://schemas.microsoft.com/office/drawing/2014/main" id="{73E4048F-696E-4D90-8608-52E30BBA848B}"/>
              </a:ext>
            </a:extLst>
          </p:cNvPr>
          <p:cNvSpPr>
            <a:spLocks noGrp="1"/>
          </p:cNvSpPr>
          <p:nvPr>
            <p:ph idx="1"/>
          </p:nvPr>
        </p:nvSpPr>
        <p:spPr>
          <a:xfrm>
            <a:off x="476250" y="1460434"/>
            <a:ext cx="11239500" cy="1074575"/>
          </a:xfrm>
        </p:spPr>
        <p:txBody>
          <a:bodyPr/>
          <a:lstStyle/>
          <a:p>
            <a:r>
              <a:rPr lang="en-US" altLang="en-US" dirty="0"/>
              <a:t>Record keeping is the process of creating and maintaining official records</a:t>
            </a:r>
          </a:p>
          <a:p>
            <a:r>
              <a:rPr lang="en-US" altLang="en-US" dirty="0"/>
              <a:t>Record keeping may occur manually or through an automated data system</a:t>
            </a:r>
          </a:p>
        </p:txBody>
      </p:sp>
      <p:sp>
        <p:nvSpPr>
          <p:cNvPr id="4" name="Slide Number Placeholder 3">
            <a:extLst>
              <a:ext uri="{FF2B5EF4-FFF2-40B4-BE49-F238E27FC236}">
                <a16:creationId xmlns:a16="http://schemas.microsoft.com/office/drawing/2014/main" id="{FEF82123-40F7-4967-BB60-50AFD74353C0}"/>
              </a:ext>
            </a:extLst>
          </p:cNvPr>
          <p:cNvSpPr>
            <a:spLocks noGrp="1"/>
          </p:cNvSpPr>
          <p:nvPr>
            <p:ph type="sldNum" sz="quarter" idx="12"/>
          </p:nvPr>
        </p:nvSpPr>
        <p:spPr/>
        <p:txBody>
          <a:bodyPr/>
          <a:lstStyle/>
          <a:p>
            <a:fld id="{C6429477-D61A-7D49-A13C-58DC364142A2}" type="slidenum">
              <a:rPr lang="en-US" smtClean="0"/>
              <a:t>12</a:t>
            </a:fld>
            <a:endParaRPr lang="en-US" dirty="0"/>
          </a:p>
        </p:txBody>
      </p:sp>
      <p:sp>
        <p:nvSpPr>
          <p:cNvPr id="5" name="Content Placeholder 2">
            <a:extLst>
              <a:ext uri="{FF2B5EF4-FFF2-40B4-BE49-F238E27FC236}">
                <a16:creationId xmlns:a16="http://schemas.microsoft.com/office/drawing/2014/main" id="{0A0AA589-7766-4C28-A7FD-78CB370C7E77}"/>
              </a:ext>
            </a:extLst>
          </p:cNvPr>
          <p:cNvSpPr txBox="1">
            <a:spLocks/>
          </p:cNvSpPr>
          <p:nvPr/>
        </p:nvSpPr>
        <p:spPr>
          <a:xfrm>
            <a:off x="476250" y="2563000"/>
            <a:ext cx="11239500" cy="26199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Record Keeping Examples:</a:t>
            </a:r>
          </a:p>
          <a:p>
            <a:pPr lvl="1">
              <a:buFont typeface="Courier New" panose="02070309020205020404" pitchFamily="49" charset="0"/>
              <a:buChar char="o"/>
            </a:pPr>
            <a:r>
              <a:rPr lang="en-US" altLang="en-US" sz="2000" dirty="0"/>
              <a:t>Customer receipts</a:t>
            </a:r>
          </a:p>
          <a:p>
            <a:pPr lvl="1">
              <a:buFont typeface="Courier New" panose="02070309020205020404" pitchFamily="49" charset="0"/>
              <a:buChar char="o"/>
            </a:pPr>
            <a:r>
              <a:rPr lang="en-US" altLang="en-US" sz="2000" dirty="0"/>
              <a:t>Deposit slips</a:t>
            </a:r>
          </a:p>
          <a:p>
            <a:pPr lvl="1">
              <a:buFont typeface="Courier New" panose="02070309020205020404" pitchFamily="49" charset="0"/>
              <a:buChar char="o"/>
            </a:pPr>
            <a:r>
              <a:rPr lang="en-US" altLang="en-US" sz="2000" dirty="0"/>
              <a:t>Credit card receipts</a:t>
            </a:r>
          </a:p>
          <a:p>
            <a:pPr lvl="1">
              <a:buFont typeface="Courier New" panose="02070309020205020404" pitchFamily="49" charset="0"/>
              <a:buChar char="o"/>
            </a:pPr>
            <a:r>
              <a:rPr lang="en-US" altLang="en-US" sz="2000" dirty="0"/>
              <a:t>Cash register reports</a:t>
            </a:r>
          </a:p>
          <a:p>
            <a:pPr lvl="1">
              <a:buFont typeface="Courier New" panose="02070309020205020404" pitchFamily="49" charset="0"/>
              <a:buChar char="o"/>
            </a:pPr>
            <a:r>
              <a:rPr lang="en-US" altLang="en-US" sz="2000" dirty="0"/>
              <a:t>EFT (electronic funds) payment documents</a:t>
            </a:r>
          </a:p>
          <a:p>
            <a:pPr lvl="1">
              <a:buFont typeface="Courier New" panose="02070309020205020404" pitchFamily="49" charset="0"/>
              <a:buChar char="o"/>
            </a:pPr>
            <a:r>
              <a:rPr lang="en-US" altLang="en-US" sz="2000" dirty="0"/>
              <a:t>Balancing and reconciliation reports</a:t>
            </a:r>
          </a:p>
        </p:txBody>
      </p:sp>
    </p:spTree>
    <p:extLst>
      <p:ext uri="{BB962C8B-B14F-4D97-AF65-F5344CB8AC3E}">
        <p14:creationId xmlns:p14="http://schemas.microsoft.com/office/powerpoint/2010/main" val="200844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DE37-4D39-4F90-B7F0-19DBB03BC83F}"/>
              </a:ext>
            </a:extLst>
          </p:cNvPr>
          <p:cNvSpPr>
            <a:spLocks noGrp="1"/>
          </p:cNvSpPr>
          <p:nvPr>
            <p:ph type="title"/>
          </p:nvPr>
        </p:nvSpPr>
        <p:spPr/>
        <p:txBody>
          <a:bodyPr/>
          <a:lstStyle/>
          <a:p>
            <a:r>
              <a:rPr lang="en-US" altLang="en-US" sz="6000" dirty="0"/>
              <a:t>Record Keeping - Retention</a:t>
            </a:r>
            <a:endParaRPr lang="en-US" sz="6000" dirty="0"/>
          </a:p>
        </p:txBody>
      </p:sp>
      <p:sp>
        <p:nvSpPr>
          <p:cNvPr id="3" name="Content Placeholder 2">
            <a:extLst>
              <a:ext uri="{FF2B5EF4-FFF2-40B4-BE49-F238E27FC236}">
                <a16:creationId xmlns:a16="http://schemas.microsoft.com/office/drawing/2014/main" id="{4AB52DEF-E0A5-4082-AC0A-85171458A064}"/>
              </a:ext>
            </a:extLst>
          </p:cNvPr>
          <p:cNvSpPr>
            <a:spLocks noGrp="1"/>
          </p:cNvSpPr>
          <p:nvPr>
            <p:ph idx="1"/>
          </p:nvPr>
        </p:nvSpPr>
        <p:spPr/>
        <p:txBody>
          <a:bodyPr/>
          <a:lstStyle/>
          <a:p>
            <a:pPr>
              <a:defRPr/>
            </a:pPr>
            <a:r>
              <a:rPr lang="en-US" dirty="0"/>
              <a:t>Observe record retention requirements</a:t>
            </a:r>
          </a:p>
          <a:p>
            <a:pPr marL="952500" lvl="1" indent="-552450">
              <a:buFontTx/>
              <a:buChar char="o"/>
              <a:defRPr/>
            </a:pPr>
            <a:r>
              <a:rPr lang="en-US" sz="2000" dirty="0"/>
              <a:t>Find information on </a:t>
            </a:r>
            <a:r>
              <a:rPr lang="en-US" sz="2000" b="1" dirty="0">
                <a:solidFill>
                  <a:srgbClr val="00B050"/>
                </a:solidFill>
              </a:rPr>
              <a:t>Online Business Processes</a:t>
            </a:r>
          </a:p>
          <a:p>
            <a:pPr marL="952500" lvl="1" indent="-552450">
              <a:buFontTx/>
              <a:buChar char="o"/>
              <a:defRPr/>
            </a:pPr>
            <a:r>
              <a:rPr lang="en-US" sz="2000" dirty="0"/>
              <a:t>Also find information on the Purchasing web site</a:t>
            </a:r>
          </a:p>
          <a:p>
            <a:pPr marL="552450" indent="-552450">
              <a:buNone/>
              <a:defRPr/>
            </a:pPr>
            <a:endParaRPr lang="en-US" dirty="0"/>
          </a:p>
          <a:p>
            <a:pPr>
              <a:defRPr/>
            </a:pPr>
            <a:r>
              <a:rPr lang="en-US" dirty="0"/>
              <a:t>Records serve multiple needs</a:t>
            </a:r>
          </a:p>
          <a:p>
            <a:pPr marL="933450" lvl="1" indent="-476250">
              <a:buFontTx/>
              <a:buChar char="o"/>
              <a:defRPr/>
            </a:pPr>
            <a:r>
              <a:rPr lang="en-US" sz="2200" dirty="0"/>
              <a:t>Compliance with best business practices</a:t>
            </a:r>
          </a:p>
          <a:p>
            <a:pPr marL="933450" lvl="1" indent="-476250">
              <a:buFontTx/>
              <a:buChar char="o"/>
              <a:defRPr/>
            </a:pPr>
            <a:r>
              <a:rPr lang="en-US" sz="2200" dirty="0"/>
              <a:t>Helpful in researching a question</a:t>
            </a:r>
          </a:p>
          <a:p>
            <a:endParaRPr lang="en-US" dirty="0"/>
          </a:p>
        </p:txBody>
      </p:sp>
      <p:sp>
        <p:nvSpPr>
          <p:cNvPr id="4" name="Slide Number Placeholder 3">
            <a:extLst>
              <a:ext uri="{FF2B5EF4-FFF2-40B4-BE49-F238E27FC236}">
                <a16:creationId xmlns:a16="http://schemas.microsoft.com/office/drawing/2014/main" id="{4F691B92-FDFA-4A83-83E2-9EDA3C37ADED}"/>
              </a:ext>
            </a:extLst>
          </p:cNvPr>
          <p:cNvSpPr>
            <a:spLocks noGrp="1"/>
          </p:cNvSpPr>
          <p:nvPr>
            <p:ph type="sldNum" sz="quarter" idx="12"/>
          </p:nvPr>
        </p:nvSpPr>
        <p:spPr/>
        <p:txBody>
          <a:bodyPr/>
          <a:lstStyle/>
          <a:p>
            <a:fld id="{C6429477-D61A-7D49-A13C-58DC364142A2}" type="slidenum">
              <a:rPr lang="en-US" smtClean="0"/>
              <a:t>13</a:t>
            </a:fld>
            <a:endParaRPr lang="en-US" dirty="0"/>
          </a:p>
        </p:txBody>
      </p:sp>
    </p:spTree>
    <p:extLst>
      <p:ext uri="{BB962C8B-B14F-4D97-AF65-F5344CB8AC3E}">
        <p14:creationId xmlns:p14="http://schemas.microsoft.com/office/powerpoint/2010/main" val="1798767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AE09E-BBF7-4225-A185-1F6B56D6A43B}"/>
              </a:ext>
            </a:extLst>
          </p:cNvPr>
          <p:cNvSpPr>
            <a:spLocks noGrp="1"/>
          </p:cNvSpPr>
          <p:nvPr>
            <p:ph type="title"/>
          </p:nvPr>
        </p:nvSpPr>
        <p:spPr/>
        <p:txBody>
          <a:bodyPr/>
          <a:lstStyle/>
          <a:p>
            <a:r>
              <a:rPr lang="en-US" altLang="en-US" sz="6000" dirty="0"/>
              <a:t>Authorization</a:t>
            </a:r>
            <a:endParaRPr lang="en-US" sz="6000" dirty="0"/>
          </a:p>
        </p:txBody>
      </p:sp>
      <p:sp>
        <p:nvSpPr>
          <p:cNvPr id="3" name="Content Placeholder 2">
            <a:extLst>
              <a:ext uri="{FF2B5EF4-FFF2-40B4-BE49-F238E27FC236}">
                <a16:creationId xmlns:a16="http://schemas.microsoft.com/office/drawing/2014/main" id="{225ED510-6BD1-4B76-894C-CE04B1E9155E}"/>
              </a:ext>
            </a:extLst>
          </p:cNvPr>
          <p:cNvSpPr>
            <a:spLocks noGrp="1"/>
          </p:cNvSpPr>
          <p:nvPr>
            <p:ph idx="1"/>
          </p:nvPr>
        </p:nvSpPr>
        <p:spPr/>
        <p:txBody>
          <a:bodyPr/>
          <a:lstStyle/>
          <a:p>
            <a:r>
              <a:rPr lang="en-US" altLang="en-US" sz="2800" dirty="0"/>
              <a:t>Authorization is the process of granting formal approval to perform a specific function</a:t>
            </a:r>
          </a:p>
          <a:p>
            <a:pPr>
              <a:buNone/>
            </a:pPr>
            <a:endParaRPr lang="en-US" altLang="en-US" dirty="0"/>
          </a:p>
          <a:p>
            <a:r>
              <a:rPr lang="en-US" altLang="en-US" sz="2800" dirty="0"/>
              <a:t>For example, someone must be authorized in order to perform one of the following functions:</a:t>
            </a:r>
          </a:p>
          <a:p>
            <a:endParaRPr lang="en-US" altLang="en-US" sz="1200" dirty="0"/>
          </a:p>
          <a:p>
            <a:pPr lvl="1"/>
            <a:r>
              <a:rPr lang="en-US" altLang="en-US" dirty="0"/>
              <a:t>Verify cash collections</a:t>
            </a:r>
          </a:p>
          <a:p>
            <a:pPr lvl="1"/>
            <a:r>
              <a:rPr lang="en-US" altLang="en-US" dirty="0"/>
              <a:t>Review daily balancing reports</a:t>
            </a:r>
          </a:p>
          <a:p>
            <a:pPr lvl="1"/>
            <a:r>
              <a:rPr lang="en-US" altLang="en-US" dirty="0"/>
              <a:t>Approve discounts, voids, or refunds</a:t>
            </a:r>
          </a:p>
        </p:txBody>
      </p:sp>
      <p:sp>
        <p:nvSpPr>
          <p:cNvPr id="4" name="Slide Number Placeholder 3">
            <a:extLst>
              <a:ext uri="{FF2B5EF4-FFF2-40B4-BE49-F238E27FC236}">
                <a16:creationId xmlns:a16="http://schemas.microsoft.com/office/drawing/2014/main" id="{8CFE29B9-3286-4C0C-8231-FBB34E015E5C}"/>
              </a:ext>
            </a:extLst>
          </p:cNvPr>
          <p:cNvSpPr>
            <a:spLocks noGrp="1"/>
          </p:cNvSpPr>
          <p:nvPr>
            <p:ph type="sldNum" sz="quarter" idx="12"/>
          </p:nvPr>
        </p:nvSpPr>
        <p:spPr/>
        <p:txBody>
          <a:bodyPr/>
          <a:lstStyle/>
          <a:p>
            <a:fld id="{C6429477-D61A-7D49-A13C-58DC364142A2}" type="slidenum">
              <a:rPr lang="en-US" smtClean="0"/>
              <a:t>14</a:t>
            </a:fld>
            <a:endParaRPr lang="en-US" dirty="0"/>
          </a:p>
        </p:txBody>
      </p:sp>
    </p:spTree>
    <p:extLst>
      <p:ext uri="{BB962C8B-B14F-4D97-AF65-F5344CB8AC3E}">
        <p14:creationId xmlns:p14="http://schemas.microsoft.com/office/powerpoint/2010/main" val="381980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D8DE4-8C57-4D38-A2E2-A722AC0F051D}"/>
              </a:ext>
            </a:extLst>
          </p:cNvPr>
          <p:cNvSpPr>
            <a:spLocks noGrp="1"/>
          </p:cNvSpPr>
          <p:nvPr>
            <p:ph type="title"/>
          </p:nvPr>
        </p:nvSpPr>
        <p:spPr/>
        <p:txBody>
          <a:bodyPr/>
          <a:lstStyle/>
          <a:p>
            <a:r>
              <a:rPr lang="en-US" sz="6000" dirty="0"/>
              <a:t>Authorization</a:t>
            </a:r>
          </a:p>
        </p:txBody>
      </p:sp>
      <p:sp>
        <p:nvSpPr>
          <p:cNvPr id="3" name="Content Placeholder 2">
            <a:extLst>
              <a:ext uri="{FF2B5EF4-FFF2-40B4-BE49-F238E27FC236}">
                <a16:creationId xmlns:a16="http://schemas.microsoft.com/office/drawing/2014/main" id="{86F5E28B-8235-47F0-8A9D-9E633FED7B2C}"/>
              </a:ext>
            </a:extLst>
          </p:cNvPr>
          <p:cNvSpPr>
            <a:spLocks noGrp="1"/>
          </p:cNvSpPr>
          <p:nvPr>
            <p:ph idx="1"/>
          </p:nvPr>
        </p:nvSpPr>
        <p:spPr/>
        <p:txBody>
          <a:bodyPr/>
          <a:lstStyle/>
          <a:p>
            <a:r>
              <a:rPr lang="en-US" altLang="en-US" dirty="0"/>
              <a:t>The person who originally created a transaction should not be:</a:t>
            </a:r>
          </a:p>
          <a:p>
            <a:pPr lvl="1"/>
            <a:r>
              <a:rPr lang="en-US" altLang="en-US" sz="2000" dirty="0"/>
              <a:t>The one who makes a correction</a:t>
            </a:r>
          </a:p>
          <a:p>
            <a:pPr lvl="1"/>
            <a:r>
              <a:rPr lang="en-US" altLang="en-US" sz="2000" dirty="0"/>
              <a:t>The one who creates a void</a:t>
            </a:r>
          </a:p>
          <a:p>
            <a:pPr lvl="1"/>
            <a:r>
              <a:rPr lang="en-US" altLang="en-US" sz="2000" dirty="0"/>
              <a:t>The one who creates/approves a refund</a:t>
            </a:r>
          </a:p>
          <a:p>
            <a:pPr>
              <a:buNone/>
            </a:pPr>
            <a:endParaRPr lang="en-US" altLang="en-US" sz="2000" dirty="0"/>
          </a:p>
          <a:p>
            <a:r>
              <a:rPr lang="en-US" altLang="en-US" dirty="0"/>
              <a:t>The best practice is to have a supervisor take these actions</a:t>
            </a:r>
          </a:p>
        </p:txBody>
      </p:sp>
      <p:sp>
        <p:nvSpPr>
          <p:cNvPr id="4" name="Slide Number Placeholder 3">
            <a:extLst>
              <a:ext uri="{FF2B5EF4-FFF2-40B4-BE49-F238E27FC236}">
                <a16:creationId xmlns:a16="http://schemas.microsoft.com/office/drawing/2014/main" id="{29494524-A3C3-4199-9BDD-E87960D38C97}"/>
              </a:ext>
            </a:extLst>
          </p:cNvPr>
          <p:cNvSpPr>
            <a:spLocks noGrp="1"/>
          </p:cNvSpPr>
          <p:nvPr>
            <p:ph type="sldNum" sz="quarter" idx="12"/>
          </p:nvPr>
        </p:nvSpPr>
        <p:spPr/>
        <p:txBody>
          <a:bodyPr/>
          <a:lstStyle/>
          <a:p>
            <a:fld id="{C6429477-D61A-7D49-A13C-58DC364142A2}" type="slidenum">
              <a:rPr lang="en-US" smtClean="0"/>
              <a:t>15</a:t>
            </a:fld>
            <a:endParaRPr lang="en-US" dirty="0"/>
          </a:p>
        </p:txBody>
      </p:sp>
    </p:spTree>
    <p:extLst>
      <p:ext uri="{BB962C8B-B14F-4D97-AF65-F5344CB8AC3E}">
        <p14:creationId xmlns:p14="http://schemas.microsoft.com/office/powerpoint/2010/main" val="183206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4AC8-7FC7-4171-A0D4-E9FF0146E96E}"/>
              </a:ext>
            </a:extLst>
          </p:cNvPr>
          <p:cNvSpPr>
            <a:spLocks noGrp="1"/>
          </p:cNvSpPr>
          <p:nvPr>
            <p:ph type="title"/>
          </p:nvPr>
        </p:nvSpPr>
        <p:spPr>
          <a:xfrm>
            <a:off x="451212" y="727011"/>
            <a:ext cx="11239500" cy="1254578"/>
          </a:xfrm>
        </p:spPr>
        <p:txBody>
          <a:bodyPr/>
          <a:lstStyle/>
          <a:p>
            <a:r>
              <a:rPr lang="en-US" altLang="en-US" sz="6000" dirty="0"/>
              <a:t>Reconciliation &amp; Balancing</a:t>
            </a:r>
            <a:endParaRPr lang="en-US" sz="6000" dirty="0"/>
          </a:p>
        </p:txBody>
      </p:sp>
      <p:sp>
        <p:nvSpPr>
          <p:cNvPr id="3" name="Content Placeholder 2">
            <a:extLst>
              <a:ext uri="{FF2B5EF4-FFF2-40B4-BE49-F238E27FC236}">
                <a16:creationId xmlns:a16="http://schemas.microsoft.com/office/drawing/2014/main" id="{028ADC9D-859F-4EAC-A384-80D4F2CF853E}"/>
              </a:ext>
            </a:extLst>
          </p:cNvPr>
          <p:cNvSpPr>
            <a:spLocks noGrp="1"/>
          </p:cNvSpPr>
          <p:nvPr>
            <p:ph idx="1"/>
          </p:nvPr>
        </p:nvSpPr>
        <p:spPr>
          <a:xfrm>
            <a:off x="662474" y="3172019"/>
            <a:ext cx="5215812" cy="513962"/>
          </a:xfrm>
        </p:spPr>
        <p:txBody>
          <a:bodyPr/>
          <a:lstStyle/>
          <a:p>
            <a:pPr marL="0" indent="0">
              <a:buNone/>
            </a:pPr>
            <a:r>
              <a:rPr lang="en-US" altLang="en-US" dirty="0"/>
              <a:t>Reconciliation in FAST and Finance Mart</a:t>
            </a:r>
          </a:p>
          <a:p>
            <a:endParaRPr lang="en-US" dirty="0"/>
          </a:p>
        </p:txBody>
      </p:sp>
      <p:sp>
        <p:nvSpPr>
          <p:cNvPr id="4" name="Slide Number Placeholder 3">
            <a:extLst>
              <a:ext uri="{FF2B5EF4-FFF2-40B4-BE49-F238E27FC236}">
                <a16:creationId xmlns:a16="http://schemas.microsoft.com/office/drawing/2014/main" id="{E4ABD034-1E38-4C55-8F71-98D95450D264}"/>
              </a:ext>
            </a:extLst>
          </p:cNvPr>
          <p:cNvSpPr>
            <a:spLocks noGrp="1"/>
          </p:cNvSpPr>
          <p:nvPr>
            <p:ph type="sldNum" sz="quarter" idx="12"/>
          </p:nvPr>
        </p:nvSpPr>
        <p:spPr/>
        <p:txBody>
          <a:bodyPr/>
          <a:lstStyle/>
          <a:p>
            <a:fld id="{C6429477-D61A-7D49-A13C-58DC364142A2}" type="slidenum">
              <a:rPr lang="en-US" smtClean="0"/>
              <a:t>16</a:t>
            </a:fld>
            <a:endParaRPr lang="en-US" dirty="0"/>
          </a:p>
        </p:txBody>
      </p:sp>
      <p:pic>
        <p:nvPicPr>
          <p:cNvPr id="5" name="Picture 5" descr="MPj04092680000[1]">
            <a:extLst>
              <a:ext uri="{FF2B5EF4-FFF2-40B4-BE49-F238E27FC236}">
                <a16:creationId xmlns:a16="http://schemas.microsoft.com/office/drawing/2014/main" id="{0ADC1F89-6122-49FB-9815-1302B4DB2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595901" y="1638300"/>
            <a:ext cx="3581400" cy="3581400"/>
          </a:xfrm>
          <a:prstGeom prst="rect">
            <a:avLst/>
          </a:prstGeom>
        </p:spPr>
      </p:pic>
    </p:spTree>
    <p:extLst>
      <p:ext uri="{BB962C8B-B14F-4D97-AF65-F5344CB8AC3E}">
        <p14:creationId xmlns:p14="http://schemas.microsoft.com/office/powerpoint/2010/main" val="1122916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206FD-0C69-4208-8FCE-8F3C192C9DDB}"/>
              </a:ext>
            </a:extLst>
          </p:cNvPr>
          <p:cNvSpPr>
            <a:spLocks noGrp="1"/>
          </p:cNvSpPr>
          <p:nvPr>
            <p:ph type="title"/>
          </p:nvPr>
        </p:nvSpPr>
        <p:spPr>
          <a:xfrm>
            <a:off x="457200" y="807873"/>
            <a:ext cx="11239500" cy="1254578"/>
          </a:xfrm>
        </p:spPr>
        <p:txBody>
          <a:bodyPr/>
          <a:lstStyle/>
          <a:p>
            <a:r>
              <a:rPr lang="en-US" altLang="en-US" sz="6000" dirty="0"/>
              <a:t>What Do We Reconcile?</a:t>
            </a:r>
            <a:endParaRPr lang="en-US" sz="6000" dirty="0"/>
          </a:p>
        </p:txBody>
      </p:sp>
      <p:sp>
        <p:nvSpPr>
          <p:cNvPr id="3" name="Content Placeholder 2">
            <a:extLst>
              <a:ext uri="{FF2B5EF4-FFF2-40B4-BE49-F238E27FC236}">
                <a16:creationId xmlns:a16="http://schemas.microsoft.com/office/drawing/2014/main" id="{EE73FC77-F5DD-4481-9FE4-5FD60B89A88F}"/>
              </a:ext>
            </a:extLst>
          </p:cNvPr>
          <p:cNvSpPr>
            <a:spLocks noGrp="1"/>
          </p:cNvSpPr>
          <p:nvPr>
            <p:ph idx="1"/>
          </p:nvPr>
        </p:nvSpPr>
        <p:spPr>
          <a:xfrm>
            <a:off x="457200" y="2219908"/>
            <a:ext cx="11239500" cy="2418184"/>
          </a:xfrm>
        </p:spPr>
        <p:txBody>
          <a:bodyPr/>
          <a:lstStyle/>
          <a:p>
            <a:r>
              <a:rPr lang="en-US" altLang="en-US" dirty="0"/>
              <a:t>Point of sale transactions  ( POS )</a:t>
            </a:r>
          </a:p>
          <a:p>
            <a:r>
              <a:rPr lang="en-US" altLang="en-US" dirty="0"/>
              <a:t>Bank card payments</a:t>
            </a:r>
          </a:p>
          <a:p>
            <a:r>
              <a:rPr lang="en-US" altLang="en-US" dirty="0"/>
              <a:t>E check payments</a:t>
            </a:r>
          </a:p>
          <a:p>
            <a:r>
              <a:rPr lang="en-US" altLang="en-US" dirty="0"/>
              <a:t>Transaction posting in FAST and FM</a:t>
            </a:r>
          </a:p>
          <a:p>
            <a:r>
              <a:rPr lang="en-US" altLang="en-US" dirty="0"/>
              <a:t>Inventory</a:t>
            </a:r>
          </a:p>
        </p:txBody>
      </p:sp>
      <p:sp>
        <p:nvSpPr>
          <p:cNvPr id="4" name="Slide Number Placeholder 3">
            <a:extLst>
              <a:ext uri="{FF2B5EF4-FFF2-40B4-BE49-F238E27FC236}">
                <a16:creationId xmlns:a16="http://schemas.microsoft.com/office/drawing/2014/main" id="{6DA7E78C-A0EF-4B13-BD3F-1E00789F3E44}"/>
              </a:ext>
            </a:extLst>
          </p:cNvPr>
          <p:cNvSpPr>
            <a:spLocks noGrp="1"/>
          </p:cNvSpPr>
          <p:nvPr>
            <p:ph type="sldNum" sz="quarter" idx="12"/>
          </p:nvPr>
        </p:nvSpPr>
        <p:spPr/>
        <p:txBody>
          <a:bodyPr/>
          <a:lstStyle/>
          <a:p>
            <a:fld id="{C6429477-D61A-7D49-A13C-58DC364142A2}" type="slidenum">
              <a:rPr lang="en-US" smtClean="0"/>
              <a:t>17</a:t>
            </a:fld>
            <a:endParaRPr lang="en-US" dirty="0"/>
          </a:p>
        </p:txBody>
      </p:sp>
    </p:spTree>
    <p:extLst>
      <p:ext uri="{BB962C8B-B14F-4D97-AF65-F5344CB8AC3E}">
        <p14:creationId xmlns:p14="http://schemas.microsoft.com/office/powerpoint/2010/main" val="1383949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2AF0-B07D-4D1C-9CA1-7678BAEA1002}"/>
              </a:ext>
            </a:extLst>
          </p:cNvPr>
          <p:cNvSpPr>
            <a:spLocks noGrp="1"/>
          </p:cNvSpPr>
          <p:nvPr>
            <p:ph type="title"/>
          </p:nvPr>
        </p:nvSpPr>
        <p:spPr/>
        <p:txBody>
          <a:bodyPr/>
          <a:lstStyle/>
          <a:p>
            <a:r>
              <a:rPr lang="en-US" altLang="en-US" sz="6000" dirty="0"/>
              <a:t>Transaction Reconciliation</a:t>
            </a:r>
            <a:endParaRPr lang="en-US" sz="6000" dirty="0"/>
          </a:p>
        </p:txBody>
      </p:sp>
      <p:sp>
        <p:nvSpPr>
          <p:cNvPr id="3" name="Content Placeholder 2">
            <a:extLst>
              <a:ext uri="{FF2B5EF4-FFF2-40B4-BE49-F238E27FC236}">
                <a16:creationId xmlns:a16="http://schemas.microsoft.com/office/drawing/2014/main" id="{F6D97E5D-159C-4DB5-A98F-E135788B54F4}"/>
              </a:ext>
            </a:extLst>
          </p:cNvPr>
          <p:cNvSpPr>
            <a:spLocks noGrp="1"/>
          </p:cNvSpPr>
          <p:nvPr>
            <p:ph idx="1"/>
          </p:nvPr>
        </p:nvSpPr>
        <p:spPr>
          <a:xfrm>
            <a:off x="457200" y="1920552"/>
            <a:ext cx="11239500" cy="2324878"/>
          </a:xfrm>
        </p:spPr>
        <p:txBody>
          <a:bodyPr/>
          <a:lstStyle/>
          <a:p>
            <a:r>
              <a:rPr lang="en-US" altLang="en-US" sz="3200" dirty="0"/>
              <a:t>Finance Mart is the official reporting system</a:t>
            </a:r>
          </a:p>
          <a:p>
            <a:pPr lvl="1"/>
            <a:r>
              <a:rPr lang="en-US" altLang="en-US" dirty="0"/>
              <a:t>Confirm that correct chart fields were used</a:t>
            </a:r>
          </a:p>
          <a:p>
            <a:pPr lvl="1"/>
            <a:r>
              <a:rPr lang="en-US" altLang="en-US" dirty="0"/>
              <a:t>Submit corrections immediately</a:t>
            </a:r>
          </a:p>
          <a:p>
            <a:pPr lvl="1"/>
            <a:r>
              <a:rPr lang="en-US" altLang="en-US" dirty="0"/>
              <a:t>Confirm that corrections posted correctly</a:t>
            </a:r>
          </a:p>
          <a:p>
            <a:pPr lvl="1"/>
            <a:r>
              <a:rPr lang="en-US" altLang="en-US" dirty="0"/>
              <a:t>Find detail in FAST or OASIS</a:t>
            </a:r>
          </a:p>
        </p:txBody>
      </p:sp>
      <p:sp>
        <p:nvSpPr>
          <p:cNvPr id="4" name="Slide Number Placeholder 3">
            <a:extLst>
              <a:ext uri="{FF2B5EF4-FFF2-40B4-BE49-F238E27FC236}">
                <a16:creationId xmlns:a16="http://schemas.microsoft.com/office/drawing/2014/main" id="{69CC9254-8971-4E76-83CA-1A3E389ABD2D}"/>
              </a:ext>
            </a:extLst>
          </p:cNvPr>
          <p:cNvSpPr>
            <a:spLocks noGrp="1"/>
          </p:cNvSpPr>
          <p:nvPr>
            <p:ph type="sldNum" sz="quarter" idx="12"/>
          </p:nvPr>
        </p:nvSpPr>
        <p:spPr/>
        <p:txBody>
          <a:bodyPr/>
          <a:lstStyle/>
          <a:p>
            <a:fld id="{C6429477-D61A-7D49-A13C-58DC364142A2}" type="slidenum">
              <a:rPr lang="en-US" smtClean="0"/>
              <a:t>18</a:t>
            </a:fld>
            <a:endParaRPr lang="en-US" dirty="0"/>
          </a:p>
        </p:txBody>
      </p:sp>
    </p:spTree>
    <p:extLst>
      <p:ext uri="{BB962C8B-B14F-4D97-AF65-F5344CB8AC3E}">
        <p14:creationId xmlns:p14="http://schemas.microsoft.com/office/powerpoint/2010/main" val="2042644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5BE66-F199-42A3-960B-80F123915D8B}"/>
              </a:ext>
            </a:extLst>
          </p:cNvPr>
          <p:cNvSpPr>
            <a:spLocks noGrp="1"/>
          </p:cNvSpPr>
          <p:nvPr>
            <p:ph type="title"/>
          </p:nvPr>
        </p:nvSpPr>
        <p:spPr/>
        <p:txBody>
          <a:bodyPr/>
          <a:lstStyle/>
          <a:p>
            <a:r>
              <a:rPr lang="en-US" altLang="en-US" sz="6000" dirty="0"/>
              <a:t>Reconciliation - Guidelines</a:t>
            </a:r>
            <a:endParaRPr lang="en-US" sz="6000" dirty="0"/>
          </a:p>
        </p:txBody>
      </p:sp>
      <p:sp>
        <p:nvSpPr>
          <p:cNvPr id="3" name="Content Placeholder 2">
            <a:extLst>
              <a:ext uri="{FF2B5EF4-FFF2-40B4-BE49-F238E27FC236}">
                <a16:creationId xmlns:a16="http://schemas.microsoft.com/office/drawing/2014/main" id="{6A2FB011-FD05-4C2C-A809-BBAFC35A4B40}"/>
              </a:ext>
            </a:extLst>
          </p:cNvPr>
          <p:cNvSpPr>
            <a:spLocks noGrp="1"/>
          </p:cNvSpPr>
          <p:nvPr>
            <p:ph idx="1"/>
          </p:nvPr>
        </p:nvSpPr>
        <p:spPr>
          <a:xfrm>
            <a:off x="451212" y="2022020"/>
            <a:ext cx="11239500" cy="2259563"/>
          </a:xfrm>
        </p:spPr>
        <p:txBody>
          <a:bodyPr/>
          <a:lstStyle/>
          <a:p>
            <a:r>
              <a:rPr lang="en-US" altLang="en-US" dirty="0"/>
              <a:t>Reconciliation must be performed by a person with no cash handling responsibilities</a:t>
            </a:r>
          </a:p>
          <a:p>
            <a:r>
              <a:rPr lang="en-US" altLang="en-US" dirty="0"/>
              <a:t>The reconciliation must be dated and signed or initialed</a:t>
            </a:r>
          </a:p>
          <a:p>
            <a:r>
              <a:rPr lang="en-US" altLang="en-US" dirty="0"/>
              <a:t>The reconciliation should be reviewed by an independent party</a:t>
            </a:r>
          </a:p>
          <a:p>
            <a:r>
              <a:rPr lang="en-US" altLang="en-US" dirty="0"/>
              <a:t>The prescribed procedure should be followed; find reconciliation resources on the UCO web site</a:t>
            </a:r>
          </a:p>
        </p:txBody>
      </p:sp>
      <p:sp>
        <p:nvSpPr>
          <p:cNvPr id="4" name="Slide Number Placeholder 3">
            <a:extLst>
              <a:ext uri="{FF2B5EF4-FFF2-40B4-BE49-F238E27FC236}">
                <a16:creationId xmlns:a16="http://schemas.microsoft.com/office/drawing/2014/main" id="{3306E486-577E-457D-9A4B-6B93690C4DC6}"/>
              </a:ext>
            </a:extLst>
          </p:cNvPr>
          <p:cNvSpPr>
            <a:spLocks noGrp="1"/>
          </p:cNvSpPr>
          <p:nvPr>
            <p:ph type="sldNum" sz="quarter" idx="12"/>
          </p:nvPr>
        </p:nvSpPr>
        <p:spPr/>
        <p:txBody>
          <a:bodyPr/>
          <a:lstStyle/>
          <a:p>
            <a:fld id="{C6429477-D61A-7D49-A13C-58DC364142A2}" type="slidenum">
              <a:rPr lang="en-US" smtClean="0"/>
              <a:t>19</a:t>
            </a:fld>
            <a:endParaRPr lang="en-US" dirty="0"/>
          </a:p>
        </p:txBody>
      </p:sp>
    </p:spTree>
    <p:extLst>
      <p:ext uri="{BB962C8B-B14F-4D97-AF65-F5344CB8AC3E}">
        <p14:creationId xmlns:p14="http://schemas.microsoft.com/office/powerpoint/2010/main" val="123872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5A351-53A8-40D7-925E-0304F0D2189C}"/>
              </a:ext>
            </a:extLst>
          </p:cNvPr>
          <p:cNvSpPr>
            <a:spLocks noGrp="1"/>
          </p:cNvSpPr>
          <p:nvPr>
            <p:ph type="title"/>
          </p:nvPr>
        </p:nvSpPr>
        <p:spPr/>
        <p:txBody>
          <a:bodyPr/>
          <a:lstStyle/>
          <a:p>
            <a:r>
              <a:rPr lang="en-US" sz="6000" dirty="0"/>
              <a:t>Agenda</a:t>
            </a:r>
          </a:p>
        </p:txBody>
      </p:sp>
      <p:sp>
        <p:nvSpPr>
          <p:cNvPr id="3" name="Content Placeholder 2">
            <a:extLst>
              <a:ext uri="{FF2B5EF4-FFF2-40B4-BE49-F238E27FC236}">
                <a16:creationId xmlns:a16="http://schemas.microsoft.com/office/drawing/2014/main" id="{DA3CE9F8-4339-4CBE-BC1B-818E3B4B0176}"/>
              </a:ext>
            </a:extLst>
          </p:cNvPr>
          <p:cNvSpPr>
            <a:spLocks noGrp="1"/>
          </p:cNvSpPr>
          <p:nvPr>
            <p:ph idx="1"/>
          </p:nvPr>
        </p:nvSpPr>
        <p:spPr>
          <a:xfrm>
            <a:off x="457200" y="1464129"/>
            <a:ext cx="11239500" cy="2156149"/>
          </a:xfrm>
        </p:spPr>
        <p:txBody>
          <a:bodyPr/>
          <a:lstStyle/>
          <a:p>
            <a:pPr lvl="1"/>
            <a:r>
              <a:rPr lang="en-US" altLang="en-US" dirty="0"/>
              <a:t>Collaborative presentation of cash collection practices and reconciliation</a:t>
            </a:r>
          </a:p>
          <a:p>
            <a:pPr lvl="1">
              <a:buNone/>
            </a:pPr>
            <a:endParaRPr lang="en-US" altLang="en-US" dirty="0"/>
          </a:p>
          <a:p>
            <a:pPr lvl="1"/>
            <a:r>
              <a:rPr lang="en-US" altLang="en-US" dirty="0"/>
              <a:t>Addressing cash, bank cards, and e-checks</a:t>
            </a:r>
          </a:p>
          <a:p>
            <a:pPr lvl="1">
              <a:buNone/>
            </a:pPr>
            <a:endParaRPr lang="en-US" altLang="en-US" dirty="0"/>
          </a:p>
          <a:p>
            <a:pPr lvl="1"/>
            <a:r>
              <a:rPr lang="en-US" altLang="en-US" dirty="0"/>
              <a:t>Supports building knowledge for everyone involved </a:t>
            </a:r>
          </a:p>
          <a:p>
            <a:endParaRPr lang="en-US" dirty="0"/>
          </a:p>
        </p:txBody>
      </p:sp>
      <p:sp>
        <p:nvSpPr>
          <p:cNvPr id="4" name="Slide Number Placeholder 3">
            <a:extLst>
              <a:ext uri="{FF2B5EF4-FFF2-40B4-BE49-F238E27FC236}">
                <a16:creationId xmlns:a16="http://schemas.microsoft.com/office/drawing/2014/main" id="{377218E4-DC96-4584-9123-FD1FF636B2E2}"/>
              </a:ext>
            </a:extLst>
          </p:cNvPr>
          <p:cNvSpPr>
            <a:spLocks noGrp="1"/>
          </p:cNvSpPr>
          <p:nvPr>
            <p:ph type="sldNum" sz="quarter" idx="12"/>
          </p:nvPr>
        </p:nvSpPr>
        <p:spPr/>
        <p:txBody>
          <a:bodyPr/>
          <a:lstStyle/>
          <a:p>
            <a:fld id="{C6429477-D61A-7D49-A13C-58DC364142A2}" type="slidenum">
              <a:rPr lang="en-US" smtClean="0"/>
              <a:t>2</a:t>
            </a:fld>
            <a:endParaRPr lang="en-US" dirty="0"/>
          </a:p>
        </p:txBody>
      </p:sp>
      <p:sp>
        <p:nvSpPr>
          <p:cNvPr id="5" name="Content Placeholder 2">
            <a:extLst>
              <a:ext uri="{FF2B5EF4-FFF2-40B4-BE49-F238E27FC236}">
                <a16:creationId xmlns:a16="http://schemas.microsoft.com/office/drawing/2014/main" id="{FCC521CD-0899-4869-9AAF-48ACD2F54EFC}"/>
              </a:ext>
            </a:extLst>
          </p:cNvPr>
          <p:cNvSpPr txBox="1">
            <a:spLocks/>
          </p:cNvSpPr>
          <p:nvPr/>
        </p:nvSpPr>
        <p:spPr>
          <a:xfrm>
            <a:off x="4460227" y="3890606"/>
            <a:ext cx="3271546" cy="5041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General Concepts</a:t>
            </a:r>
          </a:p>
        </p:txBody>
      </p:sp>
      <p:sp>
        <p:nvSpPr>
          <p:cNvPr id="6" name="Rectangle 5">
            <a:extLst>
              <a:ext uri="{FF2B5EF4-FFF2-40B4-BE49-F238E27FC236}">
                <a16:creationId xmlns:a16="http://schemas.microsoft.com/office/drawing/2014/main" id="{B06222AA-959C-42B5-8AD3-EDF005E87BBB}"/>
              </a:ext>
            </a:extLst>
          </p:cNvPr>
          <p:cNvSpPr/>
          <p:nvPr/>
        </p:nvSpPr>
        <p:spPr>
          <a:xfrm>
            <a:off x="457198" y="4686230"/>
            <a:ext cx="311642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856757D-F399-4C0F-A885-DE6D79311B9E}"/>
              </a:ext>
            </a:extLst>
          </p:cNvPr>
          <p:cNvSpPr/>
          <p:nvPr/>
        </p:nvSpPr>
        <p:spPr>
          <a:xfrm>
            <a:off x="8618378" y="4686230"/>
            <a:ext cx="311642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488E4A5-3CD7-41BC-B798-C715050F667E}"/>
              </a:ext>
            </a:extLst>
          </p:cNvPr>
          <p:cNvSpPr/>
          <p:nvPr/>
        </p:nvSpPr>
        <p:spPr>
          <a:xfrm>
            <a:off x="4518738" y="4686230"/>
            <a:ext cx="311642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9341D5C-FD71-49A9-A6E0-85BFADD8488D}"/>
              </a:ext>
            </a:extLst>
          </p:cNvPr>
          <p:cNvSpPr txBox="1"/>
          <p:nvPr/>
        </p:nvSpPr>
        <p:spPr>
          <a:xfrm>
            <a:off x="457200" y="4806591"/>
            <a:ext cx="3116424" cy="338554"/>
          </a:xfrm>
          <a:prstGeom prst="rect">
            <a:avLst/>
          </a:prstGeom>
          <a:noFill/>
        </p:spPr>
        <p:txBody>
          <a:bodyPr wrap="square" rtlCol="0">
            <a:spAutoFit/>
          </a:bodyPr>
          <a:lstStyle/>
          <a:p>
            <a:r>
              <a:rPr lang="en-US" sz="1600" b="1" dirty="0">
                <a:solidFill>
                  <a:srgbClr val="007851"/>
                </a:solidFill>
              </a:rPr>
              <a:t>Accountability &amp; Internal Controls</a:t>
            </a:r>
          </a:p>
        </p:txBody>
      </p:sp>
      <p:sp>
        <p:nvSpPr>
          <p:cNvPr id="12" name="TextBox 11">
            <a:extLst>
              <a:ext uri="{FF2B5EF4-FFF2-40B4-BE49-F238E27FC236}">
                <a16:creationId xmlns:a16="http://schemas.microsoft.com/office/drawing/2014/main" id="{9069D35F-CC4A-40A7-BF89-233C0CA8ADFE}"/>
              </a:ext>
            </a:extLst>
          </p:cNvPr>
          <p:cNvSpPr txBox="1"/>
          <p:nvPr/>
        </p:nvSpPr>
        <p:spPr>
          <a:xfrm>
            <a:off x="9319729" y="4806591"/>
            <a:ext cx="1713722" cy="338554"/>
          </a:xfrm>
          <a:prstGeom prst="rect">
            <a:avLst/>
          </a:prstGeom>
          <a:noFill/>
        </p:spPr>
        <p:txBody>
          <a:bodyPr wrap="square" rtlCol="0">
            <a:spAutoFit/>
          </a:bodyPr>
          <a:lstStyle/>
          <a:p>
            <a:r>
              <a:rPr lang="en-US" sz="1600" b="1" dirty="0">
                <a:solidFill>
                  <a:srgbClr val="007851"/>
                </a:solidFill>
              </a:rPr>
              <a:t>Helpful Resources</a:t>
            </a:r>
          </a:p>
        </p:txBody>
      </p:sp>
      <p:sp>
        <p:nvSpPr>
          <p:cNvPr id="13" name="TextBox 12">
            <a:extLst>
              <a:ext uri="{FF2B5EF4-FFF2-40B4-BE49-F238E27FC236}">
                <a16:creationId xmlns:a16="http://schemas.microsoft.com/office/drawing/2014/main" id="{33F0318C-0DC5-4041-8A71-F16A5FCB8D92}"/>
              </a:ext>
            </a:extLst>
          </p:cNvPr>
          <p:cNvSpPr txBox="1"/>
          <p:nvPr/>
        </p:nvSpPr>
        <p:spPr>
          <a:xfrm>
            <a:off x="4730622" y="4790581"/>
            <a:ext cx="2730758" cy="338554"/>
          </a:xfrm>
          <a:prstGeom prst="rect">
            <a:avLst/>
          </a:prstGeom>
          <a:noFill/>
        </p:spPr>
        <p:txBody>
          <a:bodyPr wrap="square" rtlCol="0">
            <a:spAutoFit/>
          </a:bodyPr>
          <a:lstStyle/>
          <a:p>
            <a:r>
              <a:rPr lang="en-US" sz="1600" b="1" dirty="0">
                <a:solidFill>
                  <a:srgbClr val="007851"/>
                </a:solidFill>
              </a:rPr>
              <a:t>Separation of Duties Concepts</a:t>
            </a:r>
          </a:p>
        </p:txBody>
      </p:sp>
    </p:spTree>
    <p:extLst>
      <p:ext uri="{BB962C8B-B14F-4D97-AF65-F5344CB8AC3E}">
        <p14:creationId xmlns:p14="http://schemas.microsoft.com/office/powerpoint/2010/main" val="317980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7FB4-E004-49DA-9A17-CA523CE63073}"/>
              </a:ext>
            </a:extLst>
          </p:cNvPr>
          <p:cNvSpPr>
            <a:spLocks noGrp="1"/>
          </p:cNvSpPr>
          <p:nvPr>
            <p:ph type="title"/>
          </p:nvPr>
        </p:nvSpPr>
        <p:spPr/>
        <p:txBody>
          <a:bodyPr/>
          <a:lstStyle/>
          <a:p>
            <a:pPr algn="ctr"/>
            <a:r>
              <a:rPr lang="en-US" altLang="en-US" sz="6000" dirty="0"/>
              <a:t>Segregation of Duties</a:t>
            </a:r>
            <a:endParaRPr lang="en-US" sz="6000" dirty="0"/>
          </a:p>
        </p:txBody>
      </p:sp>
      <p:sp>
        <p:nvSpPr>
          <p:cNvPr id="4" name="Slide Number Placeholder 3">
            <a:extLst>
              <a:ext uri="{FF2B5EF4-FFF2-40B4-BE49-F238E27FC236}">
                <a16:creationId xmlns:a16="http://schemas.microsoft.com/office/drawing/2014/main" id="{617418B7-0A00-4C8E-8D3B-90400648FF15}"/>
              </a:ext>
            </a:extLst>
          </p:cNvPr>
          <p:cNvSpPr>
            <a:spLocks noGrp="1"/>
          </p:cNvSpPr>
          <p:nvPr>
            <p:ph type="sldNum" sz="quarter" idx="12"/>
          </p:nvPr>
        </p:nvSpPr>
        <p:spPr/>
        <p:txBody>
          <a:bodyPr/>
          <a:lstStyle/>
          <a:p>
            <a:fld id="{C6429477-D61A-7D49-A13C-58DC364142A2}" type="slidenum">
              <a:rPr lang="en-US" smtClean="0"/>
              <a:t>20</a:t>
            </a:fld>
            <a:endParaRPr lang="en-US" dirty="0"/>
          </a:p>
        </p:txBody>
      </p:sp>
      <p:pic>
        <p:nvPicPr>
          <p:cNvPr id="5" name="Picture 9">
            <a:extLst>
              <a:ext uri="{FF2B5EF4-FFF2-40B4-BE49-F238E27FC236}">
                <a16:creationId xmlns:a16="http://schemas.microsoft.com/office/drawing/2014/main" id="{1DFCA5A5-8364-478E-8358-88F6C5C16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781" y="1558406"/>
            <a:ext cx="6802438"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087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A2D6-CD97-4E84-BD25-4BB68B729F15}"/>
              </a:ext>
            </a:extLst>
          </p:cNvPr>
          <p:cNvSpPr>
            <a:spLocks noGrp="1"/>
          </p:cNvSpPr>
          <p:nvPr>
            <p:ph type="title"/>
          </p:nvPr>
        </p:nvSpPr>
        <p:spPr>
          <a:xfrm>
            <a:off x="550507" y="813703"/>
            <a:ext cx="11239500" cy="1254578"/>
          </a:xfrm>
        </p:spPr>
        <p:txBody>
          <a:bodyPr/>
          <a:lstStyle/>
          <a:p>
            <a:r>
              <a:rPr lang="en-US" altLang="en-US" sz="6000" dirty="0">
                <a:latin typeface="Arial" panose="020B0604020202020204" pitchFamily="34" charset="0"/>
              </a:rPr>
              <a:t>Custody – System Passwords</a:t>
            </a:r>
            <a:br>
              <a:rPr lang="en-US" altLang="en-US" sz="6000" dirty="0">
                <a:latin typeface="Arial" panose="020B0604020202020204" pitchFamily="34" charset="0"/>
              </a:rPr>
            </a:br>
            <a:endParaRPr lang="en-US" sz="6000" dirty="0"/>
          </a:p>
        </p:txBody>
      </p:sp>
      <p:sp>
        <p:nvSpPr>
          <p:cNvPr id="3" name="Content Placeholder 2">
            <a:extLst>
              <a:ext uri="{FF2B5EF4-FFF2-40B4-BE49-F238E27FC236}">
                <a16:creationId xmlns:a16="http://schemas.microsoft.com/office/drawing/2014/main" id="{E0525AB8-CA88-4114-B65E-66157454248F}"/>
              </a:ext>
            </a:extLst>
          </p:cNvPr>
          <p:cNvSpPr>
            <a:spLocks noGrp="1"/>
          </p:cNvSpPr>
          <p:nvPr>
            <p:ph idx="1"/>
          </p:nvPr>
        </p:nvSpPr>
        <p:spPr>
          <a:xfrm>
            <a:off x="476250" y="2337702"/>
            <a:ext cx="11239500" cy="2886274"/>
          </a:xfrm>
        </p:spPr>
        <p:txBody>
          <a:bodyPr/>
          <a:lstStyle/>
          <a:p>
            <a:pPr lvl="1"/>
            <a:r>
              <a:rPr lang="en-US" altLang="en-US" dirty="0"/>
              <a:t>Every person must have their own password</a:t>
            </a:r>
          </a:p>
          <a:p>
            <a:pPr lvl="1"/>
            <a:r>
              <a:rPr lang="en-US" altLang="en-US" dirty="0"/>
              <a:t>Passwords must never be shared</a:t>
            </a:r>
          </a:p>
          <a:p>
            <a:pPr lvl="1"/>
            <a:r>
              <a:rPr lang="en-US" altLang="en-US" dirty="0"/>
              <a:t>Don’t write your passwords down</a:t>
            </a:r>
          </a:p>
          <a:p>
            <a:pPr lvl="1"/>
            <a:r>
              <a:rPr lang="en-US" altLang="en-US" dirty="0"/>
              <a:t>If you need to leave the work area, sign off your password; log back on when you return</a:t>
            </a:r>
          </a:p>
          <a:p>
            <a:pPr lvl="1"/>
            <a:r>
              <a:rPr lang="en-US" altLang="en-US" dirty="0"/>
              <a:t>Passwords should be changed periodically</a:t>
            </a:r>
          </a:p>
          <a:p>
            <a:pPr lvl="1"/>
            <a:r>
              <a:rPr lang="en-US" altLang="en-US" dirty="0"/>
              <a:t>Passwords should be inactivated whenever a custodian vacates the position</a:t>
            </a:r>
          </a:p>
        </p:txBody>
      </p:sp>
      <p:sp>
        <p:nvSpPr>
          <p:cNvPr id="4" name="Slide Number Placeholder 3">
            <a:extLst>
              <a:ext uri="{FF2B5EF4-FFF2-40B4-BE49-F238E27FC236}">
                <a16:creationId xmlns:a16="http://schemas.microsoft.com/office/drawing/2014/main" id="{12C51F22-1D1D-448E-B095-95846C6DA1A2}"/>
              </a:ext>
            </a:extLst>
          </p:cNvPr>
          <p:cNvSpPr>
            <a:spLocks noGrp="1"/>
          </p:cNvSpPr>
          <p:nvPr>
            <p:ph type="sldNum" sz="quarter" idx="12"/>
          </p:nvPr>
        </p:nvSpPr>
        <p:spPr/>
        <p:txBody>
          <a:bodyPr/>
          <a:lstStyle/>
          <a:p>
            <a:fld id="{C6429477-D61A-7D49-A13C-58DC364142A2}" type="slidenum">
              <a:rPr lang="en-US" smtClean="0"/>
              <a:t>21</a:t>
            </a:fld>
            <a:endParaRPr lang="en-US" dirty="0"/>
          </a:p>
        </p:txBody>
      </p:sp>
    </p:spTree>
    <p:extLst>
      <p:ext uri="{BB962C8B-B14F-4D97-AF65-F5344CB8AC3E}">
        <p14:creationId xmlns:p14="http://schemas.microsoft.com/office/powerpoint/2010/main" val="2899849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0D0C-70EF-42B9-B353-D279B16AB95C}"/>
              </a:ext>
            </a:extLst>
          </p:cNvPr>
          <p:cNvSpPr>
            <a:spLocks noGrp="1"/>
          </p:cNvSpPr>
          <p:nvPr>
            <p:ph type="title"/>
          </p:nvPr>
        </p:nvSpPr>
        <p:spPr/>
        <p:txBody>
          <a:bodyPr/>
          <a:lstStyle/>
          <a:p>
            <a:r>
              <a:rPr lang="en-US" altLang="en-US" sz="6000" dirty="0"/>
              <a:t>Resources</a:t>
            </a:r>
            <a:endParaRPr lang="en-US" sz="6000" dirty="0"/>
          </a:p>
        </p:txBody>
      </p:sp>
      <p:sp>
        <p:nvSpPr>
          <p:cNvPr id="3" name="Content Placeholder 2">
            <a:extLst>
              <a:ext uri="{FF2B5EF4-FFF2-40B4-BE49-F238E27FC236}">
                <a16:creationId xmlns:a16="http://schemas.microsoft.com/office/drawing/2014/main" id="{D09D256A-95E6-47D7-9761-BBE8C25938BA}"/>
              </a:ext>
            </a:extLst>
          </p:cNvPr>
          <p:cNvSpPr>
            <a:spLocks noGrp="1"/>
          </p:cNvSpPr>
          <p:nvPr>
            <p:ph idx="1"/>
          </p:nvPr>
        </p:nvSpPr>
        <p:spPr/>
        <p:txBody>
          <a:bodyPr/>
          <a:lstStyle/>
          <a:p>
            <a:r>
              <a:rPr lang="en-US" altLang="en-US" dirty="0"/>
              <a:t>Office of University Audit &amp; Compliance</a:t>
            </a:r>
          </a:p>
          <a:p>
            <a:pPr lvl="1"/>
            <a:r>
              <a:rPr lang="en-US" altLang="en-US" dirty="0"/>
              <a:t>Generalcounsel.usf.edu </a:t>
            </a:r>
          </a:p>
          <a:p>
            <a:pPr lvl="1">
              <a:buNone/>
            </a:pPr>
            <a:endParaRPr lang="en-US" altLang="en-US" sz="2000" dirty="0"/>
          </a:p>
          <a:p>
            <a:r>
              <a:rPr lang="en-US" altLang="en-US" dirty="0"/>
              <a:t>Online Business Processes</a:t>
            </a:r>
          </a:p>
          <a:p>
            <a:pPr lvl="1"/>
            <a:r>
              <a:rPr lang="en-US" altLang="en-US" dirty="0">
                <a:hlinkClick r:id="rId2"/>
              </a:rPr>
              <a:t>http://www.usf.edu/businessprocesses</a:t>
            </a:r>
            <a:r>
              <a:rPr lang="en-US" altLang="en-US" dirty="0"/>
              <a:t> </a:t>
            </a:r>
          </a:p>
          <a:p>
            <a:pPr lvl="1">
              <a:buNone/>
            </a:pPr>
            <a:endParaRPr lang="en-US" altLang="en-US" sz="2000" dirty="0"/>
          </a:p>
          <a:p>
            <a:r>
              <a:rPr lang="en-US" altLang="en-US" dirty="0"/>
              <a:t>Controller’s Office &gt; About UCO &gt; Training </a:t>
            </a:r>
          </a:p>
          <a:p>
            <a:pPr lvl="1"/>
            <a:r>
              <a:rPr lang="en-US" altLang="en-US" dirty="0"/>
              <a:t>http://www.usf.edu/business-finance/controller</a:t>
            </a:r>
          </a:p>
        </p:txBody>
      </p:sp>
      <p:sp>
        <p:nvSpPr>
          <p:cNvPr id="4" name="Slide Number Placeholder 3">
            <a:extLst>
              <a:ext uri="{FF2B5EF4-FFF2-40B4-BE49-F238E27FC236}">
                <a16:creationId xmlns:a16="http://schemas.microsoft.com/office/drawing/2014/main" id="{178E3C2D-B267-4138-AF8D-076F6941AD19}"/>
              </a:ext>
            </a:extLst>
          </p:cNvPr>
          <p:cNvSpPr>
            <a:spLocks noGrp="1"/>
          </p:cNvSpPr>
          <p:nvPr>
            <p:ph type="sldNum" sz="quarter" idx="12"/>
          </p:nvPr>
        </p:nvSpPr>
        <p:spPr/>
        <p:txBody>
          <a:bodyPr/>
          <a:lstStyle/>
          <a:p>
            <a:fld id="{C6429477-D61A-7D49-A13C-58DC364142A2}" type="slidenum">
              <a:rPr lang="en-US" smtClean="0"/>
              <a:t>22</a:t>
            </a:fld>
            <a:endParaRPr lang="en-US" dirty="0"/>
          </a:p>
        </p:txBody>
      </p:sp>
    </p:spTree>
    <p:extLst>
      <p:ext uri="{BB962C8B-B14F-4D97-AF65-F5344CB8AC3E}">
        <p14:creationId xmlns:p14="http://schemas.microsoft.com/office/powerpoint/2010/main" val="1992358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F902C-D3B4-1B45-95EE-631073220955}"/>
              </a:ext>
            </a:extLst>
          </p:cNvPr>
          <p:cNvSpPr>
            <a:spLocks noGrp="1"/>
          </p:cNvSpPr>
          <p:nvPr>
            <p:ph type="sldNum" sz="quarter" idx="12"/>
          </p:nvPr>
        </p:nvSpPr>
        <p:spPr/>
        <p:txBody>
          <a:bodyPr/>
          <a:lstStyle/>
          <a:p>
            <a:fld id="{C6429477-D61A-7D49-A13C-58DC364142A2}" type="slidenum">
              <a:rPr lang="en-US" smtClean="0"/>
              <a:t>23</a:t>
            </a:fld>
            <a:endParaRPr lang="en-US" dirty="0"/>
          </a:p>
        </p:txBody>
      </p:sp>
      <p:sp>
        <p:nvSpPr>
          <p:cNvPr id="3" name="Title 5"/>
          <p:cNvSpPr txBox="1">
            <a:spLocks/>
          </p:cNvSpPr>
          <p:nvPr/>
        </p:nvSpPr>
        <p:spPr>
          <a:xfrm>
            <a:off x="4051492" y="363777"/>
            <a:ext cx="4089015" cy="823739"/>
          </a:xfrm>
          <a:prstGeom prst="rect">
            <a:avLst/>
          </a:prstGeom>
        </p:spPr>
        <p:txBody>
          <a:bodyPr/>
          <a:lstStyle>
            <a:lvl1pPr algn="l" defTabSz="914400" rtl="0" eaLnBrk="1" latinLnBrk="0" hangingPunct="1">
              <a:lnSpc>
                <a:spcPct val="90000"/>
              </a:lnSpc>
              <a:spcBef>
                <a:spcPct val="0"/>
              </a:spcBef>
              <a:buNone/>
              <a:defRPr sz="4400" b="1" kern="1200">
                <a:solidFill>
                  <a:srgbClr val="007851"/>
                </a:solidFill>
                <a:latin typeface="+mn-lt"/>
                <a:ea typeface="+mj-ea"/>
                <a:cs typeface="+mj-cs"/>
              </a:defRPr>
            </a:lvl1pPr>
          </a:lstStyle>
          <a:p>
            <a:pPr algn="ctr"/>
            <a:r>
              <a:rPr lang="en-US" sz="6000" dirty="0">
                <a:solidFill>
                  <a:srgbClr val="006747"/>
                </a:solidFill>
              </a:rPr>
              <a:t>Contacts </a:t>
            </a:r>
          </a:p>
        </p:txBody>
      </p:sp>
      <p:sp>
        <p:nvSpPr>
          <p:cNvPr id="5" name="Rectangle 4">
            <a:extLst>
              <a:ext uri="{FF2B5EF4-FFF2-40B4-BE49-F238E27FC236}">
                <a16:creationId xmlns:a16="http://schemas.microsoft.com/office/drawing/2014/main" id="{DA27762D-250D-4753-A2F9-6CBD4BFFB63B}"/>
              </a:ext>
            </a:extLst>
          </p:cNvPr>
          <p:cNvSpPr/>
          <p:nvPr/>
        </p:nvSpPr>
        <p:spPr>
          <a:xfrm>
            <a:off x="1483992" y="1324654"/>
            <a:ext cx="4198540" cy="2192694"/>
          </a:xfrm>
          <a:prstGeom prst="rect">
            <a:avLst/>
          </a:prstGeom>
          <a:noFill/>
          <a:ln w="28575">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DB30FE5-11EA-492D-A333-2A651D895A8E}"/>
              </a:ext>
            </a:extLst>
          </p:cNvPr>
          <p:cNvSpPr/>
          <p:nvPr/>
        </p:nvSpPr>
        <p:spPr>
          <a:xfrm>
            <a:off x="1483992" y="3652674"/>
            <a:ext cx="4198540" cy="2192694"/>
          </a:xfrm>
          <a:prstGeom prst="rect">
            <a:avLst/>
          </a:prstGeom>
          <a:noFill/>
          <a:ln w="28575">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A9E7577-F195-4270-88B3-BD653CD06998}"/>
              </a:ext>
            </a:extLst>
          </p:cNvPr>
          <p:cNvSpPr/>
          <p:nvPr/>
        </p:nvSpPr>
        <p:spPr>
          <a:xfrm>
            <a:off x="6643812" y="3652470"/>
            <a:ext cx="4198540" cy="2192694"/>
          </a:xfrm>
          <a:prstGeom prst="rect">
            <a:avLst/>
          </a:prstGeom>
          <a:noFill/>
          <a:ln w="28575">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B2ED5B-40BF-4E8E-91CA-06C4F7CD55E6}"/>
              </a:ext>
            </a:extLst>
          </p:cNvPr>
          <p:cNvSpPr/>
          <p:nvPr/>
        </p:nvSpPr>
        <p:spPr>
          <a:xfrm>
            <a:off x="6635806" y="1323645"/>
            <a:ext cx="4198540" cy="2192694"/>
          </a:xfrm>
          <a:prstGeom prst="rect">
            <a:avLst/>
          </a:prstGeom>
          <a:noFill/>
          <a:ln w="28575">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5AFF794-A0D5-43E1-BA91-8C2EE97FC0D3}"/>
              </a:ext>
            </a:extLst>
          </p:cNvPr>
          <p:cNvSpPr txBox="1"/>
          <p:nvPr/>
        </p:nvSpPr>
        <p:spPr>
          <a:xfrm>
            <a:off x="1614503" y="1573607"/>
            <a:ext cx="3937518" cy="1692771"/>
          </a:xfrm>
          <a:prstGeom prst="rect">
            <a:avLst/>
          </a:prstGeom>
          <a:noFill/>
        </p:spPr>
        <p:txBody>
          <a:bodyPr wrap="square" rtlCol="0">
            <a:spAutoFit/>
          </a:bodyPr>
          <a:lstStyle/>
          <a:p>
            <a:r>
              <a:rPr lang="en-US" sz="2400" b="1" dirty="0">
                <a:solidFill>
                  <a:srgbClr val="007851"/>
                </a:solidFill>
              </a:rPr>
              <a:t>Cherie Carson</a:t>
            </a:r>
          </a:p>
          <a:p>
            <a:r>
              <a:rPr lang="en-US" sz="2000" dirty="0">
                <a:solidFill>
                  <a:srgbClr val="007851"/>
                </a:solidFill>
              </a:rPr>
              <a:t>Accounting Manager</a:t>
            </a:r>
          </a:p>
          <a:p>
            <a:r>
              <a:rPr lang="en-US" sz="2000" dirty="0">
                <a:solidFill>
                  <a:srgbClr val="007851"/>
                </a:solidFill>
              </a:rPr>
              <a:t>General Accounting</a:t>
            </a:r>
          </a:p>
          <a:p>
            <a:r>
              <a:rPr lang="en-US" sz="2000" b="1" dirty="0">
                <a:solidFill>
                  <a:srgbClr val="007851"/>
                </a:solidFill>
              </a:rPr>
              <a:t>(813) 974-7686</a:t>
            </a:r>
          </a:p>
          <a:p>
            <a:r>
              <a:rPr lang="en-US" sz="2000" b="1" dirty="0">
                <a:solidFill>
                  <a:srgbClr val="007851"/>
                </a:solidFill>
              </a:rPr>
              <a:t>carsonc@usf.edu</a:t>
            </a:r>
          </a:p>
        </p:txBody>
      </p:sp>
      <p:sp>
        <p:nvSpPr>
          <p:cNvPr id="11" name="TextBox 10">
            <a:extLst>
              <a:ext uri="{FF2B5EF4-FFF2-40B4-BE49-F238E27FC236}">
                <a16:creationId xmlns:a16="http://schemas.microsoft.com/office/drawing/2014/main" id="{087B0090-30D3-437E-961F-668716746EB3}"/>
              </a:ext>
            </a:extLst>
          </p:cNvPr>
          <p:cNvSpPr txBox="1"/>
          <p:nvPr/>
        </p:nvSpPr>
        <p:spPr>
          <a:xfrm>
            <a:off x="6774323" y="1577425"/>
            <a:ext cx="3937518" cy="1692771"/>
          </a:xfrm>
          <a:prstGeom prst="rect">
            <a:avLst/>
          </a:prstGeom>
          <a:noFill/>
        </p:spPr>
        <p:txBody>
          <a:bodyPr wrap="square" rtlCol="0">
            <a:spAutoFit/>
          </a:bodyPr>
          <a:lstStyle/>
          <a:p>
            <a:r>
              <a:rPr lang="en-US" sz="2400" b="1" dirty="0">
                <a:solidFill>
                  <a:srgbClr val="007851"/>
                </a:solidFill>
              </a:rPr>
              <a:t>Johnathan Andrews</a:t>
            </a:r>
          </a:p>
          <a:p>
            <a:r>
              <a:rPr lang="en-US" sz="2000" dirty="0">
                <a:solidFill>
                  <a:srgbClr val="007851"/>
                </a:solidFill>
              </a:rPr>
              <a:t>Accounting Manager</a:t>
            </a:r>
          </a:p>
          <a:p>
            <a:r>
              <a:rPr lang="en-US" sz="2000" dirty="0">
                <a:solidFill>
                  <a:srgbClr val="007851"/>
                </a:solidFill>
              </a:rPr>
              <a:t>Cashiers Office</a:t>
            </a:r>
          </a:p>
          <a:p>
            <a:r>
              <a:rPr lang="en-US" sz="2000" b="1" dirty="0">
                <a:solidFill>
                  <a:srgbClr val="007851"/>
                </a:solidFill>
              </a:rPr>
              <a:t>(813) 974-5748</a:t>
            </a:r>
          </a:p>
          <a:p>
            <a:r>
              <a:rPr lang="en-US" sz="2000" b="1" dirty="0">
                <a:solidFill>
                  <a:srgbClr val="007851"/>
                </a:solidFill>
              </a:rPr>
              <a:t>andrews5@usf.edu</a:t>
            </a:r>
          </a:p>
        </p:txBody>
      </p:sp>
      <p:sp>
        <p:nvSpPr>
          <p:cNvPr id="12" name="TextBox 11">
            <a:extLst>
              <a:ext uri="{FF2B5EF4-FFF2-40B4-BE49-F238E27FC236}">
                <a16:creationId xmlns:a16="http://schemas.microsoft.com/office/drawing/2014/main" id="{0AA5EDF2-11F1-4360-98FA-7D703574920A}"/>
              </a:ext>
            </a:extLst>
          </p:cNvPr>
          <p:cNvSpPr txBox="1"/>
          <p:nvPr/>
        </p:nvSpPr>
        <p:spPr>
          <a:xfrm>
            <a:off x="1614503" y="3923327"/>
            <a:ext cx="3937518" cy="1692771"/>
          </a:xfrm>
          <a:prstGeom prst="rect">
            <a:avLst/>
          </a:prstGeom>
          <a:noFill/>
        </p:spPr>
        <p:txBody>
          <a:bodyPr wrap="square" rtlCol="0">
            <a:spAutoFit/>
          </a:bodyPr>
          <a:lstStyle/>
          <a:p>
            <a:r>
              <a:rPr lang="en-US" sz="2400" b="1" dirty="0">
                <a:solidFill>
                  <a:srgbClr val="007851"/>
                </a:solidFill>
              </a:rPr>
              <a:t>Stancey Peprah</a:t>
            </a:r>
          </a:p>
          <a:p>
            <a:r>
              <a:rPr lang="en-US" sz="2000" dirty="0">
                <a:solidFill>
                  <a:srgbClr val="007851"/>
                </a:solidFill>
              </a:rPr>
              <a:t>Staff Accountant</a:t>
            </a:r>
          </a:p>
          <a:p>
            <a:r>
              <a:rPr lang="en-US" sz="2000" dirty="0">
                <a:solidFill>
                  <a:srgbClr val="007851"/>
                </a:solidFill>
              </a:rPr>
              <a:t>Depository Accounts</a:t>
            </a:r>
          </a:p>
          <a:p>
            <a:r>
              <a:rPr lang="en-US" sz="2000" b="1" dirty="0">
                <a:solidFill>
                  <a:srgbClr val="007851"/>
                </a:solidFill>
              </a:rPr>
              <a:t>(813) 974-2689</a:t>
            </a:r>
          </a:p>
          <a:p>
            <a:r>
              <a:rPr lang="en-US" sz="2000" b="1" dirty="0">
                <a:solidFill>
                  <a:srgbClr val="007851"/>
                </a:solidFill>
              </a:rPr>
              <a:t>stancey1@usf.edu</a:t>
            </a:r>
          </a:p>
        </p:txBody>
      </p:sp>
      <p:sp>
        <p:nvSpPr>
          <p:cNvPr id="13" name="TextBox 12">
            <a:extLst>
              <a:ext uri="{FF2B5EF4-FFF2-40B4-BE49-F238E27FC236}">
                <a16:creationId xmlns:a16="http://schemas.microsoft.com/office/drawing/2014/main" id="{06FCAB16-7C01-4810-BB93-332BA5D1BFF2}"/>
              </a:ext>
            </a:extLst>
          </p:cNvPr>
          <p:cNvSpPr txBox="1"/>
          <p:nvPr/>
        </p:nvSpPr>
        <p:spPr>
          <a:xfrm>
            <a:off x="6774323" y="3902431"/>
            <a:ext cx="3937518" cy="1692771"/>
          </a:xfrm>
          <a:prstGeom prst="rect">
            <a:avLst/>
          </a:prstGeom>
          <a:noFill/>
        </p:spPr>
        <p:txBody>
          <a:bodyPr wrap="square" rtlCol="0">
            <a:spAutoFit/>
          </a:bodyPr>
          <a:lstStyle/>
          <a:p>
            <a:r>
              <a:rPr lang="en-US" sz="2400" b="1" dirty="0">
                <a:solidFill>
                  <a:srgbClr val="007851"/>
                </a:solidFill>
              </a:rPr>
              <a:t>Noemi Merced</a:t>
            </a:r>
          </a:p>
          <a:p>
            <a:r>
              <a:rPr lang="en-US" sz="2000" dirty="0">
                <a:solidFill>
                  <a:srgbClr val="007851"/>
                </a:solidFill>
              </a:rPr>
              <a:t>Staff Accountant</a:t>
            </a:r>
          </a:p>
          <a:p>
            <a:r>
              <a:rPr lang="en-US" sz="2000" dirty="0">
                <a:solidFill>
                  <a:srgbClr val="007851"/>
                </a:solidFill>
              </a:rPr>
              <a:t>FAST Accounts</a:t>
            </a:r>
          </a:p>
          <a:p>
            <a:r>
              <a:rPr lang="en-US" sz="2000" b="1" dirty="0">
                <a:solidFill>
                  <a:srgbClr val="007851"/>
                </a:solidFill>
              </a:rPr>
              <a:t>(813) 974-4914</a:t>
            </a:r>
          </a:p>
          <a:p>
            <a:r>
              <a:rPr lang="en-US" sz="2000" b="1" dirty="0">
                <a:solidFill>
                  <a:srgbClr val="007851"/>
                </a:solidFill>
              </a:rPr>
              <a:t>nmerced@usf.edu</a:t>
            </a:r>
          </a:p>
        </p:txBody>
      </p:sp>
    </p:spTree>
    <p:extLst>
      <p:ext uri="{BB962C8B-B14F-4D97-AF65-F5344CB8AC3E}">
        <p14:creationId xmlns:p14="http://schemas.microsoft.com/office/powerpoint/2010/main" val="1164939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57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2CA5-AA2D-4389-A0C4-1CB1D69EC2C4}"/>
              </a:ext>
            </a:extLst>
          </p:cNvPr>
          <p:cNvSpPr>
            <a:spLocks noGrp="1"/>
          </p:cNvSpPr>
          <p:nvPr>
            <p:ph type="title"/>
          </p:nvPr>
        </p:nvSpPr>
        <p:spPr>
          <a:xfrm>
            <a:off x="925468" y="419101"/>
            <a:ext cx="4562669" cy="774700"/>
          </a:xfrm>
        </p:spPr>
        <p:txBody>
          <a:bodyPr/>
          <a:lstStyle/>
          <a:p>
            <a:r>
              <a:rPr lang="en-US" dirty="0"/>
              <a:t>PCI Compliance</a:t>
            </a:r>
          </a:p>
        </p:txBody>
      </p:sp>
      <p:sp>
        <p:nvSpPr>
          <p:cNvPr id="3" name="Content Placeholder 2">
            <a:extLst>
              <a:ext uri="{FF2B5EF4-FFF2-40B4-BE49-F238E27FC236}">
                <a16:creationId xmlns:a16="http://schemas.microsoft.com/office/drawing/2014/main" id="{2E41CCBB-9FAE-4353-BFBA-5364DF073AEE}"/>
              </a:ext>
            </a:extLst>
          </p:cNvPr>
          <p:cNvSpPr>
            <a:spLocks noGrp="1"/>
          </p:cNvSpPr>
          <p:nvPr>
            <p:ph idx="1"/>
          </p:nvPr>
        </p:nvSpPr>
        <p:spPr>
          <a:xfrm>
            <a:off x="925469" y="1295401"/>
            <a:ext cx="4935894" cy="4457700"/>
          </a:xfrm>
        </p:spPr>
        <p:txBody>
          <a:bodyPr/>
          <a:lstStyle/>
          <a:p>
            <a:r>
              <a:rPr lang="en-US" altLang="en-US" dirty="0"/>
              <a:t>Visit the </a:t>
            </a:r>
            <a:r>
              <a:rPr lang="en-US" altLang="en-US" dirty="0">
                <a:hlinkClick r:id="rId2"/>
              </a:rPr>
              <a:t>training website</a:t>
            </a:r>
            <a:endParaRPr lang="en-US" altLang="en-US" dirty="0"/>
          </a:p>
          <a:p>
            <a:r>
              <a:rPr lang="en-US" altLang="en-US" dirty="0"/>
              <a:t>Review the Payment Card Industry (PCI) documentation</a:t>
            </a:r>
          </a:p>
          <a:p>
            <a:r>
              <a:rPr lang="en-US" altLang="en-US" dirty="0"/>
              <a:t>Take the PCI certification quiz</a:t>
            </a:r>
          </a:p>
          <a:p>
            <a:r>
              <a:rPr lang="en-US" altLang="en-US" dirty="0"/>
              <a:t>All must re-train and successfully pass the PCI quiz annually; testing is designed on a calendar year basis </a:t>
            </a:r>
          </a:p>
          <a:p>
            <a:r>
              <a:rPr lang="en-US" altLang="en-US" dirty="0"/>
              <a:t>This is a requirement for USF to be in compliance with PCI standards and certification</a:t>
            </a:r>
          </a:p>
        </p:txBody>
      </p:sp>
      <p:sp>
        <p:nvSpPr>
          <p:cNvPr id="4" name="Slide Number Placeholder 3">
            <a:extLst>
              <a:ext uri="{FF2B5EF4-FFF2-40B4-BE49-F238E27FC236}">
                <a16:creationId xmlns:a16="http://schemas.microsoft.com/office/drawing/2014/main" id="{06D0CBFB-C79C-42D4-8BCE-F35E62D97935}"/>
              </a:ext>
            </a:extLst>
          </p:cNvPr>
          <p:cNvSpPr>
            <a:spLocks noGrp="1"/>
          </p:cNvSpPr>
          <p:nvPr>
            <p:ph type="sldNum" sz="quarter" idx="12"/>
          </p:nvPr>
        </p:nvSpPr>
        <p:spPr/>
        <p:txBody>
          <a:bodyPr/>
          <a:lstStyle/>
          <a:p>
            <a:fld id="{C6429477-D61A-7D49-A13C-58DC364142A2}" type="slidenum">
              <a:rPr lang="en-US" smtClean="0"/>
              <a:t>3</a:t>
            </a:fld>
            <a:endParaRPr lang="en-US" dirty="0"/>
          </a:p>
        </p:txBody>
      </p:sp>
      <p:sp>
        <p:nvSpPr>
          <p:cNvPr id="5" name="Content Placeholder 2">
            <a:extLst>
              <a:ext uri="{FF2B5EF4-FFF2-40B4-BE49-F238E27FC236}">
                <a16:creationId xmlns:a16="http://schemas.microsoft.com/office/drawing/2014/main" id="{EFD9D78E-F515-4C9C-9A7B-EB9B7317D8F9}"/>
              </a:ext>
            </a:extLst>
          </p:cNvPr>
          <p:cNvSpPr txBox="1">
            <a:spLocks/>
          </p:cNvSpPr>
          <p:nvPr/>
        </p:nvSpPr>
        <p:spPr>
          <a:xfrm>
            <a:off x="6330638" y="1295401"/>
            <a:ext cx="4935894" cy="44577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Visit the </a:t>
            </a:r>
            <a:r>
              <a:rPr lang="en-US" altLang="en-US" dirty="0">
                <a:hlinkClick r:id="rId2"/>
              </a:rPr>
              <a:t>training website</a:t>
            </a:r>
            <a:endParaRPr lang="en-US" altLang="en-US" sz="2200" dirty="0"/>
          </a:p>
          <a:p>
            <a:r>
              <a:rPr lang="en-US" altLang="en-US" dirty="0"/>
              <a:t>Review the Cash Collections documentation</a:t>
            </a:r>
          </a:p>
          <a:p>
            <a:r>
              <a:rPr lang="en-US" altLang="en-US" dirty="0"/>
              <a:t>Take the cash collections certification quiz</a:t>
            </a:r>
          </a:p>
          <a:p>
            <a:r>
              <a:rPr lang="en-US" altLang="en-US" dirty="0"/>
              <a:t>All new cash handlers must train and pass the test immediately after hire</a:t>
            </a:r>
          </a:p>
          <a:p>
            <a:r>
              <a:rPr lang="en-US" altLang="en-US" dirty="0"/>
              <a:t>All cash handlers must re-train and pass the test annually</a:t>
            </a:r>
          </a:p>
        </p:txBody>
      </p:sp>
      <p:sp>
        <p:nvSpPr>
          <p:cNvPr id="6" name="Title 1">
            <a:extLst>
              <a:ext uri="{FF2B5EF4-FFF2-40B4-BE49-F238E27FC236}">
                <a16:creationId xmlns:a16="http://schemas.microsoft.com/office/drawing/2014/main" id="{924D59CD-48A4-4B8F-98A8-6EFBF3674566}"/>
              </a:ext>
            </a:extLst>
          </p:cNvPr>
          <p:cNvSpPr txBox="1">
            <a:spLocks/>
          </p:cNvSpPr>
          <p:nvPr/>
        </p:nvSpPr>
        <p:spPr>
          <a:xfrm>
            <a:off x="6330638" y="430765"/>
            <a:ext cx="4935894" cy="774700"/>
          </a:xfrm>
          <a:prstGeom prst="rect">
            <a:avLst/>
          </a:prstGeom>
        </p:spPr>
        <p:txBody>
          <a:bodyPr/>
          <a:lstStyle>
            <a:lvl1pPr algn="l" defTabSz="914400" rtl="0" eaLnBrk="1" latinLnBrk="0" hangingPunct="1">
              <a:lnSpc>
                <a:spcPct val="90000"/>
              </a:lnSpc>
              <a:spcBef>
                <a:spcPct val="0"/>
              </a:spcBef>
              <a:buNone/>
              <a:defRPr sz="4400" b="1" kern="1200">
                <a:solidFill>
                  <a:srgbClr val="007851"/>
                </a:solidFill>
                <a:latin typeface="+mn-lt"/>
                <a:ea typeface="+mj-ea"/>
                <a:cs typeface="+mj-cs"/>
              </a:defRPr>
            </a:lvl1pPr>
          </a:lstStyle>
          <a:p>
            <a:r>
              <a:rPr lang="en-US" dirty="0"/>
              <a:t>Cash Collections</a:t>
            </a:r>
          </a:p>
        </p:txBody>
      </p:sp>
    </p:spTree>
    <p:extLst>
      <p:ext uri="{BB962C8B-B14F-4D97-AF65-F5344CB8AC3E}">
        <p14:creationId xmlns:p14="http://schemas.microsoft.com/office/powerpoint/2010/main" val="40173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072F-10AB-41D6-A915-7BE9A47A25D9}"/>
              </a:ext>
            </a:extLst>
          </p:cNvPr>
          <p:cNvSpPr>
            <a:spLocks noGrp="1"/>
          </p:cNvSpPr>
          <p:nvPr>
            <p:ph type="title"/>
          </p:nvPr>
        </p:nvSpPr>
        <p:spPr/>
        <p:txBody>
          <a:bodyPr/>
          <a:lstStyle/>
          <a:p>
            <a:r>
              <a:rPr lang="en-US" altLang="en-US" sz="6000" dirty="0"/>
              <a:t>Accountability</a:t>
            </a:r>
            <a:endParaRPr lang="en-US" dirty="0"/>
          </a:p>
        </p:txBody>
      </p:sp>
      <p:sp>
        <p:nvSpPr>
          <p:cNvPr id="3" name="Content Placeholder 2">
            <a:extLst>
              <a:ext uri="{FF2B5EF4-FFF2-40B4-BE49-F238E27FC236}">
                <a16:creationId xmlns:a16="http://schemas.microsoft.com/office/drawing/2014/main" id="{713E96AD-6069-4870-81C4-83FE14CB53A0}"/>
              </a:ext>
            </a:extLst>
          </p:cNvPr>
          <p:cNvSpPr>
            <a:spLocks noGrp="1"/>
          </p:cNvSpPr>
          <p:nvPr>
            <p:ph idx="1"/>
          </p:nvPr>
        </p:nvSpPr>
        <p:spPr>
          <a:xfrm>
            <a:off x="451212" y="1967205"/>
            <a:ext cx="11239500" cy="2763415"/>
          </a:xfrm>
        </p:spPr>
        <p:txBody>
          <a:bodyPr/>
          <a:lstStyle/>
          <a:p>
            <a:r>
              <a:rPr lang="en-US" altLang="en-US" sz="2800" dirty="0"/>
              <a:t>Delegation of authority to qualified persons to:</a:t>
            </a:r>
          </a:p>
          <a:p>
            <a:pPr lvl="1"/>
            <a:r>
              <a:rPr lang="en-US" altLang="en-US" dirty="0"/>
              <a:t>Initiate, approve, process and review business transactions</a:t>
            </a:r>
          </a:p>
          <a:p>
            <a:pPr lvl="1">
              <a:buNone/>
            </a:pPr>
            <a:endParaRPr lang="en-US" altLang="en-US" sz="2800" dirty="0"/>
          </a:p>
          <a:p>
            <a:r>
              <a:rPr lang="en-US" altLang="en-US" sz="2800" dirty="0"/>
              <a:t>Holding these persons responsible for:</a:t>
            </a:r>
          </a:p>
          <a:p>
            <a:pPr lvl="1"/>
            <a:r>
              <a:rPr lang="en-US" altLang="en-US" dirty="0"/>
              <a:t>The validity, correctness and appropriateness of their actions</a:t>
            </a:r>
          </a:p>
        </p:txBody>
      </p:sp>
      <p:sp>
        <p:nvSpPr>
          <p:cNvPr id="4" name="Slide Number Placeholder 3">
            <a:extLst>
              <a:ext uri="{FF2B5EF4-FFF2-40B4-BE49-F238E27FC236}">
                <a16:creationId xmlns:a16="http://schemas.microsoft.com/office/drawing/2014/main" id="{F5EB189D-67D9-441B-908D-89415902BCB7}"/>
              </a:ext>
            </a:extLst>
          </p:cNvPr>
          <p:cNvSpPr>
            <a:spLocks noGrp="1"/>
          </p:cNvSpPr>
          <p:nvPr>
            <p:ph type="sldNum" sz="quarter" idx="12"/>
          </p:nvPr>
        </p:nvSpPr>
        <p:spPr/>
        <p:txBody>
          <a:bodyPr/>
          <a:lstStyle/>
          <a:p>
            <a:fld id="{C6429477-D61A-7D49-A13C-58DC364142A2}" type="slidenum">
              <a:rPr lang="en-US" smtClean="0"/>
              <a:t>4</a:t>
            </a:fld>
            <a:endParaRPr lang="en-US" dirty="0"/>
          </a:p>
        </p:txBody>
      </p:sp>
    </p:spTree>
    <p:extLst>
      <p:ext uri="{BB962C8B-B14F-4D97-AF65-F5344CB8AC3E}">
        <p14:creationId xmlns:p14="http://schemas.microsoft.com/office/powerpoint/2010/main" val="151752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78B1C-5D95-4766-8A18-0392143CD708}"/>
              </a:ext>
            </a:extLst>
          </p:cNvPr>
          <p:cNvSpPr>
            <a:spLocks noGrp="1"/>
          </p:cNvSpPr>
          <p:nvPr>
            <p:ph type="title"/>
          </p:nvPr>
        </p:nvSpPr>
        <p:spPr/>
        <p:txBody>
          <a:bodyPr/>
          <a:lstStyle/>
          <a:p>
            <a:r>
              <a:rPr lang="en-US" sz="6000" dirty="0"/>
              <a:t>Good Business Practice</a:t>
            </a:r>
          </a:p>
        </p:txBody>
      </p:sp>
      <p:sp>
        <p:nvSpPr>
          <p:cNvPr id="3" name="Content Placeholder 2">
            <a:extLst>
              <a:ext uri="{FF2B5EF4-FFF2-40B4-BE49-F238E27FC236}">
                <a16:creationId xmlns:a16="http://schemas.microsoft.com/office/drawing/2014/main" id="{5B22CAEA-AAF2-43D7-9212-27895CCD0669}"/>
              </a:ext>
            </a:extLst>
          </p:cNvPr>
          <p:cNvSpPr>
            <a:spLocks noGrp="1"/>
          </p:cNvSpPr>
          <p:nvPr>
            <p:ph idx="1"/>
          </p:nvPr>
        </p:nvSpPr>
        <p:spPr>
          <a:xfrm>
            <a:off x="476250" y="1761932"/>
            <a:ext cx="11239500" cy="2133599"/>
          </a:xfrm>
        </p:spPr>
        <p:txBody>
          <a:bodyPr/>
          <a:lstStyle/>
          <a:p>
            <a:pPr>
              <a:defRPr/>
            </a:pPr>
            <a:r>
              <a:rPr lang="en-US" altLang="en-US" sz="2800" dirty="0"/>
              <a:t>Become familiar with the USF policy regarding fraud prevention and detection</a:t>
            </a:r>
          </a:p>
          <a:p>
            <a:pPr>
              <a:defRPr/>
            </a:pPr>
            <a:endParaRPr lang="en-US" altLang="en-US" sz="2800" dirty="0"/>
          </a:p>
          <a:p>
            <a:pPr lvl="1">
              <a:defRPr/>
            </a:pPr>
            <a:r>
              <a:rPr lang="en-US" altLang="en-US" dirty="0"/>
              <a:t>http://generalcounsel.usf.edu</a:t>
            </a:r>
          </a:p>
          <a:p>
            <a:endParaRPr lang="en-US" dirty="0"/>
          </a:p>
        </p:txBody>
      </p:sp>
      <p:sp>
        <p:nvSpPr>
          <p:cNvPr id="4" name="Slide Number Placeholder 3">
            <a:extLst>
              <a:ext uri="{FF2B5EF4-FFF2-40B4-BE49-F238E27FC236}">
                <a16:creationId xmlns:a16="http://schemas.microsoft.com/office/drawing/2014/main" id="{B4BAF5C8-971A-4283-9EE8-6D13967BDE4D}"/>
              </a:ext>
            </a:extLst>
          </p:cNvPr>
          <p:cNvSpPr>
            <a:spLocks noGrp="1"/>
          </p:cNvSpPr>
          <p:nvPr>
            <p:ph type="sldNum" sz="quarter" idx="12"/>
          </p:nvPr>
        </p:nvSpPr>
        <p:spPr/>
        <p:txBody>
          <a:bodyPr/>
          <a:lstStyle/>
          <a:p>
            <a:fld id="{C6429477-D61A-7D49-A13C-58DC364142A2}" type="slidenum">
              <a:rPr lang="en-US" smtClean="0"/>
              <a:t>5</a:t>
            </a:fld>
            <a:endParaRPr lang="en-US" dirty="0"/>
          </a:p>
        </p:txBody>
      </p:sp>
    </p:spTree>
    <p:extLst>
      <p:ext uri="{BB962C8B-B14F-4D97-AF65-F5344CB8AC3E}">
        <p14:creationId xmlns:p14="http://schemas.microsoft.com/office/powerpoint/2010/main" val="241782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F65D-30D3-46F3-A426-F652B57D7451}"/>
              </a:ext>
            </a:extLst>
          </p:cNvPr>
          <p:cNvSpPr>
            <a:spLocks noGrp="1"/>
          </p:cNvSpPr>
          <p:nvPr>
            <p:ph type="title"/>
          </p:nvPr>
        </p:nvSpPr>
        <p:spPr/>
        <p:txBody>
          <a:bodyPr/>
          <a:lstStyle/>
          <a:p>
            <a:r>
              <a:rPr lang="en-US" sz="6000" dirty="0"/>
              <a:t>Internal Controls</a:t>
            </a:r>
          </a:p>
        </p:txBody>
      </p:sp>
      <p:sp>
        <p:nvSpPr>
          <p:cNvPr id="3" name="Content Placeholder 2">
            <a:extLst>
              <a:ext uri="{FF2B5EF4-FFF2-40B4-BE49-F238E27FC236}">
                <a16:creationId xmlns:a16="http://schemas.microsoft.com/office/drawing/2014/main" id="{D23C60F8-A385-4FFF-A362-1C7B19FA39A4}"/>
              </a:ext>
            </a:extLst>
          </p:cNvPr>
          <p:cNvSpPr>
            <a:spLocks noGrp="1"/>
          </p:cNvSpPr>
          <p:nvPr>
            <p:ph idx="1"/>
          </p:nvPr>
        </p:nvSpPr>
        <p:spPr/>
        <p:txBody>
          <a:bodyPr/>
          <a:lstStyle/>
          <a:p>
            <a:pPr>
              <a:defRPr/>
            </a:pPr>
            <a:r>
              <a:rPr lang="en-US" altLang="en-US" sz="3200" dirty="0"/>
              <a:t>Protect</a:t>
            </a:r>
          </a:p>
          <a:p>
            <a:pPr lvl="1">
              <a:defRPr/>
            </a:pPr>
            <a:r>
              <a:rPr lang="en-US" altLang="en-US" dirty="0"/>
              <a:t>USF</a:t>
            </a:r>
          </a:p>
          <a:p>
            <a:pPr lvl="1">
              <a:defRPr/>
            </a:pPr>
            <a:r>
              <a:rPr lang="en-US" altLang="en-US" dirty="0"/>
              <a:t>USF staff</a:t>
            </a:r>
          </a:p>
          <a:p>
            <a:pPr marL="457200" lvl="1" indent="0">
              <a:buNone/>
              <a:defRPr/>
            </a:pPr>
            <a:endParaRPr lang="en-US" altLang="en-US" sz="3600" dirty="0"/>
          </a:p>
          <a:p>
            <a:pPr>
              <a:defRPr/>
            </a:pPr>
            <a:r>
              <a:rPr lang="en-US" altLang="en-US" sz="3200" dirty="0"/>
              <a:t>Are designed to provide reasonable assurance regarding:</a:t>
            </a:r>
          </a:p>
          <a:p>
            <a:pPr lvl="1">
              <a:defRPr/>
            </a:pPr>
            <a:r>
              <a:rPr lang="en-US" altLang="en-US" dirty="0"/>
              <a:t>Effectiveness and efficiency of operations</a:t>
            </a:r>
          </a:p>
          <a:p>
            <a:pPr lvl="1">
              <a:defRPr/>
            </a:pPr>
            <a:r>
              <a:rPr lang="en-US" altLang="en-US" dirty="0"/>
              <a:t>Reliability of reporting</a:t>
            </a:r>
          </a:p>
          <a:p>
            <a:pPr lvl="1">
              <a:defRPr/>
            </a:pPr>
            <a:r>
              <a:rPr lang="en-US" altLang="en-US" dirty="0"/>
              <a:t>Compliance with applicable rules, laws, and regulations </a:t>
            </a:r>
          </a:p>
          <a:p>
            <a:endParaRPr lang="en-US" dirty="0"/>
          </a:p>
        </p:txBody>
      </p:sp>
      <p:sp>
        <p:nvSpPr>
          <p:cNvPr id="4" name="Slide Number Placeholder 3">
            <a:extLst>
              <a:ext uri="{FF2B5EF4-FFF2-40B4-BE49-F238E27FC236}">
                <a16:creationId xmlns:a16="http://schemas.microsoft.com/office/drawing/2014/main" id="{FFB97688-FEA5-4E14-8938-88EA35B8D2A8}"/>
              </a:ext>
            </a:extLst>
          </p:cNvPr>
          <p:cNvSpPr>
            <a:spLocks noGrp="1"/>
          </p:cNvSpPr>
          <p:nvPr>
            <p:ph type="sldNum" sz="quarter" idx="12"/>
          </p:nvPr>
        </p:nvSpPr>
        <p:spPr/>
        <p:txBody>
          <a:bodyPr/>
          <a:lstStyle/>
          <a:p>
            <a:fld id="{C6429477-D61A-7D49-A13C-58DC364142A2}" type="slidenum">
              <a:rPr lang="en-US" smtClean="0"/>
              <a:t>6</a:t>
            </a:fld>
            <a:endParaRPr lang="en-US" dirty="0"/>
          </a:p>
        </p:txBody>
      </p:sp>
    </p:spTree>
    <p:extLst>
      <p:ext uri="{BB962C8B-B14F-4D97-AF65-F5344CB8AC3E}">
        <p14:creationId xmlns:p14="http://schemas.microsoft.com/office/powerpoint/2010/main" val="331372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05370-5F52-49EA-BDA8-839AE2FB10DD}"/>
              </a:ext>
            </a:extLst>
          </p:cNvPr>
          <p:cNvSpPr>
            <a:spLocks noGrp="1"/>
          </p:cNvSpPr>
          <p:nvPr>
            <p:ph type="title"/>
          </p:nvPr>
        </p:nvSpPr>
        <p:spPr>
          <a:xfrm>
            <a:off x="167951" y="419101"/>
            <a:ext cx="11528749" cy="685798"/>
          </a:xfrm>
        </p:spPr>
        <p:txBody>
          <a:bodyPr/>
          <a:lstStyle/>
          <a:p>
            <a:pPr algn="ctr"/>
            <a:r>
              <a:rPr lang="en-US" altLang="en-US" sz="4000" dirty="0"/>
              <a:t>Internal Controls as They Relate To Cash Management</a:t>
            </a:r>
            <a:endParaRPr lang="en-US" sz="4000" dirty="0"/>
          </a:p>
        </p:txBody>
      </p:sp>
      <p:sp>
        <p:nvSpPr>
          <p:cNvPr id="3" name="Content Placeholder 2">
            <a:extLst>
              <a:ext uri="{FF2B5EF4-FFF2-40B4-BE49-F238E27FC236}">
                <a16:creationId xmlns:a16="http://schemas.microsoft.com/office/drawing/2014/main" id="{A1359EC5-9FF3-434F-A82C-51CD7FD3FE7D}"/>
              </a:ext>
            </a:extLst>
          </p:cNvPr>
          <p:cNvSpPr>
            <a:spLocks noGrp="1"/>
          </p:cNvSpPr>
          <p:nvPr>
            <p:ph idx="1"/>
          </p:nvPr>
        </p:nvSpPr>
        <p:spPr>
          <a:xfrm>
            <a:off x="476250" y="1332722"/>
            <a:ext cx="11239500" cy="4000501"/>
          </a:xfrm>
        </p:spPr>
        <p:txBody>
          <a:bodyPr/>
          <a:lstStyle/>
          <a:p>
            <a:r>
              <a:rPr lang="en-US" altLang="en-US" sz="2800" dirty="0"/>
              <a:t>Internal controls specifically ensure:</a:t>
            </a:r>
          </a:p>
          <a:p>
            <a:pPr lvl="1"/>
            <a:r>
              <a:rPr lang="en-US" altLang="en-US" dirty="0"/>
              <a:t>The safety of all funds</a:t>
            </a:r>
          </a:p>
          <a:p>
            <a:pPr lvl="1"/>
            <a:r>
              <a:rPr lang="en-US" altLang="en-US" dirty="0"/>
              <a:t>The timeliness of recording the receipt of all funds</a:t>
            </a:r>
          </a:p>
          <a:p>
            <a:pPr lvl="1"/>
            <a:r>
              <a:rPr lang="en-US" altLang="en-US" dirty="0"/>
              <a:t>That assignment of duties complies with separation of duties guidelines</a:t>
            </a:r>
          </a:p>
          <a:p>
            <a:pPr lvl="1"/>
            <a:r>
              <a:rPr lang="en-US" altLang="en-US" dirty="0"/>
              <a:t>That reconciliations are completed and reviewed on a monthly schedule</a:t>
            </a:r>
          </a:p>
          <a:p>
            <a:pPr lvl="1"/>
            <a:r>
              <a:rPr lang="en-US" altLang="en-US" dirty="0"/>
              <a:t>A sound audit trail and adequate documentation are created</a:t>
            </a:r>
          </a:p>
          <a:p>
            <a:r>
              <a:rPr lang="en-US" altLang="en-US" sz="2800" dirty="0"/>
              <a:t>Find specifics on internal controls on:</a:t>
            </a:r>
          </a:p>
          <a:p>
            <a:pPr lvl="1"/>
            <a:r>
              <a:rPr lang="en-US" altLang="en-US" b="1" dirty="0">
                <a:solidFill>
                  <a:srgbClr val="00B050"/>
                </a:solidFill>
              </a:rPr>
              <a:t>www.usf.edu/businessprocesses</a:t>
            </a:r>
            <a:endParaRPr lang="en-US" altLang="en-US" dirty="0"/>
          </a:p>
        </p:txBody>
      </p:sp>
      <p:sp>
        <p:nvSpPr>
          <p:cNvPr id="4" name="Slide Number Placeholder 3">
            <a:extLst>
              <a:ext uri="{FF2B5EF4-FFF2-40B4-BE49-F238E27FC236}">
                <a16:creationId xmlns:a16="http://schemas.microsoft.com/office/drawing/2014/main" id="{7519B1B6-96B6-48B9-8C23-4F4CED6BDA9D}"/>
              </a:ext>
            </a:extLst>
          </p:cNvPr>
          <p:cNvSpPr>
            <a:spLocks noGrp="1"/>
          </p:cNvSpPr>
          <p:nvPr>
            <p:ph type="sldNum" sz="quarter" idx="12"/>
          </p:nvPr>
        </p:nvSpPr>
        <p:spPr/>
        <p:txBody>
          <a:bodyPr/>
          <a:lstStyle/>
          <a:p>
            <a:fld id="{C6429477-D61A-7D49-A13C-58DC364142A2}" type="slidenum">
              <a:rPr lang="en-US" smtClean="0"/>
              <a:t>7</a:t>
            </a:fld>
            <a:endParaRPr lang="en-US" dirty="0"/>
          </a:p>
        </p:txBody>
      </p:sp>
    </p:spTree>
    <p:extLst>
      <p:ext uri="{BB962C8B-B14F-4D97-AF65-F5344CB8AC3E}">
        <p14:creationId xmlns:p14="http://schemas.microsoft.com/office/powerpoint/2010/main" val="167810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0AB8-2256-4AB8-B919-8411F0F3C573}"/>
              </a:ext>
            </a:extLst>
          </p:cNvPr>
          <p:cNvSpPr>
            <a:spLocks noGrp="1"/>
          </p:cNvSpPr>
          <p:nvPr>
            <p:ph type="title"/>
          </p:nvPr>
        </p:nvSpPr>
        <p:spPr>
          <a:xfrm>
            <a:off x="476250" y="786879"/>
            <a:ext cx="11239500" cy="1254578"/>
          </a:xfrm>
        </p:spPr>
        <p:txBody>
          <a:bodyPr/>
          <a:lstStyle/>
          <a:p>
            <a:pPr algn="ctr"/>
            <a:r>
              <a:rPr lang="en-US" sz="6000" dirty="0"/>
              <a:t>Separation of Duties</a:t>
            </a:r>
          </a:p>
        </p:txBody>
      </p:sp>
      <p:sp>
        <p:nvSpPr>
          <p:cNvPr id="3" name="Content Placeholder 2">
            <a:extLst>
              <a:ext uri="{FF2B5EF4-FFF2-40B4-BE49-F238E27FC236}">
                <a16:creationId xmlns:a16="http://schemas.microsoft.com/office/drawing/2014/main" id="{6855F1AF-7BC3-4623-A204-7309CC335406}"/>
              </a:ext>
            </a:extLst>
          </p:cNvPr>
          <p:cNvSpPr>
            <a:spLocks noGrp="1"/>
          </p:cNvSpPr>
          <p:nvPr>
            <p:ph idx="1"/>
          </p:nvPr>
        </p:nvSpPr>
        <p:spPr>
          <a:xfrm>
            <a:off x="476250" y="2022019"/>
            <a:ext cx="11239500" cy="1382486"/>
          </a:xfrm>
        </p:spPr>
        <p:txBody>
          <a:bodyPr/>
          <a:lstStyle/>
          <a:p>
            <a:pPr marL="0" indent="0" algn="ctr">
              <a:buNone/>
            </a:pPr>
            <a:r>
              <a:rPr lang="en-US" altLang="en-US" dirty="0"/>
              <a:t>Separation of duties protects USF and the individual by ensuring that no one person has the ability to control all of the steps involved in handling and accounting for money received by USF.</a:t>
            </a:r>
          </a:p>
          <a:p>
            <a:pPr marL="0" indent="0">
              <a:buNone/>
            </a:pPr>
            <a:endParaRPr lang="en-US" dirty="0"/>
          </a:p>
        </p:txBody>
      </p:sp>
      <p:sp>
        <p:nvSpPr>
          <p:cNvPr id="4" name="Slide Number Placeholder 3">
            <a:extLst>
              <a:ext uri="{FF2B5EF4-FFF2-40B4-BE49-F238E27FC236}">
                <a16:creationId xmlns:a16="http://schemas.microsoft.com/office/drawing/2014/main" id="{2E8BE64E-16E0-487F-8373-4D0F93BE2543}"/>
              </a:ext>
            </a:extLst>
          </p:cNvPr>
          <p:cNvSpPr>
            <a:spLocks noGrp="1"/>
          </p:cNvSpPr>
          <p:nvPr>
            <p:ph type="sldNum" sz="quarter" idx="12"/>
          </p:nvPr>
        </p:nvSpPr>
        <p:spPr/>
        <p:txBody>
          <a:bodyPr/>
          <a:lstStyle/>
          <a:p>
            <a:fld id="{C6429477-D61A-7D49-A13C-58DC364142A2}" type="slidenum">
              <a:rPr lang="en-US" smtClean="0"/>
              <a:t>8</a:t>
            </a:fld>
            <a:endParaRPr lang="en-US" dirty="0"/>
          </a:p>
        </p:txBody>
      </p:sp>
      <p:sp>
        <p:nvSpPr>
          <p:cNvPr id="5" name="Rectangle 4">
            <a:extLst>
              <a:ext uri="{FF2B5EF4-FFF2-40B4-BE49-F238E27FC236}">
                <a16:creationId xmlns:a16="http://schemas.microsoft.com/office/drawing/2014/main" id="{86118A5A-722E-41A9-8460-C9EF56094B09}"/>
              </a:ext>
            </a:extLst>
          </p:cNvPr>
          <p:cNvSpPr/>
          <p:nvPr/>
        </p:nvSpPr>
        <p:spPr>
          <a:xfrm>
            <a:off x="3312364" y="3872202"/>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4DF0BE8-738E-4542-B50E-E42917194B56}"/>
              </a:ext>
            </a:extLst>
          </p:cNvPr>
          <p:cNvSpPr/>
          <p:nvPr/>
        </p:nvSpPr>
        <p:spPr>
          <a:xfrm>
            <a:off x="609597" y="3872203"/>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CEA2223-83E8-400E-B84D-01F200D0454A}"/>
              </a:ext>
            </a:extLst>
          </p:cNvPr>
          <p:cNvSpPr/>
          <p:nvPr/>
        </p:nvSpPr>
        <p:spPr>
          <a:xfrm>
            <a:off x="3312364" y="4894682"/>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9673934-9AB9-44D4-AAE6-F1A058860AFB}"/>
              </a:ext>
            </a:extLst>
          </p:cNvPr>
          <p:cNvSpPr/>
          <p:nvPr/>
        </p:nvSpPr>
        <p:spPr>
          <a:xfrm>
            <a:off x="609597" y="4894683"/>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BE20A46-C8D0-4352-BC60-95BC75878C2D}"/>
              </a:ext>
            </a:extLst>
          </p:cNvPr>
          <p:cNvSpPr txBox="1"/>
          <p:nvPr/>
        </p:nvSpPr>
        <p:spPr>
          <a:xfrm>
            <a:off x="1104120" y="3909238"/>
            <a:ext cx="1324947" cy="461665"/>
          </a:xfrm>
          <a:prstGeom prst="rect">
            <a:avLst/>
          </a:prstGeom>
          <a:noFill/>
        </p:spPr>
        <p:txBody>
          <a:bodyPr wrap="square" rtlCol="0">
            <a:spAutoFit/>
          </a:bodyPr>
          <a:lstStyle/>
          <a:p>
            <a:r>
              <a:rPr lang="en-US" sz="2400" b="1" dirty="0">
                <a:solidFill>
                  <a:srgbClr val="007851"/>
                </a:solidFill>
              </a:rPr>
              <a:t>Custody</a:t>
            </a:r>
          </a:p>
        </p:txBody>
      </p:sp>
      <p:sp>
        <p:nvSpPr>
          <p:cNvPr id="10" name="TextBox 9">
            <a:extLst>
              <a:ext uri="{FF2B5EF4-FFF2-40B4-BE49-F238E27FC236}">
                <a16:creationId xmlns:a16="http://schemas.microsoft.com/office/drawing/2014/main" id="{D53B5EF9-0793-4225-87B8-9A5114B501F9}"/>
              </a:ext>
            </a:extLst>
          </p:cNvPr>
          <p:cNvSpPr txBox="1"/>
          <p:nvPr/>
        </p:nvSpPr>
        <p:spPr>
          <a:xfrm>
            <a:off x="3391675" y="3931008"/>
            <a:ext cx="2155371" cy="461665"/>
          </a:xfrm>
          <a:prstGeom prst="rect">
            <a:avLst/>
          </a:prstGeom>
          <a:noFill/>
        </p:spPr>
        <p:txBody>
          <a:bodyPr wrap="square" rtlCol="0">
            <a:spAutoFit/>
          </a:bodyPr>
          <a:lstStyle/>
          <a:p>
            <a:r>
              <a:rPr lang="en-US" sz="2400" b="1" dirty="0">
                <a:solidFill>
                  <a:srgbClr val="007851"/>
                </a:solidFill>
              </a:rPr>
              <a:t>Record Keeping</a:t>
            </a:r>
          </a:p>
        </p:txBody>
      </p:sp>
      <p:sp>
        <p:nvSpPr>
          <p:cNvPr id="11" name="TextBox 10">
            <a:extLst>
              <a:ext uri="{FF2B5EF4-FFF2-40B4-BE49-F238E27FC236}">
                <a16:creationId xmlns:a16="http://schemas.microsoft.com/office/drawing/2014/main" id="{ABF1EB0C-0928-4EA2-B27E-7421160C9105}"/>
              </a:ext>
            </a:extLst>
          </p:cNvPr>
          <p:cNvSpPr txBox="1"/>
          <p:nvPr/>
        </p:nvSpPr>
        <p:spPr>
          <a:xfrm>
            <a:off x="795140" y="4953488"/>
            <a:ext cx="1942905" cy="461665"/>
          </a:xfrm>
          <a:prstGeom prst="rect">
            <a:avLst/>
          </a:prstGeom>
          <a:noFill/>
        </p:spPr>
        <p:txBody>
          <a:bodyPr wrap="square" rtlCol="0">
            <a:spAutoFit/>
          </a:bodyPr>
          <a:lstStyle/>
          <a:p>
            <a:r>
              <a:rPr lang="en-US" sz="2400" b="1" dirty="0">
                <a:solidFill>
                  <a:srgbClr val="007851"/>
                </a:solidFill>
              </a:rPr>
              <a:t>Authorization</a:t>
            </a:r>
          </a:p>
        </p:txBody>
      </p:sp>
      <p:sp>
        <p:nvSpPr>
          <p:cNvPr id="12" name="TextBox 11">
            <a:extLst>
              <a:ext uri="{FF2B5EF4-FFF2-40B4-BE49-F238E27FC236}">
                <a16:creationId xmlns:a16="http://schemas.microsoft.com/office/drawing/2014/main" id="{6C7582A0-7E92-426A-AEB7-C3DEA4AE6797}"/>
              </a:ext>
            </a:extLst>
          </p:cNvPr>
          <p:cNvSpPr txBox="1"/>
          <p:nvPr/>
        </p:nvSpPr>
        <p:spPr>
          <a:xfrm>
            <a:off x="3410335" y="4953487"/>
            <a:ext cx="2118049" cy="461665"/>
          </a:xfrm>
          <a:prstGeom prst="rect">
            <a:avLst/>
          </a:prstGeom>
          <a:noFill/>
        </p:spPr>
        <p:txBody>
          <a:bodyPr wrap="square" rtlCol="0">
            <a:spAutoFit/>
          </a:bodyPr>
          <a:lstStyle/>
          <a:p>
            <a:r>
              <a:rPr lang="en-US" sz="2400" b="1" dirty="0">
                <a:solidFill>
                  <a:srgbClr val="007851"/>
                </a:solidFill>
              </a:rPr>
              <a:t>Reconciliation</a:t>
            </a:r>
          </a:p>
        </p:txBody>
      </p:sp>
      <p:sp>
        <p:nvSpPr>
          <p:cNvPr id="13" name="Content Placeholder 2">
            <a:extLst>
              <a:ext uri="{FF2B5EF4-FFF2-40B4-BE49-F238E27FC236}">
                <a16:creationId xmlns:a16="http://schemas.microsoft.com/office/drawing/2014/main" id="{F423DFE7-F8A8-425C-BE21-CD8ACCE5D3AB}"/>
              </a:ext>
            </a:extLst>
          </p:cNvPr>
          <p:cNvSpPr txBox="1">
            <a:spLocks/>
          </p:cNvSpPr>
          <p:nvPr/>
        </p:nvSpPr>
        <p:spPr>
          <a:xfrm>
            <a:off x="6251121" y="4370903"/>
            <a:ext cx="5464629" cy="10543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en-US" sz="2000" dirty="0"/>
              <a:t>The ideal is that any one person performs only one function; four people are needed for the four functions</a:t>
            </a:r>
          </a:p>
        </p:txBody>
      </p:sp>
    </p:spTree>
    <p:extLst>
      <p:ext uri="{BB962C8B-B14F-4D97-AF65-F5344CB8AC3E}">
        <p14:creationId xmlns:p14="http://schemas.microsoft.com/office/powerpoint/2010/main" val="2527157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A83F1-755D-4783-AFB6-67DD91389646}"/>
              </a:ext>
            </a:extLst>
          </p:cNvPr>
          <p:cNvSpPr>
            <a:spLocks noGrp="1"/>
          </p:cNvSpPr>
          <p:nvPr>
            <p:ph type="title"/>
          </p:nvPr>
        </p:nvSpPr>
        <p:spPr>
          <a:xfrm>
            <a:off x="476250" y="904293"/>
            <a:ext cx="11239500" cy="1254578"/>
          </a:xfrm>
        </p:spPr>
        <p:txBody>
          <a:bodyPr/>
          <a:lstStyle/>
          <a:p>
            <a:r>
              <a:rPr lang="en-US" altLang="en-US" sz="6000" dirty="0"/>
              <a:t>When Segregation Is Not Possible</a:t>
            </a:r>
            <a:endParaRPr lang="en-US" sz="6000" dirty="0"/>
          </a:p>
        </p:txBody>
      </p:sp>
      <p:sp>
        <p:nvSpPr>
          <p:cNvPr id="3" name="Content Placeholder 2">
            <a:extLst>
              <a:ext uri="{FF2B5EF4-FFF2-40B4-BE49-F238E27FC236}">
                <a16:creationId xmlns:a16="http://schemas.microsoft.com/office/drawing/2014/main" id="{2860454A-02F7-4135-98FB-6B1EF94ECBF3}"/>
              </a:ext>
            </a:extLst>
          </p:cNvPr>
          <p:cNvSpPr>
            <a:spLocks noGrp="1"/>
          </p:cNvSpPr>
          <p:nvPr>
            <p:ph idx="1"/>
          </p:nvPr>
        </p:nvSpPr>
        <p:spPr>
          <a:xfrm>
            <a:off x="476250" y="2481165"/>
            <a:ext cx="11239500" cy="1895669"/>
          </a:xfrm>
        </p:spPr>
        <p:txBody>
          <a:bodyPr/>
          <a:lstStyle/>
          <a:p>
            <a:r>
              <a:rPr lang="en-US" altLang="en-US" sz="3200" dirty="0"/>
              <a:t>If one person performs two or more of the functions:</a:t>
            </a:r>
          </a:p>
          <a:p>
            <a:pPr lvl="1"/>
            <a:r>
              <a:rPr lang="en-US" altLang="en-US" dirty="0"/>
              <a:t>Risk exists that presents the opportunity for something to go wrong</a:t>
            </a:r>
          </a:p>
          <a:p>
            <a:pPr lvl="1"/>
            <a:r>
              <a:rPr lang="en-US" altLang="en-US" dirty="0"/>
              <a:t>A compensating control is needed to reduce the risk</a:t>
            </a:r>
          </a:p>
          <a:p>
            <a:pPr lvl="1"/>
            <a:r>
              <a:rPr lang="en-US" altLang="en-US" dirty="0"/>
              <a:t>The compensating control might be an extra layer of review</a:t>
            </a:r>
          </a:p>
        </p:txBody>
      </p:sp>
      <p:sp>
        <p:nvSpPr>
          <p:cNvPr id="4" name="Slide Number Placeholder 3">
            <a:extLst>
              <a:ext uri="{FF2B5EF4-FFF2-40B4-BE49-F238E27FC236}">
                <a16:creationId xmlns:a16="http://schemas.microsoft.com/office/drawing/2014/main" id="{19604B38-2779-4655-8B40-805844847115}"/>
              </a:ext>
            </a:extLst>
          </p:cNvPr>
          <p:cNvSpPr>
            <a:spLocks noGrp="1"/>
          </p:cNvSpPr>
          <p:nvPr>
            <p:ph type="sldNum" sz="quarter" idx="12"/>
          </p:nvPr>
        </p:nvSpPr>
        <p:spPr/>
        <p:txBody>
          <a:bodyPr/>
          <a:lstStyle/>
          <a:p>
            <a:fld id="{C6429477-D61A-7D49-A13C-58DC364142A2}" type="slidenum">
              <a:rPr lang="en-US" smtClean="0"/>
              <a:t>9</a:t>
            </a:fld>
            <a:endParaRPr lang="en-US" dirty="0"/>
          </a:p>
        </p:txBody>
      </p:sp>
    </p:spTree>
    <p:extLst>
      <p:ext uri="{BB962C8B-B14F-4D97-AF65-F5344CB8AC3E}">
        <p14:creationId xmlns:p14="http://schemas.microsoft.com/office/powerpoint/2010/main" val="1854296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A76CC808-C493-AD4E-8424-686C24BD6231}"/>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047875A5-017A-7443-B937-105DF0696B1D}"/>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B0752F58-149D-8145-AAA9-DA9CB354D0F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USF PPT Template_1</Template>
  <TotalTime>566</TotalTime>
  <Words>979</Words>
  <Application>Microsoft Office PowerPoint</Application>
  <PresentationFormat>Widescreen</PresentationFormat>
  <Paragraphs>186</Paragraphs>
  <Slides>24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Arial</vt:lpstr>
      <vt:lpstr>Calibri</vt:lpstr>
      <vt:lpstr>Courier New</vt:lpstr>
      <vt:lpstr>Trade Gothic LT Std Cn</vt:lpstr>
      <vt:lpstr>Office Theme</vt:lpstr>
      <vt:lpstr>3_Custom Design</vt:lpstr>
      <vt:lpstr>2_Custom Design</vt:lpstr>
      <vt:lpstr>Separation of Duties Internal Controls</vt:lpstr>
      <vt:lpstr>Agenda</vt:lpstr>
      <vt:lpstr>PCI Compliance</vt:lpstr>
      <vt:lpstr>Accountability</vt:lpstr>
      <vt:lpstr>Good Business Practice</vt:lpstr>
      <vt:lpstr>Internal Controls</vt:lpstr>
      <vt:lpstr>Internal Controls as They Relate To Cash Management</vt:lpstr>
      <vt:lpstr>Separation of Duties</vt:lpstr>
      <vt:lpstr>When Segregation Is Not Possible</vt:lpstr>
      <vt:lpstr>Examples of compensating controls may include:</vt:lpstr>
      <vt:lpstr>Custody</vt:lpstr>
      <vt:lpstr>Record Keeping</vt:lpstr>
      <vt:lpstr>Record Keeping - Retention</vt:lpstr>
      <vt:lpstr>Authorization</vt:lpstr>
      <vt:lpstr>Authorization</vt:lpstr>
      <vt:lpstr>Reconciliation &amp; Balancing</vt:lpstr>
      <vt:lpstr>What Do We Reconcile?</vt:lpstr>
      <vt:lpstr>Transaction Reconciliation</vt:lpstr>
      <vt:lpstr>Reconciliation - Guidelines</vt:lpstr>
      <vt:lpstr>Segregation of Duties</vt:lpstr>
      <vt:lpstr>Custody – System Passwords </vt:lpstr>
      <vt:lpstr>Resources</vt:lpstr>
      <vt:lpstr>PowerPoint Presentation</vt:lpstr>
      <vt:lpstr>PowerPoint Presentation</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Rojas, Joncarlo</dc:creator>
  <cp:lastModifiedBy>Jones, Chelsea</cp:lastModifiedBy>
  <cp:revision>56</cp:revision>
  <dcterms:created xsi:type="dcterms:W3CDTF">2019-07-09T15:53:28Z</dcterms:created>
  <dcterms:modified xsi:type="dcterms:W3CDTF">2019-11-04T22:15:12Z</dcterms:modified>
</cp:coreProperties>
</file>