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21C6B-514E-4055-8015-3EE01D3F7E48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35ABBD-44EC-4425-9830-32D5901424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1583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B0AAE-1E19-44D4-B11C-46A1B160F5FD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13E425-C6E6-4CCD-8919-D2E79EF267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075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0B4F53-2A4D-4CD5-84A9-5A124999A2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6DA27-FA7A-4F58-8311-3D2CAE893177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87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478C5-9E3A-4029-A4C9-BBA89FA86BC6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7ED4AC-B6AE-481C-B806-88CF8FE4E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309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DE454-11A9-4FD6-AE44-39AA9648387E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498590-6183-4C4C-AEBD-40D2350165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847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9AF79-0CA3-4DDD-85B8-FBBCE9433C61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E53298-8DAC-4D5B-AF3A-1F4A66E26F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063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C5E5-AA1F-49AC-8BCC-3EA406065705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55622-C5AC-4FFE-BB1A-9E3BFA0D1D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1063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71E8F-D954-4809-9959-0548C4CDB94C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94FA24-4849-4AB4-A42E-A0D493B42B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93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BF7C8-41D4-40AE-AA0C-D0019D2AB84C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4BC69CA-CCC2-4325-8892-61F25D375A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91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860B71-EAE2-4A0B-8D3D-BDB67F9AB3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6A6A4-2610-45F7-A763-1DCE1A23BB15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05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69CDF0-64EA-48DA-B372-5C5514F04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AB758-6ABF-4B0E-9C30-B295981646DA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7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251760-CDFE-49B9-A9AB-BD9B8CD3EFFA}" type="datetimeFigureOut">
              <a:rPr lang="en-US"/>
              <a:pPr>
                <a:defRPr/>
              </a:pPr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 smtClean="0">
                <a:solidFill>
                  <a:srgbClr val="88A44D"/>
                </a:solidFill>
              </a:defRPr>
            </a:lvl1pPr>
          </a:lstStyle>
          <a:p>
            <a:pPr>
              <a:defRPr/>
            </a:pPr>
            <a:fld id="{D614FE33-2B52-4476-9CB7-77DEE19EDB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2590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Reimbursement of PCard charges by USF Direct </a:t>
            </a:r>
            <a:r>
              <a:rPr lang="en-US" b="1" dirty="0" smtClean="0"/>
              <a:t>Support </a:t>
            </a:r>
            <a:r>
              <a:rPr lang="en-US" b="1" dirty="0"/>
              <a:t>Organizations (DSO)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4114800"/>
            <a:ext cx="27051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can a USF Pcard be used for DSO expenses?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dirty="0"/>
              <a:t>It may sometimes </a:t>
            </a:r>
            <a:r>
              <a:rPr lang="en-US" dirty="0" smtClean="0"/>
              <a:t>benefit </a:t>
            </a:r>
            <a:r>
              <a:rPr lang="en-US" dirty="0"/>
              <a:t>the USF mission to allow use of the USF PCard for payment of expenses that will ultimately be funded by a USF Direct Support Organization (DSO). 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dirty="0"/>
              <a:t>Expenses incurred must be allowable under ordinary USF System Regulations, Policy and Procedure.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dirty="0" smtClean="0"/>
              <a:t>If </a:t>
            </a:r>
            <a:r>
              <a:rPr lang="en-US" dirty="0"/>
              <a:t>the expense is not allowed under USF System Purchasing regulations, Policies and Procedures, PCard Policy and Procedures and Travel Policy, </a:t>
            </a:r>
            <a:r>
              <a:rPr lang="en-US" u="sng" dirty="0">
                <a:solidFill>
                  <a:srgbClr val="0070C0"/>
                </a:solidFill>
              </a:rPr>
              <a:t>written approval </a:t>
            </a:r>
            <a:r>
              <a:rPr lang="en-US" dirty="0"/>
              <a:t>must be secured from the University Controller </a:t>
            </a:r>
            <a:r>
              <a:rPr lang="en-US" u="sng" dirty="0">
                <a:solidFill>
                  <a:srgbClr val="0070C0"/>
                </a:solidFill>
              </a:rPr>
              <a:t>prior to incurring the expense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type of expenses are allowable on a P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en-US" dirty="0" smtClean="0"/>
              <a:t>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Reimbursement </a:t>
            </a:r>
            <a:r>
              <a:rPr lang="en-US" dirty="0"/>
              <a:t>must be received by USF within </a:t>
            </a:r>
            <a:r>
              <a:rPr lang="en-US" u="sng" dirty="0"/>
              <a:t>30 days </a:t>
            </a:r>
            <a:r>
              <a:rPr lang="en-US" dirty="0"/>
              <a:t>of the close of the quarter in which the charge is incurred.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</a:t>
            </a:r>
            <a:r>
              <a:rPr lang="en-US" dirty="0"/>
              <a:t>cardholder and the department are jointly responsible for ensuring that the particular expense </a:t>
            </a:r>
            <a:r>
              <a:rPr lang="en-US" dirty="0" smtClean="0"/>
              <a:t>can </a:t>
            </a:r>
            <a:r>
              <a:rPr lang="en-US" dirty="0"/>
              <a:t>and will be covered by the DSO, and that sufficient DSO funds are available</a:t>
            </a:r>
            <a:r>
              <a:rPr lang="en-US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Funds that cannot be recouped from the DSO for expenses that are not allowable under USF System Regulations and policies will become the cardholder’s responsibility.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88A44D"/>
                </a:solidFill>
              </a:rPr>
              <a:t>How do we account for these charges?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mtClean="0"/>
              <a:t>All DSO reimbursement expenses must be charged to an auxiliary or convenience fund using: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chemeClr val="tx1"/>
                </a:solidFill>
              </a:rPr>
              <a:t>Account 12420, PCard Reimbursement</a:t>
            </a:r>
            <a:endParaRPr lang="en-US" altLang="en-US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mtClean="0"/>
              <a:t>Reimbursements will be posted to account 12420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88A44D"/>
                </a:solidFill>
              </a:rPr>
              <a:t>Who keeps track of the Pcard Charges?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u="sng" smtClean="0"/>
              <a:t>Account 12420 will be reconciled by the department on a regular basis and funds recovered from the DSO to clear the intercompany balance due.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mtClean="0"/>
              <a:t>PCard and Travel Policy will apply for out of policy purchases made without preapproval by the University Controller, and cards may be subject to suspension or cancellation.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smtClean="0"/>
              <a:t>Travel Expenses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1600" smtClean="0"/>
              <a:t>Note:  PCard charges charged to a PCard for reimbursement from a DSO are no longer pulled into a travel expense report.   The expense is not considered a USF expense, therefore the PCard charge will not be associated with a travel request.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1225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3">
                    <a:shade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3">
                    <a:shade val="75000"/>
                  </a:schemeClr>
                </a:solidFill>
              </a:rPr>
            </a:br>
            <a:r>
              <a:rPr lang="en-US" sz="2900" dirty="0" smtClean="0">
                <a:solidFill>
                  <a:schemeClr val="accent3">
                    <a:shade val="75000"/>
                  </a:schemeClr>
                </a:solidFill>
              </a:rPr>
              <a:t>How </a:t>
            </a:r>
            <a:r>
              <a:rPr lang="en-US" sz="2900" dirty="0">
                <a:solidFill>
                  <a:schemeClr val="accent3">
                    <a:shade val="75000"/>
                  </a:schemeClr>
                </a:solidFill>
              </a:rPr>
              <a:t>are </a:t>
            </a:r>
            <a:r>
              <a:rPr lang="en-US" sz="2900" dirty="0" smtClean="0">
                <a:solidFill>
                  <a:schemeClr val="accent3">
                    <a:shade val="75000"/>
                  </a:schemeClr>
                </a:solidFill>
              </a:rPr>
              <a:t>charges </a:t>
            </a:r>
            <a:r>
              <a:rPr lang="en-US" sz="2900" dirty="0">
                <a:solidFill>
                  <a:schemeClr val="accent3">
                    <a:shade val="75000"/>
                  </a:schemeClr>
                </a:solidFill>
              </a:rPr>
              <a:t>reimbursed?</a:t>
            </a:r>
            <a:br>
              <a:rPr lang="en-US" sz="2900" dirty="0">
                <a:solidFill>
                  <a:schemeClr val="accent3">
                    <a:shade val="75000"/>
                  </a:schemeClr>
                </a:solidFill>
              </a:rPr>
            </a:br>
            <a:r>
              <a:rPr lang="en-US" sz="2900" dirty="0" err="1" smtClean="0">
                <a:solidFill>
                  <a:schemeClr val="accent3">
                    <a:shade val="75000"/>
                  </a:schemeClr>
                </a:solidFill>
              </a:rPr>
              <a:t>Pcard</a:t>
            </a:r>
            <a:r>
              <a:rPr lang="en-US" sz="2900" dirty="0" smtClean="0">
                <a:solidFill>
                  <a:schemeClr val="accent3">
                    <a:shade val="75000"/>
                  </a:schemeClr>
                </a:solidFill>
              </a:rPr>
              <a:t> Module</a:t>
            </a:r>
            <a:endParaRPr lang="en-US" sz="2900" dirty="0">
              <a:solidFill>
                <a:schemeClr val="accent3">
                  <a:shade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981200"/>
            <a:ext cx="4267200" cy="3276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800600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Enter </a:t>
            </a:r>
            <a:r>
              <a:rPr lang="en-US" dirty="0"/>
              <a:t>the Operating Unit, Fund and Account code 12420 </a:t>
            </a:r>
            <a:r>
              <a:rPr lang="en-US" u="sng" dirty="0"/>
              <a:t>only</a:t>
            </a:r>
            <a:r>
              <a:rPr lang="en-US" dirty="0"/>
              <a:t>, leaving all other </a:t>
            </a:r>
            <a:r>
              <a:rPr lang="en-US" dirty="0" err="1"/>
              <a:t>chartfields</a:t>
            </a:r>
            <a:r>
              <a:rPr lang="en-US" dirty="0"/>
              <a:t> blank. 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 smtClean="0"/>
              <a:t>(Reconcilers </a:t>
            </a:r>
            <a:r>
              <a:rPr lang="en-US" dirty="0"/>
              <a:t>who do not have access to remove the department from the </a:t>
            </a:r>
            <a:r>
              <a:rPr lang="en-US" dirty="0" err="1"/>
              <a:t>chartfield</a:t>
            </a:r>
            <a:r>
              <a:rPr lang="en-US" dirty="0"/>
              <a:t> string </a:t>
            </a:r>
            <a:r>
              <a:rPr lang="en-US" dirty="0" smtClean="0"/>
              <a:t>should request a special departmental role by completing a </a:t>
            </a:r>
            <a:r>
              <a:rPr lang="en-US" dirty="0"/>
              <a:t>FAST access form requesting the new </a:t>
            </a:r>
            <a:r>
              <a:rPr lang="en-US" dirty="0" smtClean="0"/>
              <a:t>role and send it to FAST </a:t>
            </a:r>
            <a:r>
              <a:rPr lang="en-US" dirty="0"/>
              <a:t>SECURITY ACCESS at </a:t>
            </a:r>
            <a:r>
              <a:rPr lang="en-US" dirty="0" smtClean="0"/>
              <a:t>ALN 147. Note: the form must be signed by an Accountable Officer.)</a:t>
            </a: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Include a note in the description section for the transaction as follows: “Charge will be reimbursed by </a:t>
            </a:r>
            <a:r>
              <a:rPr lang="en-US" i="1" dirty="0"/>
              <a:t>name of the reimbursing DSO</a:t>
            </a:r>
            <a:r>
              <a:rPr lang="en-US" dirty="0"/>
              <a:t>”. 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 smtClean="0"/>
              <a:t>The </a:t>
            </a:r>
            <a:r>
              <a:rPr lang="en-US" dirty="0"/>
              <a:t>same note should be written on the receipt submitted to PCard Services along with the monthly statement</a:t>
            </a:r>
            <a:r>
              <a:rPr lang="en-US" dirty="0" smtClean="0"/>
              <a:t>.</a:t>
            </a: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University Controller preapproval should be included in the statement package for all out of policy </a:t>
            </a:r>
            <a:r>
              <a:rPr lang="en-US" dirty="0" smtClean="0"/>
              <a:t>expenses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0" y="4114800"/>
            <a:ext cx="16764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88A44D"/>
                </a:solidFill>
              </a:rPr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Please contact</a:t>
            </a:r>
          </a:p>
          <a:p>
            <a:pPr marL="0" indent="-27432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 2"/>
              <a:buChar char=""/>
              <a:defRPr/>
            </a:pPr>
            <a:r>
              <a:rPr lang="en-US" sz="2800" dirty="0">
                <a:latin typeface="Calibri"/>
                <a:ea typeface="Calibri"/>
                <a:cs typeface="Times New Roman"/>
              </a:rPr>
              <a:t>Cherie Carson:  (813) 974-7686   carsonc@usf.edu</a:t>
            </a:r>
          </a:p>
          <a:p>
            <a:pPr marL="0" indent="-27432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 2"/>
              <a:buChar char=""/>
              <a:defRPr/>
            </a:pPr>
            <a:r>
              <a:rPr lang="en-US" sz="2800" dirty="0">
                <a:latin typeface="Calibri"/>
                <a:ea typeface="Calibri"/>
                <a:cs typeface="Times New Roman"/>
              </a:rPr>
              <a:t>Karen Haubenstock:  (813)974-1453   karenh@usf.edu</a:t>
            </a:r>
          </a:p>
          <a:p>
            <a:pPr marL="0" indent="-27432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 2"/>
              <a:buChar char=""/>
              <a:defRPr/>
            </a:pPr>
            <a:r>
              <a:rPr lang="en-US" sz="2800" dirty="0">
                <a:latin typeface="Calibri"/>
                <a:ea typeface="Calibri"/>
                <a:cs typeface="Times New Roman"/>
              </a:rPr>
              <a:t>Tony Alvarez:  (813</a:t>
            </a:r>
            <a:r>
              <a:rPr lang="en-US" sz="2800" dirty="0" smtClean="0">
                <a:latin typeface="Calibri"/>
                <a:ea typeface="Calibri"/>
                <a:cs typeface="Times New Roman"/>
              </a:rPr>
              <a:t>) 974-4861   </a:t>
            </a:r>
            <a:r>
              <a:rPr lang="en-US" sz="2800" dirty="0">
                <a:latin typeface="Calibri"/>
                <a:ea typeface="Calibri"/>
                <a:cs typeface="Times New Roman"/>
              </a:rPr>
              <a:t>antonio@usf.edu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imbursement of PCard charges by USF Direct Support Organization DS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Reimbursement of PCard charges by USF Direct Support Organization DSO</Template>
  <TotalTime>26</TotalTime>
  <Words>500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Georgia</vt:lpstr>
      <vt:lpstr>Arial</vt:lpstr>
      <vt:lpstr>Wingdings 2</vt:lpstr>
      <vt:lpstr>Wingdings</vt:lpstr>
      <vt:lpstr>Calibri</vt:lpstr>
      <vt:lpstr>Times New Roman</vt:lpstr>
      <vt:lpstr>Reimbursement of PCard charges by USF Direct Support Organization DSO</vt:lpstr>
      <vt:lpstr>Reimbursement of PCard charges by USF Direct Support Organizations (DSO) </vt:lpstr>
      <vt:lpstr>How can a USF Pcard be used for DSO expenses?</vt:lpstr>
      <vt:lpstr>What type of expenses are allowable on a PCard?</vt:lpstr>
      <vt:lpstr>How do we account for these charges?</vt:lpstr>
      <vt:lpstr>Who keeps track of the Pcard Charges?</vt:lpstr>
      <vt:lpstr>Travel Expenses</vt:lpstr>
      <vt:lpstr> How are charges reimbursed? Pcard Module</vt:lpstr>
      <vt:lpstr>Questions?</vt:lpstr>
    </vt:vector>
  </TitlesOfParts>
  <Company>University of South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Reimbursement of PCard charges by USF Direct Support Organizations (DSO)</dc:title>
  <dc:creator>Devore, Mark</dc:creator>
  <cp:lastModifiedBy>Cordner, Janelle</cp:lastModifiedBy>
  <cp:revision>7</cp:revision>
  <dcterms:created xsi:type="dcterms:W3CDTF">2014-08-28T12:25:44Z</dcterms:created>
  <dcterms:modified xsi:type="dcterms:W3CDTF">2017-10-23T12:21:35Z</dcterms:modified>
</cp:coreProperties>
</file>