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Quicksand" panose="020B0604020202020204" charset="0"/>
      <p:regular r:id="rId3"/>
    </p:embeddedFont>
    <p:embeddedFont>
      <p:font typeface="Quicksand Bold" panose="020B0604020202020204" charset="0"/>
      <p:regular r:id="rId4"/>
    </p:embeddedFont>
    <p:embeddedFont>
      <p:font typeface="Turbinado Pro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80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146386" y="-73011"/>
            <a:ext cx="18417797" cy="10360011"/>
          </a:xfrm>
          <a:prstGeom prst="rect">
            <a:avLst/>
          </a:prstGeom>
          <a:solidFill>
            <a:srgbClr val="005432"/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>
            <a:off x="-12075" y="1060440"/>
            <a:ext cx="19323066" cy="1909758"/>
          </a:xfrm>
          <a:prstGeom prst="rect">
            <a:avLst/>
          </a:prstGeom>
          <a:solidFill>
            <a:srgbClr val="9CCB3B"/>
          </a:solidFill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/>
          <p:nvPr/>
        </p:nvSpPr>
        <p:spPr>
          <a:xfrm>
            <a:off x="-12075" y="0"/>
            <a:ext cx="2867692" cy="512600"/>
          </a:xfrm>
          <a:custGeom>
            <a:avLst/>
            <a:gdLst/>
            <a:ahLst/>
            <a:cxnLst/>
            <a:rect l="l" t="t" r="r" b="b"/>
            <a:pathLst>
              <a:path w="2867692" h="512600">
                <a:moveTo>
                  <a:pt x="0" y="0"/>
                </a:moveTo>
                <a:lnTo>
                  <a:pt x="2867692" y="0"/>
                </a:lnTo>
                <a:lnTo>
                  <a:pt x="2867692" y="512600"/>
                </a:lnTo>
                <a:lnTo>
                  <a:pt x="0" y="5126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Freeform 5"/>
          <p:cNvSpPr/>
          <p:nvPr/>
        </p:nvSpPr>
        <p:spPr>
          <a:xfrm>
            <a:off x="15170373" y="9732689"/>
            <a:ext cx="3101038" cy="554311"/>
          </a:xfrm>
          <a:custGeom>
            <a:avLst/>
            <a:gdLst/>
            <a:ahLst/>
            <a:cxnLst/>
            <a:rect l="l" t="t" r="r" b="b"/>
            <a:pathLst>
              <a:path w="3101038" h="554311">
                <a:moveTo>
                  <a:pt x="0" y="0"/>
                </a:moveTo>
                <a:lnTo>
                  <a:pt x="3101039" y="0"/>
                </a:lnTo>
                <a:lnTo>
                  <a:pt x="3101039" y="554311"/>
                </a:lnTo>
                <a:lnTo>
                  <a:pt x="0" y="55431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120268" y="8944513"/>
            <a:ext cx="3521254" cy="1342487"/>
          </a:xfrm>
          <a:custGeom>
            <a:avLst/>
            <a:gdLst/>
            <a:ahLst/>
            <a:cxnLst/>
            <a:rect l="l" t="t" r="r" b="b"/>
            <a:pathLst>
              <a:path w="3521254" h="1342487">
                <a:moveTo>
                  <a:pt x="0" y="0"/>
                </a:moveTo>
                <a:lnTo>
                  <a:pt x="3521254" y="0"/>
                </a:lnTo>
                <a:lnTo>
                  <a:pt x="3521254" y="1342487"/>
                </a:lnTo>
                <a:lnTo>
                  <a:pt x="0" y="134248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074" t="-939" r="-2312" b="-12051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>
            <a:off x="10414155" y="3530240"/>
            <a:ext cx="7720144" cy="5962433"/>
          </a:xfrm>
          <a:custGeom>
            <a:avLst/>
            <a:gdLst/>
            <a:ahLst/>
            <a:cxnLst/>
            <a:rect l="l" t="t" r="r" b="b"/>
            <a:pathLst>
              <a:path w="7720144" h="5962433">
                <a:moveTo>
                  <a:pt x="0" y="0"/>
                </a:moveTo>
                <a:lnTo>
                  <a:pt x="7720145" y="0"/>
                </a:lnTo>
                <a:lnTo>
                  <a:pt x="7720145" y="5962433"/>
                </a:lnTo>
                <a:lnTo>
                  <a:pt x="0" y="596243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TextBox 8"/>
          <p:cNvSpPr txBox="1"/>
          <p:nvPr/>
        </p:nvSpPr>
        <p:spPr>
          <a:xfrm>
            <a:off x="0" y="3449870"/>
            <a:ext cx="10293888" cy="73298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87"/>
              </a:lnSpc>
            </a:pPr>
            <a:r>
              <a:rPr lang="en-US" sz="339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Academic advising will continue utilizing Archivum. The appointment options will ONLY be MS TEAMS or by PHONE</a:t>
            </a:r>
          </a:p>
          <a:p>
            <a:pPr algn="ctr">
              <a:lnSpc>
                <a:spcPts val="3631"/>
              </a:lnSpc>
            </a:pPr>
            <a:endParaRPr lang="en-US" sz="3391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algn="ctr">
              <a:lnSpc>
                <a:spcPts val="5087"/>
              </a:lnSpc>
            </a:pPr>
            <a:r>
              <a:rPr lang="en-US" sz="339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For any urgent advising issues go to the Collier Student Success Center, BSN 2101. A student assistant or staff member at the front desk will assist. </a:t>
            </a:r>
          </a:p>
          <a:p>
            <a:pPr algn="ctr">
              <a:lnSpc>
                <a:spcPts val="6509"/>
              </a:lnSpc>
            </a:pPr>
            <a:endParaRPr lang="en-US" sz="3391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algn="ctr">
              <a:lnSpc>
                <a:spcPts val="6509"/>
              </a:lnSpc>
            </a:pPr>
            <a:endParaRPr lang="en-US" sz="3391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ctr">
              <a:lnSpc>
                <a:spcPts val="6509"/>
              </a:lnSpc>
              <a:spcBef>
                <a:spcPct val="0"/>
              </a:spcBef>
            </a:pPr>
            <a:endParaRPr lang="en-US" sz="3391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20268" y="-171450"/>
            <a:ext cx="19286764" cy="1231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9800"/>
              </a:lnSpc>
              <a:spcBef>
                <a:spcPct val="0"/>
              </a:spcBef>
            </a:pPr>
            <a:r>
              <a:rPr lang="en-US" sz="7000">
                <a:solidFill>
                  <a:srgbClr val="FFFFFF"/>
                </a:solidFill>
                <a:latin typeface="Turbinado Pro"/>
                <a:ea typeface="Turbinado Pro"/>
                <a:cs typeface="Turbinado Pro"/>
                <a:sym typeface="Turbinado Pro"/>
              </a:rPr>
              <a:t>Muma College of Business Undergraduate Advising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52286" y="1133737"/>
            <a:ext cx="17383428" cy="16869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24"/>
              </a:lnSpc>
            </a:pPr>
            <a:r>
              <a:rPr lang="en-US" sz="2816" b="1">
                <a:solidFill>
                  <a:srgbClr val="FFFFFF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DUE TO RENOVATIONS</a:t>
            </a:r>
          </a:p>
          <a:p>
            <a:pPr marL="0" lvl="0" indent="0" algn="ctr">
              <a:lnSpc>
                <a:spcPts val="9943"/>
              </a:lnSpc>
              <a:spcBef>
                <a:spcPct val="0"/>
              </a:spcBef>
            </a:pPr>
            <a:r>
              <a:rPr lang="en-US" sz="6628" b="1">
                <a:solidFill>
                  <a:srgbClr val="FFFFFF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THE ADVISING OFFICE IS CLOSED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61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Quicksand</vt:lpstr>
      <vt:lpstr>Arial</vt:lpstr>
      <vt:lpstr>Turbinado Pro</vt:lpstr>
      <vt:lpstr>Quicksand Bold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Screen 820</dc:title>
  <cp:lastModifiedBy>Jose Soto</cp:lastModifiedBy>
  <cp:revision>1</cp:revision>
  <dcterms:created xsi:type="dcterms:W3CDTF">2006-08-16T00:00:00Z</dcterms:created>
  <dcterms:modified xsi:type="dcterms:W3CDTF">2025-01-16T19:03:54Z</dcterms:modified>
  <dc:identifier>DAGOaM9AYuU</dc:identifier>
</cp:coreProperties>
</file>