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5" r:id="rId3"/>
    <p:sldId id="309" r:id="rId4"/>
    <p:sldId id="310" r:id="rId5"/>
    <p:sldId id="311" r:id="rId6"/>
    <p:sldId id="304" r:id="rId7"/>
    <p:sldId id="312" r:id="rId8"/>
    <p:sldId id="313" r:id="rId9"/>
    <p:sldId id="314" r:id="rId10"/>
    <p:sldId id="315" r:id="rId11"/>
    <p:sldId id="316" r:id="rId12"/>
    <p:sldId id="306" r:id="rId13"/>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1951"/>
    <a:srgbClr val="8431A6"/>
    <a:srgbClr val="FF43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Andrews" userId="baaf9588-358a-4563-80bd-128c14ac6e41" providerId="ADAL" clId="{AB380FE5-AE1C-43AF-805F-FACA69874361}"/>
    <pc:docChg chg="custSel addSld delSld modSld">
      <pc:chgData name="James Andrews" userId="baaf9588-358a-4563-80bd-128c14ac6e41" providerId="ADAL" clId="{AB380FE5-AE1C-43AF-805F-FACA69874361}" dt="2023-12-07T15:06:32.287" v="1765" actId="20577"/>
      <pc:docMkLst>
        <pc:docMk/>
      </pc:docMkLst>
      <pc:sldChg chg="modSp mod">
        <pc:chgData name="James Andrews" userId="baaf9588-358a-4563-80bd-128c14ac6e41" providerId="ADAL" clId="{AB380FE5-AE1C-43AF-805F-FACA69874361}" dt="2023-12-07T14:49:45.064" v="18" actId="27636"/>
        <pc:sldMkLst>
          <pc:docMk/>
          <pc:sldMk cId="4143737107" sldId="304"/>
        </pc:sldMkLst>
        <pc:spChg chg="mod">
          <ac:chgData name="James Andrews" userId="baaf9588-358a-4563-80bd-128c14ac6e41" providerId="ADAL" clId="{AB380FE5-AE1C-43AF-805F-FACA69874361}" dt="2023-12-07T14:49:45.064" v="18" actId="27636"/>
          <ac:spMkLst>
            <pc:docMk/>
            <pc:sldMk cId="4143737107" sldId="304"/>
            <ac:spMk id="2" creationId="{00000000-0000-0000-0000-000000000000}"/>
          </ac:spMkLst>
        </pc:spChg>
      </pc:sldChg>
      <pc:sldChg chg="del">
        <pc:chgData name="James Andrews" userId="baaf9588-358a-4563-80bd-128c14ac6e41" providerId="ADAL" clId="{AB380FE5-AE1C-43AF-805F-FACA69874361}" dt="2023-12-07T14:49:27.301" v="0" actId="2696"/>
        <pc:sldMkLst>
          <pc:docMk/>
          <pc:sldMk cId="3909512503" sldId="305"/>
        </pc:sldMkLst>
      </pc:sldChg>
      <pc:sldChg chg="del">
        <pc:chgData name="James Andrews" userId="baaf9588-358a-4563-80bd-128c14ac6e41" providerId="ADAL" clId="{AB380FE5-AE1C-43AF-805F-FACA69874361}" dt="2023-12-07T14:49:55.573" v="19" actId="47"/>
        <pc:sldMkLst>
          <pc:docMk/>
          <pc:sldMk cId="4171214495" sldId="307"/>
        </pc:sldMkLst>
      </pc:sldChg>
      <pc:sldChg chg="del">
        <pc:chgData name="James Andrews" userId="baaf9588-358a-4563-80bd-128c14ac6e41" providerId="ADAL" clId="{AB380FE5-AE1C-43AF-805F-FACA69874361}" dt="2023-12-07T14:49:55.573" v="19" actId="47"/>
        <pc:sldMkLst>
          <pc:docMk/>
          <pc:sldMk cId="815578646" sldId="308"/>
        </pc:sldMkLst>
      </pc:sldChg>
      <pc:sldChg chg="modSp new mod">
        <pc:chgData name="James Andrews" userId="baaf9588-358a-4563-80bd-128c14ac6e41" providerId="ADAL" clId="{AB380FE5-AE1C-43AF-805F-FACA69874361}" dt="2023-12-07T14:55:44.292" v="440" actId="27636"/>
        <pc:sldMkLst>
          <pc:docMk/>
          <pc:sldMk cId="3739604689" sldId="312"/>
        </pc:sldMkLst>
        <pc:spChg chg="mod">
          <ac:chgData name="James Andrews" userId="baaf9588-358a-4563-80bd-128c14ac6e41" providerId="ADAL" clId="{AB380FE5-AE1C-43AF-805F-FACA69874361}" dt="2023-12-07T14:50:16.085" v="73" actId="20577"/>
          <ac:spMkLst>
            <pc:docMk/>
            <pc:sldMk cId="3739604689" sldId="312"/>
            <ac:spMk id="2" creationId="{D60CA701-60DD-862C-30C0-5923D3B49C1C}"/>
          </ac:spMkLst>
        </pc:spChg>
        <pc:spChg chg="mod">
          <ac:chgData name="James Andrews" userId="baaf9588-358a-4563-80bd-128c14ac6e41" providerId="ADAL" clId="{AB380FE5-AE1C-43AF-805F-FACA69874361}" dt="2023-12-07T14:55:44.292" v="440" actId="27636"/>
          <ac:spMkLst>
            <pc:docMk/>
            <pc:sldMk cId="3739604689" sldId="312"/>
            <ac:spMk id="3" creationId="{11741241-6488-22E1-309D-3FEA799B5B5D}"/>
          </ac:spMkLst>
        </pc:spChg>
      </pc:sldChg>
      <pc:sldChg chg="modSp new mod">
        <pc:chgData name="James Andrews" userId="baaf9588-358a-4563-80bd-128c14ac6e41" providerId="ADAL" clId="{AB380FE5-AE1C-43AF-805F-FACA69874361}" dt="2023-12-07T14:58:23.201" v="908" actId="20577"/>
        <pc:sldMkLst>
          <pc:docMk/>
          <pc:sldMk cId="1978422457" sldId="313"/>
        </pc:sldMkLst>
        <pc:spChg chg="mod">
          <ac:chgData name="James Andrews" userId="baaf9588-358a-4563-80bd-128c14ac6e41" providerId="ADAL" clId="{AB380FE5-AE1C-43AF-805F-FACA69874361}" dt="2023-12-07T14:56:06.192" v="485" actId="20577"/>
          <ac:spMkLst>
            <pc:docMk/>
            <pc:sldMk cId="1978422457" sldId="313"/>
            <ac:spMk id="2" creationId="{A90A8265-C7BE-3B84-A177-EC92DB50000C}"/>
          </ac:spMkLst>
        </pc:spChg>
        <pc:spChg chg="mod">
          <ac:chgData name="James Andrews" userId="baaf9588-358a-4563-80bd-128c14ac6e41" providerId="ADAL" clId="{AB380FE5-AE1C-43AF-805F-FACA69874361}" dt="2023-12-07T14:58:23.201" v="908" actId="20577"/>
          <ac:spMkLst>
            <pc:docMk/>
            <pc:sldMk cId="1978422457" sldId="313"/>
            <ac:spMk id="3" creationId="{69005B1B-2C19-EB46-042E-39F206D78EBC}"/>
          </ac:spMkLst>
        </pc:spChg>
      </pc:sldChg>
      <pc:sldChg chg="modSp new mod">
        <pc:chgData name="James Andrews" userId="baaf9588-358a-4563-80bd-128c14ac6e41" providerId="ADAL" clId="{AB380FE5-AE1C-43AF-805F-FACA69874361}" dt="2023-12-07T15:00:44.168" v="1140" actId="20577"/>
        <pc:sldMkLst>
          <pc:docMk/>
          <pc:sldMk cId="972772942" sldId="314"/>
        </pc:sldMkLst>
        <pc:spChg chg="mod">
          <ac:chgData name="James Andrews" userId="baaf9588-358a-4563-80bd-128c14ac6e41" providerId="ADAL" clId="{AB380FE5-AE1C-43AF-805F-FACA69874361}" dt="2023-12-07T14:59:05.606" v="918" actId="20577"/>
          <ac:spMkLst>
            <pc:docMk/>
            <pc:sldMk cId="972772942" sldId="314"/>
            <ac:spMk id="2" creationId="{649E9ED8-35BE-86B2-C5CF-44FF908DB014}"/>
          </ac:spMkLst>
        </pc:spChg>
        <pc:spChg chg="mod">
          <ac:chgData name="James Andrews" userId="baaf9588-358a-4563-80bd-128c14ac6e41" providerId="ADAL" clId="{AB380FE5-AE1C-43AF-805F-FACA69874361}" dt="2023-12-07T15:00:44.168" v="1140" actId="20577"/>
          <ac:spMkLst>
            <pc:docMk/>
            <pc:sldMk cId="972772942" sldId="314"/>
            <ac:spMk id="3" creationId="{81A79EB2-6C41-7931-A91E-F72F12F614C9}"/>
          </ac:spMkLst>
        </pc:spChg>
      </pc:sldChg>
      <pc:sldChg chg="modSp new mod">
        <pc:chgData name="James Andrews" userId="baaf9588-358a-4563-80bd-128c14ac6e41" providerId="ADAL" clId="{AB380FE5-AE1C-43AF-805F-FACA69874361}" dt="2023-12-07T15:02:43.387" v="1387" actId="20577"/>
        <pc:sldMkLst>
          <pc:docMk/>
          <pc:sldMk cId="3676742771" sldId="315"/>
        </pc:sldMkLst>
        <pc:spChg chg="mod">
          <ac:chgData name="James Andrews" userId="baaf9588-358a-4563-80bd-128c14ac6e41" providerId="ADAL" clId="{AB380FE5-AE1C-43AF-805F-FACA69874361}" dt="2023-12-07T15:01:40.876" v="1171" actId="27636"/>
          <ac:spMkLst>
            <pc:docMk/>
            <pc:sldMk cId="3676742771" sldId="315"/>
            <ac:spMk id="2" creationId="{DD408CD6-28AA-321F-15F7-F3F8346FAAE8}"/>
          </ac:spMkLst>
        </pc:spChg>
        <pc:spChg chg="mod">
          <ac:chgData name="James Andrews" userId="baaf9588-358a-4563-80bd-128c14ac6e41" providerId="ADAL" clId="{AB380FE5-AE1C-43AF-805F-FACA69874361}" dt="2023-12-07T15:02:43.387" v="1387" actId="20577"/>
          <ac:spMkLst>
            <pc:docMk/>
            <pc:sldMk cId="3676742771" sldId="315"/>
            <ac:spMk id="3" creationId="{C8F0E9A3-BE81-05DF-F86B-3036D47EB818}"/>
          </ac:spMkLst>
        </pc:spChg>
      </pc:sldChg>
      <pc:sldChg chg="modSp new mod">
        <pc:chgData name="James Andrews" userId="baaf9588-358a-4563-80bd-128c14ac6e41" providerId="ADAL" clId="{AB380FE5-AE1C-43AF-805F-FACA69874361}" dt="2023-12-07T15:06:32.287" v="1765" actId="20577"/>
        <pc:sldMkLst>
          <pc:docMk/>
          <pc:sldMk cId="2883958920" sldId="316"/>
        </pc:sldMkLst>
        <pc:spChg chg="mod">
          <ac:chgData name="James Andrews" userId="baaf9588-358a-4563-80bd-128c14ac6e41" providerId="ADAL" clId="{AB380FE5-AE1C-43AF-805F-FACA69874361}" dt="2023-12-07T15:03:05.755" v="1421" actId="27636"/>
          <ac:spMkLst>
            <pc:docMk/>
            <pc:sldMk cId="2883958920" sldId="316"/>
            <ac:spMk id="2" creationId="{CA2E9AE0-0BE4-F47D-ADE2-41F01BA4E538}"/>
          </ac:spMkLst>
        </pc:spChg>
        <pc:spChg chg="mod">
          <ac:chgData name="James Andrews" userId="baaf9588-358a-4563-80bd-128c14ac6e41" providerId="ADAL" clId="{AB380FE5-AE1C-43AF-805F-FACA69874361}" dt="2023-12-07T15:06:32.287" v="1765" actId="20577"/>
          <ac:spMkLst>
            <pc:docMk/>
            <pc:sldMk cId="2883958920" sldId="316"/>
            <ac:spMk id="3" creationId="{0C4743F4-E1A9-6862-BB2E-02CDC60F3CC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05BED9-3AA0-4ED9-AEFA-BB21C240F2F1}" type="datetimeFigureOut">
              <a:rPr lang="en-US" smtClean="0"/>
              <a:t>12/5/2023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653605-633E-4A51-8958-FBFB1165F0BB}" type="slidenum">
              <a:rPr lang="en-US" smtClean="0"/>
              <a:t>‹#›</a:t>
            </a:fld>
            <a:endParaRPr lang="en-US" dirty="0"/>
          </a:p>
        </p:txBody>
      </p:sp>
    </p:spTree>
    <p:extLst>
      <p:ext uri="{BB962C8B-B14F-4D97-AF65-F5344CB8AC3E}">
        <p14:creationId xmlns:p14="http://schemas.microsoft.com/office/powerpoint/2010/main" val="28473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For many years, there has been a clergy council at Suncoast Hospice.  In the past year, the council has changed it’s name to the Spiritual Care Advisory Council, elected officers and worked to expand our purpose by developing a vision, a mission statement and strategic initiatives.  </a:t>
            </a:r>
          </a:p>
          <a:p>
            <a:endParaRPr lang="en-US" dirty="0"/>
          </a:p>
        </p:txBody>
      </p:sp>
      <p:sp>
        <p:nvSpPr>
          <p:cNvPr id="4" name="Slide Number Placeholder 3"/>
          <p:cNvSpPr>
            <a:spLocks noGrp="1"/>
          </p:cNvSpPr>
          <p:nvPr>
            <p:ph type="sldNum" sz="quarter" idx="10"/>
          </p:nvPr>
        </p:nvSpPr>
        <p:spPr/>
        <p:txBody>
          <a:bodyPr/>
          <a:lstStyle/>
          <a:p>
            <a:fld id="{1C653605-633E-4A51-8958-FBFB1165F0BB}" type="slidenum">
              <a:rPr lang="en-US" smtClean="0"/>
              <a:t>2</a:t>
            </a:fld>
            <a:endParaRPr lang="en-US" dirty="0"/>
          </a:p>
        </p:txBody>
      </p:sp>
    </p:spTree>
    <p:extLst>
      <p:ext uri="{BB962C8B-B14F-4D97-AF65-F5344CB8AC3E}">
        <p14:creationId xmlns:p14="http://schemas.microsoft.com/office/powerpoint/2010/main" val="31260187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971800" y="2693988"/>
            <a:ext cx="5715000" cy="1470025"/>
          </a:xfrm>
        </p:spPr>
        <p:txBody>
          <a:bodyPr>
            <a:normAutofit/>
          </a:bodyPr>
          <a:lstStyle>
            <a:lvl1pPr>
              <a:defRPr sz="4000" b="0">
                <a:solidFill>
                  <a:srgbClr val="FF4338"/>
                </a:solidFill>
                <a:effectLst/>
                <a:latin typeface="Century Gothic" pitchFamily="34" charset="0"/>
              </a:defRPr>
            </a:lvl1pPr>
          </a:lstStyle>
          <a:p>
            <a:r>
              <a:rPr lang="en-US"/>
              <a:t>Click to edit Master title style</a:t>
            </a:r>
          </a:p>
        </p:txBody>
      </p:sp>
      <p:sp>
        <p:nvSpPr>
          <p:cNvPr id="3" name="Subtitle 2"/>
          <p:cNvSpPr>
            <a:spLocks noGrp="1"/>
          </p:cNvSpPr>
          <p:nvPr>
            <p:ph type="subTitle" idx="1"/>
          </p:nvPr>
        </p:nvSpPr>
        <p:spPr>
          <a:xfrm>
            <a:off x="3200400" y="4419600"/>
            <a:ext cx="5257800" cy="1066800"/>
          </a:xfrm>
        </p:spPr>
        <p:txBody>
          <a:bodyPr>
            <a:normAutofit/>
          </a:bodyPr>
          <a:lstStyle>
            <a:lvl1pPr marL="0" indent="0" algn="ctr">
              <a:buNone/>
              <a:defRPr sz="2800">
                <a:solidFill>
                  <a:srgbClr val="3D1951"/>
                </a:solidFill>
                <a:latin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descr="PFN eggplant swoosh.png"/>
          <p:cNvPicPr>
            <a:picLocks noChangeAspect="1"/>
          </p:cNvPicPr>
          <p:nvPr userDrawn="1"/>
        </p:nvPicPr>
        <p:blipFill>
          <a:blip r:embed="rId2" cstate="print"/>
          <a:stretch>
            <a:fillRect/>
          </a:stretch>
        </p:blipFill>
        <p:spPr>
          <a:xfrm rot="5400000">
            <a:off x="-1943100" y="1943100"/>
            <a:ext cx="6858000" cy="2971799"/>
          </a:xfrm>
          <a:prstGeom prst="rect">
            <a:avLst/>
          </a:prstGeom>
          <a:effectLst>
            <a:outerShdw blurRad="50800" dist="38100" algn="l" rotWithShape="0">
              <a:prstClr val="black">
                <a:alpha val="40000"/>
              </a:prstClr>
            </a:outerShdw>
          </a:effectLst>
        </p:spPr>
      </p:pic>
      <p:pic>
        <p:nvPicPr>
          <p:cNvPr id="9" name="Picture 8" descr="Empath Health logo_reverse_No background.png"/>
          <p:cNvPicPr>
            <a:picLocks noChangeAspect="1"/>
          </p:cNvPicPr>
          <p:nvPr userDrawn="1"/>
        </p:nvPicPr>
        <p:blipFill>
          <a:blip r:embed="rId3" cstate="print"/>
          <a:srcRect l="4865" t="24585" r="2693" b="26246"/>
          <a:stretch>
            <a:fillRect/>
          </a:stretch>
        </p:blipFill>
        <p:spPr>
          <a:xfrm>
            <a:off x="107633" y="3117850"/>
            <a:ext cx="2406967" cy="844550"/>
          </a:xfrm>
          <a:prstGeom prst="rect">
            <a:avLst/>
          </a:prstGeom>
          <a:effectLst/>
          <a:scene3d>
            <a:camera prst="orthographicFront"/>
            <a:lightRig rig="threePt" dir="t"/>
          </a:scene3d>
          <a:sp3d prstMaterial="meta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65834F-AD22-4E46-B0E7-B1A662A05A45}" type="datetimeFigureOut">
              <a:rPr lang="en-US" smtClean="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4CD82-A311-4C43-9CCC-AB02D892393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65834F-AD22-4E46-B0E7-B1A662A05A45}" type="datetimeFigureOut">
              <a:rPr lang="en-US" smtClean="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4CD82-A311-4C43-9CCC-AB02D892393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65834F-AD22-4E46-B0E7-B1A662A05A45}" type="datetimeFigureOut">
              <a:rPr lang="en-US" smtClean="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4CD82-A311-4C43-9CCC-AB02D892393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65834F-AD22-4E46-B0E7-B1A662A05A45}" type="datetimeFigureOut">
              <a:rPr lang="en-US" smtClean="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4CD82-A311-4C43-9CCC-AB02D892393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65834F-AD22-4E46-B0E7-B1A662A05A45}" type="datetimeFigureOut">
              <a:rPr lang="en-US" smtClean="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4CD82-A311-4C43-9CCC-AB02D892393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65834F-AD22-4E46-B0E7-B1A662A05A45}" type="datetimeFigureOut">
              <a:rPr lang="en-US" smtClean="0"/>
              <a:pPr/>
              <a:t>12/5/2023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4CD82-A311-4C43-9CCC-AB02D892393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65834F-AD22-4E46-B0E7-B1A662A05A45}" type="datetimeFigureOut">
              <a:rPr lang="en-US" smtClean="0"/>
              <a:pPr/>
              <a:t>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4CD82-A311-4C43-9CCC-AB02D892393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65834F-AD22-4E46-B0E7-B1A662A05A45}" type="datetimeFigureOut">
              <a:rPr lang="en-US" smtClean="0"/>
              <a:pPr/>
              <a:t>12/5/2023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4CD82-A311-4C43-9CCC-AB02D892393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65834F-AD22-4E46-B0E7-B1A662A05A45}" type="datetimeFigureOut">
              <a:rPr lang="en-US" smtClean="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4CD82-A311-4C43-9CCC-AB02D892393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65834F-AD22-4E46-B0E7-B1A662A05A45}" type="datetimeFigureOut">
              <a:rPr lang="en-US" smtClean="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4CD82-A311-4C43-9CCC-AB02D892393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65834F-AD22-4E46-B0E7-B1A662A05A45}" type="datetimeFigureOut">
              <a:rPr lang="en-US" smtClean="0"/>
              <a:pPr/>
              <a:t>12/5/2023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C4CD82-A311-4C43-9CCC-AB02D892393A}" type="slidenum">
              <a:rPr lang="en-US" smtClean="0"/>
              <a:pPr/>
              <a:t>‹#›</a:t>
            </a:fld>
            <a:endParaRPr lang="en-US" dirty="0"/>
          </a:p>
        </p:txBody>
      </p:sp>
      <p:pic>
        <p:nvPicPr>
          <p:cNvPr id="7" name="Picture 6" descr="PFN eggplant swoosh.png"/>
          <p:cNvPicPr>
            <a:picLocks noChangeAspect="1"/>
          </p:cNvPicPr>
          <p:nvPr/>
        </p:nvPicPr>
        <p:blipFill>
          <a:blip r:embed="rId13" cstate="print"/>
          <a:stretch>
            <a:fillRect/>
          </a:stretch>
        </p:blipFill>
        <p:spPr>
          <a:xfrm>
            <a:off x="0" y="5943600"/>
            <a:ext cx="9144000" cy="914400"/>
          </a:xfrm>
          <a:prstGeom prst="rect">
            <a:avLst/>
          </a:prstGeom>
          <a:effectLst>
            <a:outerShdw blurRad="50800" dist="38100" dir="16200000" rotWithShape="0">
              <a:prstClr val="black">
                <a:alpha val="40000"/>
              </a:prstClr>
            </a:outerShdw>
          </a:effectLst>
        </p:spPr>
      </p:pic>
      <p:pic>
        <p:nvPicPr>
          <p:cNvPr id="8" name="Picture 7" descr="Empath Health logo_reverse_No background.png"/>
          <p:cNvPicPr>
            <a:picLocks noChangeAspect="1"/>
          </p:cNvPicPr>
          <p:nvPr/>
        </p:nvPicPr>
        <p:blipFill>
          <a:blip r:embed="rId14" cstate="print"/>
          <a:srcRect t="22012" b="26627"/>
          <a:stretch>
            <a:fillRect/>
          </a:stretch>
        </p:blipFill>
        <p:spPr>
          <a:xfrm>
            <a:off x="3672397" y="6096000"/>
            <a:ext cx="1799207" cy="6096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kern="1200">
          <a:solidFill>
            <a:srgbClr val="FF4338"/>
          </a:solidFill>
          <a:latin typeface="Century Gothic"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3D1951"/>
          </a:solidFill>
          <a:latin typeface="Century Gothic"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3D1951"/>
          </a:solidFill>
          <a:latin typeface="Century Gothic"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3D1951"/>
          </a:solidFill>
          <a:latin typeface="Century Gothic"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3D1951"/>
          </a:solidFill>
          <a:latin typeface="Century Gothic"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3D195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Spiritual Care in Hospice</a:t>
            </a:r>
          </a:p>
        </p:txBody>
      </p:sp>
      <p:sp>
        <p:nvSpPr>
          <p:cNvPr id="3" name="Subtitle 2"/>
          <p:cNvSpPr>
            <a:spLocks noGrp="1"/>
          </p:cNvSpPr>
          <p:nvPr>
            <p:ph type="subTitle" idx="1"/>
          </p:nvPr>
        </p:nvSpPr>
        <p:spPr>
          <a:xfrm>
            <a:off x="3048000" y="4419600"/>
            <a:ext cx="5562600" cy="1066800"/>
          </a:xfrm>
        </p:spPr>
        <p:txBody>
          <a:bodyPr>
            <a:normAutofit fontScale="92500"/>
          </a:bodyPr>
          <a:lstStyle/>
          <a:p>
            <a:r>
              <a:rPr lang="en-US" dirty="0"/>
              <a:t>Jonathan Fleece, President</a:t>
            </a:r>
          </a:p>
          <a:p>
            <a:r>
              <a:rPr lang="en-US" dirty="0"/>
              <a:t>Jim Andrews, Dir of Spiritual Care</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08CD6-28AA-321F-15F7-F3F8346FAAE8}"/>
              </a:ext>
            </a:extLst>
          </p:cNvPr>
          <p:cNvSpPr>
            <a:spLocks noGrp="1"/>
          </p:cNvSpPr>
          <p:nvPr>
            <p:ph type="title"/>
          </p:nvPr>
        </p:nvSpPr>
        <p:spPr/>
        <p:txBody>
          <a:bodyPr>
            <a:normAutofit fontScale="90000"/>
          </a:bodyPr>
          <a:lstStyle/>
          <a:p>
            <a:r>
              <a:rPr lang="en-US" dirty="0"/>
              <a:t>Why is the need even greater?</a:t>
            </a:r>
          </a:p>
        </p:txBody>
      </p:sp>
      <p:sp>
        <p:nvSpPr>
          <p:cNvPr id="3" name="Content Placeholder 2">
            <a:extLst>
              <a:ext uri="{FF2B5EF4-FFF2-40B4-BE49-F238E27FC236}">
                <a16:creationId xmlns:a16="http://schemas.microsoft.com/office/drawing/2014/main" id="{C8F0E9A3-BE81-05DF-F86B-3036D47EB818}"/>
              </a:ext>
            </a:extLst>
          </p:cNvPr>
          <p:cNvSpPr>
            <a:spLocks noGrp="1"/>
          </p:cNvSpPr>
          <p:nvPr>
            <p:ph idx="1"/>
          </p:nvPr>
        </p:nvSpPr>
        <p:spPr/>
        <p:txBody>
          <a:bodyPr/>
          <a:lstStyle/>
          <a:p>
            <a:r>
              <a:rPr lang="en-US" dirty="0"/>
              <a:t>Patients are coming to us later</a:t>
            </a:r>
          </a:p>
          <a:p>
            <a:r>
              <a:rPr lang="en-US" dirty="0"/>
              <a:t>Complicated psychosocial/spiritual issues</a:t>
            </a:r>
          </a:p>
          <a:p>
            <a:r>
              <a:rPr lang="en-US" dirty="0"/>
              <a:t>Less support from social support networks</a:t>
            </a:r>
          </a:p>
          <a:p>
            <a:r>
              <a:rPr lang="en-US" dirty="0"/>
              <a:t>Less support from faith communities</a:t>
            </a:r>
          </a:p>
          <a:p>
            <a:r>
              <a:rPr lang="en-US" dirty="0"/>
              <a:t>Lacking a framework for articulating existential needs</a:t>
            </a:r>
          </a:p>
        </p:txBody>
      </p:sp>
    </p:spTree>
    <p:extLst>
      <p:ext uri="{BB962C8B-B14F-4D97-AF65-F5344CB8AC3E}">
        <p14:creationId xmlns:p14="http://schemas.microsoft.com/office/powerpoint/2010/main" val="3676742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E9AE0-0BE4-F47D-ADE2-41F01BA4E538}"/>
              </a:ext>
            </a:extLst>
          </p:cNvPr>
          <p:cNvSpPr>
            <a:spLocks noGrp="1"/>
          </p:cNvSpPr>
          <p:nvPr>
            <p:ph type="title"/>
          </p:nvPr>
        </p:nvSpPr>
        <p:spPr/>
        <p:txBody>
          <a:bodyPr>
            <a:normAutofit fontScale="90000"/>
          </a:bodyPr>
          <a:lstStyle/>
          <a:p>
            <a:r>
              <a:rPr lang="en-US" dirty="0"/>
              <a:t>Call for Research &amp; Innovation</a:t>
            </a:r>
          </a:p>
        </p:txBody>
      </p:sp>
      <p:sp>
        <p:nvSpPr>
          <p:cNvPr id="3" name="Content Placeholder 2">
            <a:extLst>
              <a:ext uri="{FF2B5EF4-FFF2-40B4-BE49-F238E27FC236}">
                <a16:creationId xmlns:a16="http://schemas.microsoft.com/office/drawing/2014/main" id="{0C4743F4-E1A9-6862-BB2E-02CDC60F3CC7}"/>
              </a:ext>
            </a:extLst>
          </p:cNvPr>
          <p:cNvSpPr>
            <a:spLocks noGrp="1"/>
          </p:cNvSpPr>
          <p:nvPr>
            <p:ph idx="1"/>
          </p:nvPr>
        </p:nvSpPr>
        <p:spPr/>
        <p:txBody>
          <a:bodyPr>
            <a:normAutofit lnSpcReduction="10000"/>
          </a:bodyPr>
          <a:lstStyle/>
          <a:p>
            <a:r>
              <a:rPr lang="en-US" dirty="0"/>
              <a:t>What will hospice look like for the next generation?</a:t>
            </a:r>
          </a:p>
          <a:p>
            <a:r>
              <a:rPr lang="en-US" dirty="0"/>
              <a:t>What are the unique needs of terminally ill people today?</a:t>
            </a:r>
          </a:p>
          <a:p>
            <a:r>
              <a:rPr lang="en-US" dirty="0"/>
              <a:t>How can we reimagine service delivery to meet those needs and be </a:t>
            </a:r>
            <a:r>
              <a:rPr lang="en-US"/>
              <a:t>economically sustainable</a:t>
            </a:r>
          </a:p>
          <a:p>
            <a:r>
              <a:rPr lang="en-US"/>
              <a:t>Where </a:t>
            </a:r>
            <a:r>
              <a:rPr lang="en-US" dirty="0"/>
              <a:t>are the revenue streams for provision of end-of-life care?</a:t>
            </a:r>
          </a:p>
          <a:p>
            <a:endParaRPr lang="en-US" dirty="0"/>
          </a:p>
        </p:txBody>
      </p:sp>
    </p:spTree>
    <p:extLst>
      <p:ext uri="{BB962C8B-B14F-4D97-AF65-F5344CB8AC3E}">
        <p14:creationId xmlns:p14="http://schemas.microsoft.com/office/powerpoint/2010/main" val="2883958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30A2-9B52-75C0-187F-2B4E8F46101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1057DB0-9521-EEEC-4FAC-2F4DBF2A7279}"/>
              </a:ext>
            </a:extLst>
          </p:cNvPr>
          <p:cNvSpPr>
            <a:spLocks noGrp="1"/>
          </p:cNvSpPr>
          <p:nvPr>
            <p:ph idx="1"/>
          </p:nvPr>
        </p:nvSpPr>
        <p:spPr/>
        <p:txBody>
          <a:bodyPr>
            <a:normAutofit/>
          </a:bodyPr>
          <a:lstStyle/>
          <a:p>
            <a:pPr marL="0" indent="0" algn="ctr">
              <a:buNone/>
            </a:pPr>
            <a:r>
              <a:rPr lang="en-US" sz="8000" dirty="0"/>
              <a:t>Questions???</a:t>
            </a:r>
          </a:p>
        </p:txBody>
      </p:sp>
    </p:spTree>
    <p:extLst>
      <p:ext uri="{BB962C8B-B14F-4D97-AF65-F5344CB8AC3E}">
        <p14:creationId xmlns:p14="http://schemas.microsoft.com/office/powerpoint/2010/main" val="1265729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Historical Inclusion in Hospice Model</a:t>
            </a:r>
          </a:p>
        </p:txBody>
      </p:sp>
      <p:sp>
        <p:nvSpPr>
          <p:cNvPr id="3" name="Content Placeholder 2"/>
          <p:cNvSpPr>
            <a:spLocks noGrp="1"/>
          </p:cNvSpPr>
          <p:nvPr>
            <p:ph idx="1"/>
          </p:nvPr>
        </p:nvSpPr>
        <p:spPr/>
        <p:txBody>
          <a:bodyPr>
            <a:normAutofit lnSpcReduction="10000"/>
          </a:bodyPr>
          <a:lstStyle/>
          <a:p>
            <a:r>
              <a:rPr lang="en-US" dirty="0"/>
              <a:t>Dying is an experience that impacts us not only on a physical level, but psychological, emotional, social and spiritual levels as well</a:t>
            </a:r>
          </a:p>
          <a:p>
            <a:r>
              <a:rPr lang="en-US" dirty="0"/>
              <a:t>Hospice was intended to be holistic and interdisciplinary, recognizing the spiritual aspects of dying</a:t>
            </a:r>
          </a:p>
          <a:p>
            <a:r>
              <a:rPr lang="en-US" dirty="0"/>
              <a:t>There are regulatory requirements to  assess and address spiritual needs</a:t>
            </a:r>
          </a:p>
          <a:p>
            <a:endParaRPr lang="en-US" dirty="0"/>
          </a:p>
          <a:p>
            <a:endParaRPr lang="en-US" dirty="0"/>
          </a:p>
        </p:txBody>
      </p:sp>
    </p:spTree>
    <p:extLst>
      <p:ext uri="{BB962C8B-B14F-4D97-AF65-F5344CB8AC3E}">
        <p14:creationId xmlns:p14="http://schemas.microsoft.com/office/powerpoint/2010/main" val="3532288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C2F9D-5209-5598-D5AF-CB031D98FD64}"/>
              </a:ext>
            </a:extLst>
          </p:cNvPr>
          <p:cNvSpPr>
            <a:spLocks noGrp="1"/>
          </p:cNvSpPr>
          <p:nvPr>
            <p:ph type="title"/>
          </p:nvPr>
        </p:nvSpPr>
        <p:spPr/>
        <p:txBody>
          <a:bodyPr>
            <a:normAutofit fontScale="90000"/>
          </a:bodyPr>
          <a:lstStyle/>
          <a:p>
            <a:r>
              <a:rPr lang="en-US" dirty="0"/>
              <a:t>What does spiritual care in hospice look like?</a:t>
            </a:r>
          </a:p>
        </p:txBody>
      </p:sp>
      <p:sp>
        <p:nvSpPr>
          <p:cNvPr id="3" name="Content Placeholder 2">
            <a:extLst>
              <a:ext uri="{FF2B5EF4-FFF2-40B4-BE49-F238E27FC236}">
                <a16:creationId xmlns:a16="http://schemas.microsoft.com/office/drawing/2014/main" id="{B1E1098C-EA0B-FE78-06F4-D93F8C9289D5}"/>
              </a:ext>
            </a:extLst>
          </p:cNvPr>
          <p:cNvSpPr>
            <a:spLocks noGrp="1"/>
          </p:cNvSpPr>
          <p:nvPr>
            <p:ph idx="1"/>
          </p:nvPr>
        </p:nvSpPr>
        <p:spPr/>
        <p:txBody>
          <a:bodyPr/>
          <a:lstStyle/>
          <a:p>
            <a:r>
              <a:rPr lang="en-US" dirty="0"/>
              <a:t>Religious and sacramental needs/collaborating with community faith leaders</a:t>
            </a:r>
          </a:p>
          <a:p>
            <a:r>
              <a:rPr lang="en-US" dirty="0"/>
              <a:t>Broader spiritual and existential concerns</a:t>
            </a:r>
          </a:p>
          <a:p>
            <a:r>
              <a:rPr lang="en-US" dirty="0"/>
              <a:t>End of life closure activity</a:t>
            </a:r>
          </a:p>
        </p:txBody>
      </p:sp>
    </p:spTree>
    <p:extLst>
      <p:ext uri="{BB962C8B-B14F-4D97-AF65-F5344CB8AC3E}">
        <p14:creationId xmlns:p14="http://schemas.microsoft.com/office/powerpoint/2010/main" val="384586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372B5-8D8E-8D6A-CBD6-CD575B40ABBB}"/>
              </a:ext>
            </a:extLst>
          </p:cNvPr>
          <p:cNvSpPr>
            <a:spLocks noGrp="1"/>
          </p:cNvSpPr>
          <p:nvPr>
            <p:ph type="title"/>
          </p:nvPr>
        </p:nvSpPr>
        <p:spPr/>
        <p:txBody>
          <a:bodyPr/>
          <a:lstStyle/>
          <a:p>
            <a:r>
              <a:rPr lang="en-US" dirty="0"/>
              <a:t>Faith Leader vs. Chaplain</a:t>
            </a:r>
          </a:p>
        </p:txBody>
      </p:sp>
      <p:sp>
        <p:nvSpPr>
          <p:cNvPr id="3" name="Content Placeholder 2">
            <a:extLst>
              <a:ext uri="{FF2B5EF4-FFF2-40B4-BE49-F238E27FC236}">
                <a16:creationId xmlns:a16="http://schemas.microsoft.com/office/drawing/2014/main" id="{D45C674A-3E0C-34FB-F4AB-C16A1BFA859C}"/>
              </a:ext>
            </a:extLst>
          </p:cNvPr>
          <p:cNvSpPr>
            <a:spLocks noGrp="1"/>
          </p:cNvSpPr>
          <p:nvPr>
            <p:ph sz="half" idx="1"/>
          </p:nvPr>
        </p:nvSpPr>
        <p:spPr/>
        <p:txBody>
          <a:bodyPr>
            <a:normAutofit lnSpcReduction="10000"/>
          </a:bodyPr>
          <a:lstStyle/>
          <a:p>
            <a:r>
              <a:rPr lang="en-US" dirty="0"/>
              <a:t>Faith Leader</a:t>
            </a:r>
          </a:p>
          <a:p>
            <a:pPr lvl="1"/>
            <a:r>
              <a:rPr lang="en-US" dirty="0"/>
              <a:t>Religion specific</a:t>
            </a:r>
          </a:p>
          <a:p>
            <a:pPr lvl="1"/>
            <a:r>
              <a:rPr lang="en-US" dirty="0"/>
              <a:t>Authorized for sacramental support</a:t>
            </a:r>
          </a:p>
          <a:p>
            <a:pPr lvl="1"/>
            <a:r>
              <a:rPr lang="en-US" dirty="0"/>
              <a:t>Shared theological perspective</a:t>
            </a:r>
          </a:p>
          <a:p>
            <a:pPr lvl="1"/>
            <a:r>
              <a:rPr lang="en-US" dirty="0"/>
              <a:t>Shared religious experience</a:t>
            </a:r>
          </a:p>
          <a:p>
            <a:pPr lvl="1"/>
            <a:r>
              <a:rPr lang="en-US" dirty="0"/>
              <a:t>Preaches &amp; promotes set of beliefs/practices</a:t>
            </a:r>
          </a:p>
        </p:txBody>
      </p:sp>
      <p:sp>
        <p:nvSpPr>
          <p:cNvPr id="4" name="Content Placeholder 3">
            <a:extLst>
              <a:ext uri="{FF2B5EF4-FFF2-40B4-BE49-F238E27FC236}">
                <a16:creationId xmlns:a16="http://schemas.microsoft.com/office/drawing/2014/main" id="{31FF4947-2514-B460-AF2A-2195B1405F95}"/>
              </a:ext>
            </a:extLst>
          </p:cNvPr>
          <p:cNvSpPr>
            <a:spLocks noGrp="1"/>
          </p:cNvSpPr>
          <p:nvPr>
            <p:ph sz="half" idx="2"/>
          </p:nvPr>
        </p:nvSpPr>
        <p:spPr/>
        <p:txBody>
          <a:bodyPr>
            <a:normAutofit lnSpcReduction="10000"/>
          </a:bodyPr>
          <a:lstStyle/>
          <a:p>
            <a:r>
              <a:rPr lang="en-US" dirty="0"/>
              <a:t>Chaplain</a:t>
            </a:r>
          </a:p>
          <a:p>
            <a:pPr lvl="1"/>
            <a:r>
              <a:rPr lang="en-US" dirty="0"/>
              <a:t>Supports people of all different faiths or no faith at all</a:t>
            </a:r>
          </a:p>
          <a:p>
            <a:pPr lvl="1"/>
            <a:r>
              <a:rPr lang="en-US" dirty="0"/>
              <a:t>Accommodates diverse theological perspectives</a:t>
            </a:r>
          </a:p>
          <a:p>
            <a:pPr lvl="1"/>
            <a:r>
              <a:rPr lang="en-US" dirty="0"/>
              <a:t>Meets people where they are</a:t>
            </a:r>
          </a:p>
          <a:p>
            <a:pPr lvl="1"/>
            <a:r>
              <a:rPr lang="en-US" dirty="0"/>
              <a:t>Connects people to their source of strength and peace</a:t>
            </a:r>
          </a:p>
        </p:txBody>
      </p:sp>
    </p:spTree>
    <p:extLst>
      <p:ext uri="{BB962C8B-B14F-4D97-AF65-F5344CB8AC3E}">
        <p14:creationId xmlns:p14="http://schemas.microsoft.com/office/powerpoint/2010/main" val="2603761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19BC7-D331-D064-013B-4345F3D6F566}"/>
              </a:ext>
            </a:extLst>
          </p:cNvPr>
          <p:cNvSpPr>
            <a:spLocks noGrp="1"/>
          </p:cNvSpPr>
          <p:nvPr>
            <p:ph type="title"/>
          </p:nvPr>
        </p:nvSpPr>
        <p:spPr/>
        <p:txBody>
          <a:bodyPr/>
          <a:lstStyle/>
          <a:p>
            <a:r>
              <a:rPr lang="en-US" dirty="0"/>
              <a:t>Power of Ritual</a:t>
            </a:r>
          </a:p>
        </p:txBody>
      </p:sp>
      <p:sp>
        <p:nvSpPr>
          <p:cNvPr id="3" name="Content Placeholder 2">
            <a:extLst>
              <a:ext uri="{FF2B5EF4-FFF2-40B4-BE49-F238E27FC236}">
                <a16:creationId xmlns:a16="http://schemas.microsoft.com/office/drawing/2014/main" id="{A21D457F-F397-60C7-BB2C-845CBAE2E0A2}"/>
              </a:ext>
            </a:extLst>
          </p:cNvPr>
          <p:cNvSpPr>
            <a:spLocks noGrp="1"/>
          </p:cNvSpPr>
          <p:nvPr>
            <p:ph idx="1"/>
          </p:nvPr>
        </p:nvSpPr>
        <p:spPr/>
        <p:txBody>
          <a:bodyPr/>
          <a:lstStyle/>
          <a:p>
            <a:r>
              <a:rPr lang="en-US" dirty="0"/>
              <a:t>Blessings</a:t>
            </a:r>
          </a:p>
          <a:p>
            <a:r>
              <a:rPr lang="en-US" dirty="0"/>
              <a:t>Prayers</a:t>
            </a:r>
          </a:p>
          <a:p>
            <a:r>
              <a:rPr lang="en-US" dirty="0"/>
              <a:t>Meditation/guided imagery</a:t>
            </a:r>
          </a:p>
          <a:p>
            <a:r>
              <a:rPr lang="en-US" dirty="0"/>
              <a:t>Funerals/memorial services</a:t>
            </a:r>
          </a:p>
          <a:p>
            <a:r>
              <a:rPr lang="en-US" dirty="0"/>
              <a:t>Forgiveness rituals</a:t>
            </a:r>
          </a:p>
          <a:p>
            <a:r>
              <a:rPr lang="en-US" dirty="0"/>
              <a:t>Ethical Wills</a:t>
            </a:r>
          </a:p>
          <a:p>
            <a:r>
              <a:rPr lang="en-US" dirty="0"/>
              <a:t>Life review/Spiritual History</a:t>
            </a:r>
          </a:p>
        </p:txBody>
      </p:sp>
    </p:spTree>
    <p:extLst>
      <p:ext uri="{BB962C8B-B14F-4D97-AF65-F5344CB8AC3E}">
        <p14:creationId xmlns:p14="http://schemas.microsoft.com/office/powerpoint/2010/main" val="3897329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few examples</a:t>
            </a:r>
          </a:p>
        </p:txBody>
      </p:sp>
      <p:sp>
        <p:nvSpPr>
          <p:cNvPr id="3" name="Content Placeholder 2"/>
          <p:cNvSpPr>
            <a:spLocks noGrp="1"/>
          </p:cNvSpPr>
          <p:nvPr>
            <p:ph idx="1"/>
          </p:nvPr>
        </p:nvSpPr>
        <p:spPr/>
        <p:txBody>
          <a:bodyPr>
            <a:normAutofit lnSpcReduction="10000"/>
          </a:bodyPr>
          <a:lstStyle/>
          <a:p>
            <a:r>
              <a:rPr lang="en-US" dirty="0"/>
              <a:t>Catholic patient with terminal agitation</a:t>
            </a:r>
          </a:p>
          <a:p>
            <a:r>
              <a:rPr lang="en-US" dirty="0"/>
              <a:t>Methodist Director of Christian Education</a:t>
            </a:r>
          </a:p>
          <a:p>
            <a:r>
              <a:rPr lang="en-US" dirty="0"/>
              <a:t>Muslim patient and same gender care providers</a:t>
            </a:r>
          </a:p>
          <a:p>
            <a:r>
              <a:rPr lang="en-US" dirty="0"/>
              <a:t>Atheist family grieving a death</a:t>
            </a:r>
          </a:p>
          <a:p>
            <a:r>
              <a:rPr lang="en-US" dirty="0"/>
              <a:t>Spiritual but not religious struggling with anxiety </a:t>
            </a:r>
          </a:p>
        </p:txBody>
      </p:sp>
    </p:spTree>
    <p:extLst>
      <p:ext uri="{BB962C8B-B14F-4D97-AF65-F5344CB8AC3E}">
        <p14:creationId xmlns:p14="http://schemas.microsoft.com/office/powerpoint/2010/main" val="4143737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CA701-60DD-862C-30C0-5923D3B49C1C}"/>
              </a:ext>
            </a:extLst>
          </p:cNvPr>
          <p:cNvSpPr>
            <a:spLocks noGrp="1"/>
          </p:cNvSpPr>
          <p:nvPr>
            <p:ph type="title"/>
          </p:nvPr>
        </p:nvSpPr>
        <p:spPr/>
        <p:txBody>
          <a:bodyPr>
            <a:normAutofit fontScale="90000"/>
          </a:bodyPr>
          <a:lstStyle/>
          <a:p>
            <a:r>
              <a:rPr lang="en-US" dirty="0"/>
              <a:t>How is Spiritual Care in Hospice Changing Today?</a:t>
            </a:r>
          </a:p>
        </p:txBody>
      </p:sp>
      <p:sp>
        <p:nvSpPr>
          <p:cNvPr id="3" name="Content Placeholder 2">
            <a:extLst>
              <a:ext uri="{FF2B5EF4-FFF2-40B4-BE49-F238E27FC236}">
                <a16:creationId xmlns:a16="http://schemas.microsoft.com/office/drawing/2014/main" id="{11741241-6488-22E1-309D-3FEA799B5B5D}"/>
              </a:ext>
            </a:extLst>
          </p:cNvPr>
          <p:cNvSpPr>
            <a:spLocks noGrp="1"/>
          </p:cNvSpPr>
          <p:nvPr>
            <p:ph idx="1"/>
          </p:nvPr>
        </p:nvSpPr>
        <p:spPr/>
        <p:txBody>
          <a:bodyPr>
            <a:normAutofit fontScale="92500" lnSpcReduction="10000"/>
          </a:bodyPr>
          <a:lstStyle/>
          <a:p>
            <a:r>
              <a:rPr lang="en-US" dirty="0"/>
              <a:t>Decline in religious affiliation and challenges of providing care</a:t>
            </a:r>
          </a:p>
          <a:p>
            <a:r>
              <a:rPr lang="en-US" dirty="0"/>
              <a:t>Shorter length of stay</a:t>
            </a:r>
          </a:p>
          <a:p>
            <a:r>
              <a:rPr lang="en-US" dirty="0"/>
              <a:t>Increase in number of admissions</a:t>
            </a:r>
          </a:p>
          <a:p>
            <a:r>
              <a:rPr lang="en-US" dirty="0"/>
              <a:t>Increased focus for RN and SW on completing discipline-specific tasks</a:t>
            </a:r>
          </a:p>
          <a:p>
            <a:r>
              <a:rPr lang="en-US" dirty="0"/>
              <a:t>Higher caseloads</a:t>
            </a:r>
          </a:p>
          <a:p>
            <a:r>
              <a:rPr lang="en-US" dirty="0"/>
              <a:t>Fewer in person meetings/opportunities for informal collaboration</a:t>
            </a:r>
          </a:p>
          <a:p>
            <a:endParaRPr lang="en-US" dirty="0"/>
          </a:p>
          <a:p>
            <a:endParaRPr lang="en-US" dirty="0"/>
          </a:p>
        </p:txBody>
      </p:sp>
    </p:spTree>
    <p:extLst>
      <p:ext uri="{BB962C8B-B14F-4D97-AF65-F5344CB8AC3E}">
        <p14:creationId xmlns:p14="http://schemas.microsoft.com/office/powerpoint/2010/main" val="3739604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A8265-C7BE-3B84-A177-EC92DB50000C}"/>
              </a:ext>
            </a:extLst>
          </p:cNvPr>
          <p:cNvSpPr>
            <a:spLocks noGrp="1"/>
          </p:cNvSpPr>
          <p:nvPr>
            <p:ph type="title"/>
          </p:nvPr>
        </p:nvSpPr>
        <p:spPr/>
        <p:txBody>
          <a:bodyPr>
            <a:normAutofit fontScale="90000"/>
          </a:bodyPr>
          <a:lstStyle/>
          <a:p>
            <a:r>
              <a:rPr lang="en-US" dirty="0"/>
              <a:t>Who is attending to EOL Closure Activities?</a:t>
            </a:r>
          </a:p>
        </p:txBody>
      </p:sp>
      <p:sp>
        <p:nvSpPr>
          <p:cNvPr id="3" name="Content Placeholder 2">
            <a:extLst>
              <a:ext uri="{FF2B5EF4-FFF2-40B4-BE49-F238E27FC236}">
                <a16:creationId xmlns:a16="http://schemas.microsoft.com/office/drawing/2014/main" id="{69005B1B-2C19-EB46-042E-39F206D78EBC}"/>
              </a:ext>
            </a:extLst>
          </p:cNvPr>
          <p:cNvSpPr>
            <a:spLocks noGrp="1"/>
          </p:cNvSpPr>
          <p:nvPr>
            <p:ph idx="1"/>
          </p:nvPr>
        </p:nvSpPr>
        <p:spPr/>
        <p:txBody>
          <a:bodyPr>
            <a:normAutofit fontScale="77500" lnSpcReduction="20000"/>
          </a:bodyPr>
          <a:lstStyle/>
          <a:p>
            <a:r>
              <a:rPr lang="en-US" dirty="0"/>
              <a:t>Acceptance of terminality</a:t>
            </a:r>
          </a:p>
          <a:p>
            <a:r>
              <a:rPr lang="en-US" dirty="0"/>
              <a:t>Coping with losses associated with decline</a:t>
            </a:r>
          </a:p>
          <a:p>
            <a:r>
              <a:rPr lang="en-US" dirty="0"/>
              <a:t>Redefining hope </a:t>
            </a:r>
          </a:p>
          <a:p>
            <a:r>
              <a:rPr lang="en-US" dirty="0"/>
              <a:t>Religious disillusionment due to unanswered prayer</a:t>
            </a:r>
          </a:p>
          <a:p>
            <a:r>
              <a:rPr lang="en-US" dirty="0"/>
              <a:t>Relational estrangement/lack of familial or social support system</a:t>
            </a:r>
          </a:p>
          <a:p>
            <a:r>
              <a:rPr lang="en-US" dirty="0"/>
              <a:t>Issues of forgiveness</a:t>
            </a:r>
          </a:p>
          <a:p>
            <a:r>
              <a:rPr lang="en-US" dirty="0"/>
              <a:t>Creating a coherent narrative arc  for their lives</a:t>
            </a:r>
          </a:p>
          <a:p>
            <a:r>
              <a:rPr lang="en-US" dirty="0"/>
              <a:t>Saying the 5 things (Thank you, Forgive me, I forgive you, I love you, Goodbye)</a:t>
            </a:r>
          </a:p>
        </p:txBody>
      </p:sp>
    </p:spTree>
    <p:extLst>
      <p:ext uri="{BB962C8B-B14F-4D97-AF65-F5344CB8AC3E}">
        <p14:creationId xmlns:p14="http://schemas.microsoft.com/office/powerpoint/2010/main" val="1978422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E9ED8-35BE-86B2-C5CF-44FF908DB014}"/>
              </a:ext>
            </a:extLst>
          </p:cNvPr>
          <p:cNvSpPr>
            <a:spLocks noGrp="1"/>
          </p:cNvSpPr>
          <p:nvPr>
            <p:ph type="title"/>
          </p:nvPr>
        </p:nvSpPr>
        <p:spPr/>
        <p:txBody>
          <a:bodyPr/>
          <a:lstStyle/>
          <a:p>
            <a:r>
              <a:rPr lang="en-US" dirty="0"/>
              <a:t>Conundrum</a:t>
            </a:r>
          </a:p>
        </p:txBody>
      </p:sp>
      <p:sp>
        <p:nvSpPr>
          <p:cNvPr id="3" name="Content Placeholder 2">
            <a:extLst>
              <a:ext uri="{FF2B5EF4-FFF2-40B4-BE49-F238E27FC236}">
                <a16:creationId xmlns:a16="http://schemas.microsoft.com/office/drawing/2014/main" id="{81A79EB2-6C41-7931-A91E-F72F12F614C9}"/>
              </a:ext>
            </a:extLst>
          </p:cNvPr>
          <p:cNvSpPr>
            <a:spLocks noGrp="1"/>
          </p:cNvSpPr>
          <p:nvPr>
            <p:ph idx="1"/>
          </p:nvPr>
        </p:nvSpPr>
        <p:spPr/>
        <p:txBody>
          <a:bodyPr/>
          <a:lstStyle/>
          <a:p>
            <a:r>
              <a:rPr lang="en-US" dirty="0"/>
              <a:t>Shrinking revenue requiring clear justification for measurable ROI </a:t>
            </a:r>
          </a:p>
          <a:p>
            <a:r>
              <a:rPr lang="en-US" dirty="0"/>
              <a:t>Spiritual Care shaky future</a:t>
            </a:r>
          </a:p>
          <a:p>
            <a:r>
              <a:rPr lang="en-US" dirty="0"/>
              <a:t>Never has the need for professionally trained health care chaplains been greater</a:t>
            </a:r>
          </a:p>
        </p:txBody>
      </p:sp>
    </p:spTree>
    <p:extLst>
      <p:ext uri="{BB962C8B-B14F-4D97-AF65-F5344CB8AC3E}">
        <p14:creationId xmlns:p14="http://schemas.microsoft.com/office/powerpoint/2010/main" val="9727729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Empath_Master">
  <a:themeElements>
    <a:clrScheme name="Empath">
      <a:dk1>
        <a:sysClr val="windowText" lastClr="000000"/>
      </a:dk1>
      <a:lt1>
        <a:sysClr val="window" lastClr="FFFFFF"/>
      </a:lt1>
      <a:dk2>
        <a:srgbClr val="1F497D"/>
      </a:dk2>
      <a:lt2>
        <a:srgbClr val="EEECE1"/>
      </a:lt2>
      <a:accent1>
        <a:srgbClr val="8431A6"/>
      </a:accent1>
      <a:accent2>
        <a:srgbClr val="CD5599"/>
      </a:accent2>
      <a:accent3>
        <a:srgbClr val="E7417A"/>
      </a:accent3>
      <a:accent4>
        <a:srgbClr val="FF4338"/>
      </a:accent4>
      <a:accent5>
        <a:srgbClr val="BDBBBB"/>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Empath_Master</Template>
  <TotalTime>3163</TotalTime>
  <Words>492</Words>
  <Application>Microsoft Office PowerPoint</Application>
  <PresentationFormat>On-screen Show (4:3)</PresentationFormat>
  <Paragraphs>71</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Century Gothic</vt:lpstr>
      <vt:lpstr>Empath_Master</vt:lpstr>
      <vt:lpstr>Spiritual Care in Hospice</vt:lpstr>
      <vt:lpstr>Historical Inclusion in Hospice Model</vt:lpstr>
      <vt:lpstr>What does spiritual care in hospice look like?</vt:lpstr>
      <vt:lpstr>Faith Leader vs. Chaplain</vt:lpstr>
      <vt:lpstr>Power of Ritual</vt:lpstr>
      <vt:lpstr>A few examples</vt:lpstr>
      <vt:lpstr>How is Spiritual Care in Hospice Changing Today?</vt:lpstr>
      <vt:lpstr>Who is attending to EOL Closure Activities?</vt:lpstr>
      <vt:lpstr>Conundrum</vt:lpstr>
      <vt:lpstr>Why is the need even greater?</vt:lpstr>
      <vt:lpstr>Call for Research &amp; Innovation</vt:lpstr>
      <vt:lpstr>PowerPoint Presentation</vt:lpstr>
    </vt:vector>
  </TitlesOfParts>
  <Company>Suncoast Hospice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briannad</dc:creator>
  <cp:lastModifiedBy>James Andrews</cp:lastModifiedBy>
  <cp:revision>26</cp:revision>
  <dcterms:created xsi:type="dcterms:W3CDTF">2014-11-10T22:01:47Z</dcterms:created>
  <dcterms:modified xsi:type="dcterms:W3CDTF">2023-12-07T15:06:32Z</dcterms:modified>
</cp:coreProperties>
</file>