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09" r:id="rId3"/>
    <p:sldId id="281" r:id="rId4"/>
    <p:sldId id="282" r:id="rId5"/>
    <p:sldId id="257" r:id="rId6"/>
    <p:sldId id="285" r:id="rId7"/>
    <p:sldId id="288" r:id="rId8"/>
    <p:sldId id="277" r:id="rId9"/>
    <p:sldId id="310" r:id="rId10"/>
    <p:sldId id="293" r:id="rId11"/>
    <p:sldId id="291" r:id="rId12"/>
    <p:sldId id="279" r:id="rId13"/>
    <p:sldId id="280" r:id="rId14"/>
    <p:sldId id="292" r:id="rId15"/>
    <p:sldId id="297" r:id="rId16"/>
    <p:sldId id="264" r:id="rId17"/>
    <p:sldId id="301" r:id="rId18"/>
    <p:sldId id="300" r:id="rId19"/>
    <p:sldId id="302" r:id="rId20"/>
    <p:sldId id="304" r:id="rId21"/>
    <p:sldId id="263" r:id="rId22"/>
    <p:sldId id="321" r:id="rId23"/>
    <p:sldId id="306" r:id="rId24"/>
    <p:sldId id="270" r:id="rId25"/>
    <p:sldId id="316" r:id="rId26"/>
    <p:sldId id="318" r:id="rId27"/>
    <p:sldId id="320" r:id="rId28"/>
    <p:sldId id="307" r:id="rId29"/>
    <p:sldId id="315" r:id="rId30"/>
    <p:sldId id="308" r:id="rId31"/>
    <p:sldId id="272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he_Washington_Times" TargetMode="External"/><Relationship Id="rId2" Type="http://schemas.openxmlformats.org/officeDocument/2006/relationships/hyperlink" Target="http://www.washingtontimes.com/news/2017/feb/18/dc-physician-assisted-suicide-law-goes-effect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FC486-0F92-6EAD-589C-63E3CB969A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Physician-Assisted Suicide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2D4F1D-2A22-6458-CB40-34144DF5F4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US" sz="1600" dirty="0"/>
          </a:p>
          <a:p>
            <a:r>
              <a:rPr lang="en-US" sz="1600" dirty="0"/>
              <a:t>Abhilash Padi, MS MD</a:t>
            </a:r>
          </a:p>
          <a:p>
            <a:r>
              <a:rPr lang="en-US" sz="1600" dirty="0"/>
              <a:t>Hospice and Palliative Medicine PGY-4</a:t>
            </a:r>
          </a:p>
          <a:p>
            <a:r>
              <a:rPr lang="en-US" sz="1600" dirty="0"/>
              <a:t>University of South Florida </a:t>
            </a:r>
          </a:p>
          <a:p>
            <a:r>
              <a:rPr lang="en-US" sz="1600" dirty="0"/>
              <a:t>June 12</a:t>
            </a:r>
            <a:r>
              <a:rPr lang="en-US" sz="1600" baseline="30000" dirty="0"/>
              <a:t>th</a:t>
            </a:r>
            <a:r>
              <a:rPr lang="en-US" sz="1600" dirty="0"/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3639414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86BD9-CE4A-FC8F-414F-778C4A3F7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Netherlands: PAS in Mental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B621B-3257-1D17-508B-5BC4EA17C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72713"/>
            <a:ext cx="9603275" cy="4567697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Zoraya</a:t>
            </a:r>
            <a:r>
              <a:rPr lang="en-US" dirty="0"/>
              <a:t> </a:t>
            </a:r>
            <a:r>
              <a:rPr lang="en-US" dirty="0" err="1"/>
              <a:t>ter</a:t>
            </a:r>
            <a:r>
              <a:rPr lang="en-US" dirty="0"/>
              <a:t> Beek – physically healthy 29 </a:t>
            </a:r>
            <a:r>
              <a:rPr lang="en-US" dirty="0" err="1"/>
              <a:t>yo</a:t>
            </a:r>
            <a:r>
              <a:rPr lang="en-US" dirty="0"/>
              <a:t> female</a:t>
            </a:r>
          </a:p>
          <a:p>
            <a:r>
              <a:rPr lang="en-US" dirty="0"/>
              <a:t>Officials gave final approval to die by PAS on the grounds of unbearable mental suffering</a:t>
            </a:r>
          </a:p>
          <a:p>
            <a:r>
              <a:rPr lang="en-US" dirty="0"/>
              <a:t>First applied for PAS in 2020</a:t>
            </a:r>
          </a:p>
          <a:p>
            <a:r>
              <a:rPr lang="en-US" dirty="0"/>
              <a:t>Must be evaluated by team of physicians, have a second opinion on eligibility, then the whole case has to be reviewed by a third independent doctor</a:t>
            </a:r>
          </a:p>
          <a:p>
            <a:r>
              <a:rPr lang="en-US" dirty="0"/>
              <a:t>“People think that when you’re mentally ill, you can’t think straight, which is insulting”</a:t>
            </a:r>
          </a:p>
          <a:p>
            <a:r>
              <a:rPr lang="en-US" dirty="0"/>
              <a:t>“In the three and a half years this has taken, I’ve never hesitated about my decision...”</a:t>
            </a:r>
          </a:p>
          <a:p>
            <a:r>
              <a:rPr lang="en-US" dirty="0"/>
              <a:t>Update </a:t>
            </a:r>
            <a:r>
              <a:rPr lang="en-US" b="1" dirty="0"/>
              <a:t>6/1/24</a:t>
            </a:r>
            <a:r>
              <a:rPr lang="en-US" dirty="0"/>
              <a:t>: Did die the previous week by PAS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674BF6-3270-3358-5A5D-BDCFF910383D}"/>
              </a:ext>
            </a:extLst>
          </p:cNvPr>
          <p:cNvSpPr txBox="1"/>
          <p:nvPr/>
        </p:nvSpPr>
        <p:spPr>
          <a:xfrm>
            <a:off x="1204455" y="6140411"/>
            <a:ext cx="71606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600" dirty="0"/>
              <a:t>https://nypost.com/2024/05/17/world-news/dutch-woman-zoraya-ter-beek-granted-euthanasia-final-approval-over-her-severe-depression/</a:t>
            </a:r>
          </a:p>
        </p:txBody>
      </p:sp>
    </p:spTree>
    <p:extLst>
      <p:ext uri="{BB962C8B-B14F-4D97-AF65-F5344CB8AC3E}">
        <p14:creationId xmlns:p14="http://schemas.microsoft.com/office/powerpoint/2010/main" val="838248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4859C-5C1B-1067-0E5A-DF4D2C3D6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Jurisdictions Worldwide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C18882-4A05-C57C-ED8A-B9BFF9F85C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1052" y="1708421"/>
            <a:ext cx="4837948" cy="4421446"/>
          </a:xfrm>
        </p:spPr>
        <p:txBody>
          <a:bodyPr>
            <a:normAutofit/>
          </a:bodyPr>
          <a:lstStyle/>
          <a:p>
            <a:r>
              <a:rPr lang="en-US" dirty="0"/>
              <a:t>Belgium	Canada</a:t>
            </a:r>
          </a:p>
          <a:p>
            <a:r>
              <a:rPr lang="en-US" dirty="0"/>
              <a:t>Spain		The Netherlands</a:t>
            </a:r>
          </a:p>
          <a:p>
            <a:r>
              <a:rPr lang="en-US" dirty="0"/>
              <a:t>Switzerland	Luxembourg</a:t>
            </a:r>
          </a:p>
          <a:p>
            <a:r>
              <a:rPr lang="en-US" dirty="0"/>
              <a:t>Australia	New Zealand</a:t>
            </a:r>
          </a:p>
          <a:p>
            <a:r>
              <a:rPr lang="en-US" dirty="0"/>
              <a:t>Germany*	Austria*</a:t>
            </a:r>
          </a:p>
          <a:p>
            <a:r>
              <a:rPr lang="en-US" dirty="0"/>
              <a:t>Italy*		Columbia*</a:t>
            </a:r>
          </a:p>
          <a:p>
            <a:endParaRPr lang="en-US" dirty="0"/>
          </a:p>
          <a:p>
            <a:r>
              <a:rPr lang="en-US" dirty="0"/>
              <a:t>*Still legislating; legal protections for physicians; developing law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C08EE-E078-8A16-863E-9F3867DA0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1535" y="1715179"/>
            <a:ext cx="4645152" cy="4414688"/>
          </a:xfrm>
        </p:spPr>
        <p:txBody>
          <a:bodyPr>
            <a:normAutofit/>
          </a:bodyPr>
          <a:lstStyle/>
          <a:p>
            <a:r>
              <a:rPr lang="en-US" b="1" dirty="0"/>
              <a:t>United States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658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DD402-A4A3-4D97-41B4-F7AC7B8B2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United States – 11 Jurisdictions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D6D84-B9FC-8A74-497C-BEF7A1F630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29166" y="1811867"/>
            <a:ext cx="4645152" cy="364760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California</a:t>
            </a:r>
          </a:p>
          <a:p>
            <a:r>
              <a:rPr lang="en-US" dirty="0"/>
              <a:t>Colorado</a:t>
            </a:r>
          </a:p>
          <a:p>
            <a:r>
              <a:rPr lang="en-US" dirty="0"/>
              <a:t>District of Columbia</a:t>
            </a:r>
          </a:p>
          <a:p>
            <a:r>
              <a:rPr lang="en-US" dirty="0"/>
              <a:t>Hawaii</a:t>
            </a:r>
          </a:p>
          <a:p>
            <a:r>
              <a:rPr lang="en-US" dirty="0"/>
              <a:t>Maine</a:t>
            </a:r>
          </a:p>
          <a:p>
            <a:r>
              <a:rPr lang="en-US" dirty="0"/>
              <a:t>Montana* - State Supreme Court ruled that assisted suicide did NOT violate Montana legal precedent or state statutes, even though no Montana laws specifically allow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12157E-48C7-7528-1F04-5988C359B4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606" y="1811257"/>
            <a:ext cx="4645152" cy="364760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New Jersey</a:t>
            </a:r>
          </a:p>
          <a:p>
            <a:r>
              <a:rPr lang="en-US" dirty="0"/>
              <a:t>New Mexico</a:t>
            </a:r>
          </a:p>
          <a:p>
            <a:r>
              <a:rPr lang="en-US" b="1" dirty="0"/>
              <a:t>Oregon</a:t>
            </a:r>
          </a:p>
          <a:p>
            <a:r>
              <a:rPr lang="en-US" b="1" dirty="0"/>
              <a:t>Vermont</a:t>
            </a:r>
          </a:p>
          <a:p>
            <a:r>
              <a:rPr lang="en-US" dirty="0"/>
              <a:t>Washington</a:t>
            </a:r>
          </a:p>
        </p:txBody>
      </p:sp>
    </p:spTree>
    <p:extLst>
      <p:ext uri="{BB962C8B-B14F-4D97-AF65-F5344CB8AC3E}">
        <p14:creationId xmlns:p14="http://schemas.microsoft.com/office/powerpoint/2010/main" val="3635216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7C527-EF0D-4780-06F1-9EC05BB53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United States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5F63D3F-3C0D-935A-CBE4-E6EA63912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9"/>
            <a:ext cx="9603275" cy="452982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Law: distinguishes legal act of “medical aid in dying” from the act of helping someone die by suicide, which is </a:t>
            </a:r>
            <a:r>
              <a:rPr lang="en-US" b="1" dirty="0"/>
              <a:t>prohibited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1500" dirty="0">
                <a:latin typeface="+mj-lt"/>
              </a:rPr>
              <a:t>Source:</a:t>
            </a:r>
            <a:r>
              <a:rPr lang="en-US" sz="1500" b="0" i="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+mj-lt"/>
              </a:rPr>
              <a:t> </a:t>
            </a:r>
            <a:r>
              <a:rPr lang="en-US" sz="1500" b="0" i="1" u="none" strike="noStrike" dirty="0">
                <a:solidFill>
                  <a:srgbClr val="3366CC"/>
                </a:solidFill>
                <a:effectLst/>
                <a:highlight>
                  <a:srgbClr val="FFFFFF"/>
                </a:highlight>
                <a:latin typeface="+mj-lt"/>
                <a:hlinkClick r:id="rId2"/>
              </a:rPr>
              <a:t>"D.C. physician-assisted suicide law goes into effect"</a:t>
            </a:r>
            <a:r>
              <a:rPr lang="en-US" sz="1500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+mj-lt"/>
              </a:rPr>
              <a:t>. </a:t>
            </a:r>
            <a:r>
              <a:rPr lang="en-US" sz="1500" b="0" i="1" u="none" strike="noStrike" dirty="0">
                <a:solidFill>
                  <a:srgbClr val="3366CC"/>
                </a:solidFill>
                <a:effectLst/>
                <a:highlight>
                  <a:srgbClr val="FFFFFF"/>
                </a:highlight>
                <a:latin typeface="+mj-lt"/>
                <a:hlinkClick r:id="rId3" tooltip="The Washington Times"/>
              </a:rPr>
              <a:t>The Washington Times</a:t>
            </a:r>
            <a:r>
              <a:rPr lang="en-US" sz="1500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+mj-lt"/>
              </a:rPr>
              <a:t>.</a:t>
            </a:r>
            <a:endParaRPr lang="en-US" sz="1500" b="0" i="0" dirty="0">
              <a:solidFill>
                <a:srgbClr val="202122"/>
              </a:solidFill>
              <a:effectLst/>
              <a:highlight>
                <a:srgbClr val="FFFFFF"/>
              </a:highlight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07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DDD99-AFBA-8AA3-E026-7E6F0CF9C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Oregon – First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4AEE3-8565-F6C7-D044-4546552E7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81712"/>
            <a:ext cx="9603275" cy="4330330"/>
          </a:xfrm>
        </p:spPr>
        <p:txBody>
          <a:bodyPr/>
          <a:lstStyle/>
          <a:p>
            <a:r>
              <a:rPr lang="en-US" dirty="0"/>
              <a:t>Measure 16 of 1994 – Death with Dignity Act</a:t>
            </a:r>
          </a:p>
          <a:p>
            <a:r>
              <a:rPr lang="en-US" dirty="0"/>
              <a:t>“DWDA allows terminally ill patients who meet specific qualifications to end their lives through voluntary self-administration of a lethal dose of medications prescribed by a physician for that purpose.”</a:t>
            </a:r>
          </a:p>
          <a:p>
            <a:r>
              <a:rPr lang="en-US" dirty="0"/>
              <a:t>Law requires Oregon Health Authority to collect information about the patients and physicians who participate in the Act and to publish an annual statistical report.</a:t>
            </a:r>
          </a:p>
          <a:p>
            <a:r>
              <a:rPr lang="en-US" dirty="0"/>
              <a:t>2023: 560 received prescriptions, 367 died from prescriptions, including 30 who received prescriptions in previous years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494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9543E-2A80-8952-C6F1-74553813C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Oregon – First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640D0-B43C-EEBA-B613-781E3134E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678474"/>
            <a:ext cx="9603275" cy="517952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Specific patient requirements to participate:</a:t>
            </a:r>
          </a:p>
          <a:p>
            <a:pPr lvl="1"/>
            <a:r>
              <a:rPr lang="en-US" dirty="0"/>
              <a:t>18 years or older</a:t>
            </a:r>
          </a:p>
          <a:p>
            <a:pPr lvl="1"/>
            <a:r>
              <a:rPr lang="en-US" dirty="0"/>
              <a:t>Capable of making and communicating health care decisions to practitioners</a:t>
            </a:r>
          </a:p>
          <a:p>
            <a:pPr lvl="1"/>
            <a:r>
              <a:rPr lang="en-US" dirty="0"/>
              <a:t>Diagnosed with a terminal illness that will lead to death within six months</a:t>
            </a:r>
          </a:p>
          <a:p>
            <a:r>
              <a:rPr lang="en-US" dirty="0"/>
              <a:t>Attending and consulting physicians must determine whether patient meets criteria and report to OHA</a:t>
            </a:r>
          </a:p>
          <a:p>
            <a:r>
              <a:rPr lang="en-US" dirty="0"/>
              <a:t>2023: Oregon residency requirement stricken from Act – information on patient’s state of residence is not collected during DWDA process</a:t>
            </a:r>
          </a:p>
          <a:p>
            <a:pPr lvl="1"/>
            <a:r>
              <a:rPr lang="en-US" dirty="0"/>
              <a:t>Has this change opened the state to the potential for “medical tourism” for the purpose of dying?</a:t>
            </a:r>
          </a:p>
          <a:p>
            <a:pPr lvl="1"/>
            <a:r>
              <a:rPr lang="en-US" dirty="0"/>
              <a:t>Vermont passed same provision in May 2023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1600" dirty="0"/>
              <a:t>https://www.oregon.gov/oha/PH/PROVIDERPARTNERRESOURCES/EVALUATIONRESEARCH/DEATHWITHDIGNITYACT/Documents/year26.pdf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320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BA4B9-BF20-ADE3-0238-ADCD104FC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Safeguards and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C9B4C-112D-9044-3629-2BE6077FE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69" y="1666441"/>
            <a:ext cx="9603275" cy="443356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PAS laws vary by jurisdiction, but most share core safeguards</a:t>
            </a:r>
          </a:p>
          <a:p>
            <a:r>
              <a:rPr lang="en-US" dirty="0"/>
              <a:t>Eligibility Requirements:</a:t>
            </a:r>
          </a:p>
          <a:p>
            <a:pPr lvl="1"/>
            <a:r>
              <a:rPr lang="en-US" dirty="0"/>
              <a:t>Terminal diagnosis with limited </a:t>
            </a:r>
            <a:r>
              <a:rPr lang="en-US" b="1" dirty="0"/>
              <a:t>prognosis</a:t>
            </a:r>
            <a:r>
              <a:rPr lang="en-US" dirty="0"/>
              <a:t> (less than 6 months)</a:t>
            </a:r>
          </a:p>
          <a:p>
            <a:pPr lvl="1"/>
            <a:r>
              <a:rPr lang="en-US" dirty="0"/>
              <a:t>Mentally </a:t>
            </a:r>
            <a:r>
              <a:rPr lang="en-US" b="1" dirty="0"/>
              <a:t>competent</a:t>
            </a:r>
            <a:r>
              <a:rPr lang="en-US" dirty="0"/>
              <a:t> to understand decision and its implications</a:t>
            </a:r>
          </a:p>
          <a:p>
            <a:pPr lvl="1"/>
            <a:r>
              <a:rPr lang="en-US" dirty="0"/>
              <a:t>Typically limited to </a:t>
            </a:r>
            <a:r>
              <a:rPr lang="en-US" b="1" dirty="0"/>
              <a:t>adults</a:t>
            </a:r>
            <a:r>
              <a:rPr lang="en-US" dirty="0"/>
              <a:t> &gt;18</a:t>
            </a:r>
          </a:p>
          <a:p>
            <a:r>
              <a:rPr lang="en-US" dirty="0"/>
              <a:t>Informed Consent:</a:t>
            </a:r>
          </a:p>
          <a:p>
            <a:pPr lvl="1"/>
            <a:r>
              <a:rPr lang="en-US" dirty="0"/>
              <a:t>Multiple requests with waiting period in between</a:t>
            </a:r>
          </a:p>
          <a:p>
            <a:pPr lvl="1"/>
            <a:r>
              <a:rPr lang="en-US" dirty="0"/>
              <a:t>Often requires second opinion for both diagnosis and decision-making capacity</a:t>
            </a:r>
          </a:p>
          <a:p>
            <a:pPr lvl="1"/>
            <a:r>
              <a:rPr lang="en-US" dirty="0"/>
              <a:t>Physician must full disclose all treatment options, including palliative/hospice care</a:t>
            </a:r>
          </a:p>
          <a:p>
            <a:pPr lvl="1"/>
            <a:r>
              <a:rPr lang="en-US" dirty="0"/>
              <a:t>Usually require witnessing by two independent parties</a:t>
            </a:r>
          </a:p>
          <a:p>
            <a:pPr lvl="1"/>
            <a:r>
              <a:rPr lang="en-US" dirty="0"/>
              <a:t>Patients retain the right to withdraw from the process at any point</a:t>
            </a:r>
          </a:p>
          <a:p>
            <a:r>
              <a:rPr lang="en-US" dirty="0"/>
              <a:t>Patient and Physician Privacy: Laws typically protect identities of participating patients/physicians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685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48C95-EA6E-39E4-41D9-FDC68EDE3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Subjectivity of Safeguards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25D43-8649-5D33-744F-4A96DE9CA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60865"/>
            <a:ext cx="9603275" cy="4575239"/>
          </a:xfrm>
        </p:spPr>
        <p:txBody>
          <a:bodyPr/>
          <a:lstStyle/>
          <a:p>
            <a:r>
              <a:rPr lang="en-US" dirty="0"/>
              <a:t>Prognosis – notoriously difficult to accurately assess</a:t>
            </a:r>
          </a:p>
          <a:p>
            <a:pPr lvl="1"/>
            <a:r>
              <a:rPr lang="en-US" dirty="0"/>
              <a:t>Landmark article (1999) in Palliative care showed physicians are only about 20% accurate in prognosis, with most errors over-optimistic in timeline</a:t>
            </a:r>
          </a:p>
          <a:p>
            <a:pPr lvl="1"/>
            <a:r>
              <a:rPr lang="en-US" dirty="0"/>
              <a:t>May affect patient decision-making as may pursue more aggressive care, or may pursue options such at PAS to limit suffering</a:t>
            </a:r>
          </a:p>
          <a:p>
            <a:r>
              <a:rPr lang="en-US" dirty="0"/>
              <a:t>Competence – consensus for competence generally exists but brings into question PAS for mental anguish/suffering/depression</a:t>
            </a:r>
          </a:p>
          <a:p>
            <a:r>
              <a:rPr lang="en-US" dirty="0"/>
              <a:t>Adults/Age &gt;18 – May question when, or under what conditions, a minor achieves “autonomy,” especially if they can demonstrate accepted mental competency/consciousness/self-awareness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26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61018-AB9D-F1E3-0F3C-EE6004BD7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AAHPM Advisory Brief: Guidance on Responding to Requests for PAS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F5D28-6DAB-211F-86B3-A63769DE1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002559"/>
            <a:ext cx="9603275" cy="468623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Determine the </a:t>
            </a:r>
            <a:r>
              <a:rPr lang="en-US" b="1" dirty="0"/>
              <a:t>nature</a:t>
            </a:r>
            <a:r>
              <a:rPr lang="en-US" dirty="0"/>
              <a:t> of the request – Immediate assistance or future? Thoughts with/without a plan or intent? Frustrated or serious thoughts?</a:t>
            </a:r>
          </a:p>
          <a:p>
            <a:r>
              <a:rPr lang="en-US" dirty="0"/>
              <a:t>Clarify </a:t>
            </a:r>
            <a:r>
              <a:rPr lang="en-US" b="1" dirty="0"/>
              <a:t>cause</a:t>
            </a:r>
            <a:r>
              <a:rPr lang="en-US" dirty="0"/>
              <a:t> of intractable suffering – Loss of functional autonomy? Perception burden on others? Severe pain/sx? Emotional/spiritual distress?</a:t>
            </a:r>
          </a:p>
          <a:p>
            <a:r>
              <a:rPr lang="en-US" dirty="0"/>
              <a:t>Evaluate </a:t>
            </a:r>
            <a:r>
              <a:rPr lang="en-US" b="1" dirty="0"/>
              <a:t>decision-making capacity </a:t>
            </a:r>
            <a:r>
              <a:rPr lang="en-US" dirty="0"/>
              <a:t>– Pt seem rationale and proportionate to clinical situation? Request consistent with long-standing values?</a:t>
            </a:r>
          </a:p>
          <a:p>
            <a:r>
              <a:rPr lang="en-US" dirty="0"/>
              <a:t>Explore </a:t>
            </a:r>
            <a:r>
              <a:rPr lang="en-US" b="1" dirty="0"/>
              <a:t>emotional </a:t>
            </a:r>
            <a:r>
              <a:rPr lang="en-US" dirty="0"/>
              <a:t>factors – Feelings of depression, worthlessness, guilt, fear interfere with judgement? Patient have untreated depression?</a:t>
            </a:r>
          </a:p>
          <a:p>
            <a:r>
              <a:rPr lang="en-US" dirty="0"/>
              <a:t>Explore </a:t>
            </a:r>
            <a:r>
              <a:rPr lang="en-US" b="1" dirty="0"/>
              <a:t>situational</a:t>
            </a:r>
            <a:r>
              <a:rPr lang="en-US" dirty="0"/>
              <a:t> factors – Poor social network? Coercive influences? Subject to emotional, financial, or other forms of exploitation/abuse?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700" dirty="0"/>
              <a:t>https://aahpm.org/positions/padbrief</a:t>
            </a:r>
          </a:p>
        </p:txBody>
      </p:sp>
    </p:spTree>
    <p:extLst>
      <p:ext uri="{BB962C8B-B14F-4D97-AF65-F5344CB8AC3E}">
        <p14:creationId xmlns:p14="http://schemas.microsoft.com/office/powerpoint/2010/main" val="82960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BDB3F-890C-AD22-2BFF-53B2B6BC3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AAHPM Statement on Physician-Assisted Dying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9CE5E-5E9F-77FD-E05A-075D7D97E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69" y="1560867"/>
            <a:ext cx="9603275" cy="5104628"/>
          </a:xfrm>
        </p:spPr>
        <p:txBody>
          <a:bodyPr>
            <a:normAutofit/>
          </a:bodyPr>
          <a:lstStyle/>
          <a:p>
            <a:r>
              <a:rPr lang="en-US" dirty="0"/>
              <a:t>AAHPM takes a position of “studied neutrality” on whether PAS should be legally permitted or prohibited</a:t>
            </a:r>
          </a:p>
          <a:p>
            <a:r>
              <a:rPr lang="en-US" dirty="0"/>
              <a:t>Has concerns about a shift to include PAS in routine medical practice, including Palliative Medicine</a:t>
            </a:r>
          </a:p>
          <a:p>
            <a:r>
              <a:rPr lang="en-US" dirty="0"/>
              <a:t>Risk of unintended long-range consequences, including effects of the relationship and integrity between medicine and society and patient/physician</a:t>
            </a:r>
          </a:p>
          <a:p>
            <a:r>
              <a:rPr lang="en-US" dirty="0"/>
              <a:t>Recommend augmentation of patient psychosocial and spiritual resources to better manage suffering, making PAS requests more rare</a:t>
            </a:r>
          </a:p>
          <a:p>
            <a:r>
              <a:rPr lang="en-US" dirty="0"/>
              <a:t>Where legally permitted, physicians should not be obligated if they hold moral/professional objections</a:t>
            </a:r>
          </a:p>
          <a:p>
            <a:pPr marL="0" indent="0">
              <a:buNone/>
            </a:pPr>
            <a:r>
              <a:rPr lang="en-US" sz="1600" dirty="0"/>
              <a:t>https://aahpm.org/positions/pad</a:t>
            </a:r>
          </a:p>
        </p:txBody>
      </p:sp>
    </p:spTree>
    <p:extLst>
      <p:ext uri="{BB962C8B-B14F-4D97-AF65-F5344CB8AC3E}">
        <p14:creationId xmlns:p14="http://schemas.microsoft.com/office/powerpoint/2010/main" val="1033154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A5850-D1D6-7C1A-3DFC-8B9F4D11B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2D269-0143-1B14-6B6D-D77F1F6E8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69" y="1638368"/>
            <a:ext cx="9603275" cy="4483031"/>
          </a:xfrm>
        </p:spPr>
        <p:txBody>
          <a:bodyPr/>
          <a:lstStyle/>
          <a:p>
            <a:r>
              <a:rPr lang="en-US" dirty="0"/>
              <a:t>No assertions on personal or professional position</a:t>
            </a:r>
          </a:p>
          <a:p>
            <a:r>
              <a:rPr lang="en-US" dirty="0"/>
              <a:t>Destigmatize possible perception of sensitivity/controversy</a:t>
            </a:r>
          </a:p>
          <a:p>
            <a:r>
              <a:rPr lang="en-US" dirty="0"/>
              <a:t>Encourage open discourse</a:t>
            </a:r>
          </a:p>
          <a:p>
            <a:r>
              <a:rPr lang="en-US" dirty="0"/>
              <a:t>Educate on history and evolution</a:t>
            </a:r>
          </a:p>
          <a:p>
            <a:r>
              <a:rPr lang="en-US" dirty="0"/>
              <a:t>“Explore the gray”</a:t>
            </a:r>
          </a:p>
          <a:p>
            <a:r>
              <a:rPr lang="en-US" dirty="0"/>
              <a:t>Highlight potential role of PAS in mental anguish/suffering</a:t>
            </a:r>
          </a:p>
          <a:p>
            <a:r>
              <a:rPr lang="en-US" dirty="0"/>
              <a:t>Professor Richard Feynman: “I would rather have questions that can’t be answered than answers that can’t be questioned.”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6651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5F022-987A-7AD6-BC3C-B46309D20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Physicians’ Beliefs about PAS: A National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44EB1-42F1-8F6C-9F3E-65D82A142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69" y="1560866"/>
            <a:ext cx="9603275" cy="455117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2019 Yale Study – survey sent to 1000 randomly chosen physicians in US</a:t>
            </a:r>
          </a:p>
          <a:p>
            <a:r>
              <a:rPr lang="en-US" dirty="0"/>
              <a:t>60% thought PAS should be legal</a:t>
            </a:r>
          </a:p>
          <a:p>
            <a:pPr lvl="1"/>
            <a:r>
              <a:rPr lang="en-US" dirty="0"/>
              <a:t>13% answered “yes” when asked if they would perform the practice, if legal</a:t>
            </a:r>
          </a:p>
          <a:p>
            <a:r>
              <a:rPr lang="en-US" dirty="0"/>
              <a:t>49% agreed that most patients who seek PAS do so because of pain</a:t>
            </a:r>
          </a:p>
          <a:p>
            <a:r>
              <a:rPr lang="en-US" b="1" dirty="0"/>
              <a:t>58%</a:t>
            </a:r>
            <a:r>
              <a:rPr lang="en-US" dirty="0"/>
              <a:t> agreed that the </a:t>
            </a:r>
            <a:r>
              <a:rPr lang="en-US" b="1" dirty="0"/>
              <a:t>current safeguards </a:t>
            </a:r>
            <a:r>
              <a:rPr lang="en-US" dirty="0"/>
              <a:t>in place are generally adequate</a:t>
            </a:r>
          </a:p>
          <a:p>
            <a:r>
              <a:rPr lang="en-US" dirty="0"/>
              <a:t>30% thought legalization would lead to legalization of euthanasia</a:t>
            </a:r>
          </a:p>
          <a:p>
            <a:pPr lvl="1"/>
            <a:r>
              <a:rPr lang="en-US" dirty="0"/>
              <a:t>60% disagreed with the statement that non-psychiatrist physicians are adequately trained to screen for depression</a:t>
            </a:r>
          </a:p>
          <a:p>
            <a:pPr lvl="1"/>
            <a:r>
              <a:rPr lang="en-US" dirty="0"/>
              <a:t>60% disagreed with the idea that physicians can prognosticate with a 6-month or less certainty</a:t>
            </a:r>
          </a:p>
          <a:p>
            <a:r>
              <a:rPr lang="en-US" dirty="0"/>
              <a:t>46% agreed that insurance companies would </a:t>
            </a:r>
            <a:r>
              <a:rPr lang="en-US" b="1" dirty="0"/>
              <a:t>preferentially</a:t>
            </a:r>
            <a:r>
              <a:rPr lang="en-US" dirty="0"/>
              <a:t> cover PAS over possible life-saving treatments if PAS legalized nationally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C56CD7-1BE2-3F3E-2C9A-E4DE2B6B7D92}"/>
              </a:ext>
            </a:extLst>
          </p:cNvPr>
          <p:cNvSpPr txBox="1"/>
          <p:nvPr/>
        </p:nvSpPr>
        <p:spPr>
          <a:xfrm>
            <a:off x="1130269" y="6313270"/>
            <a:ext cx="610602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https://www.ncbi.nlm.nih.gov/pmc/articles/PMC6913834/</a:t>
            </a:r>
          </a:p>
        </p:txBody>
      </p:sp>
    </p:spTree>
    <p:extLst>
      <p:ext uri="{BB962C8B-B14F-4D97-AF65-F5344CB8AC3E}">
        <p14:creationId xmlns:p14="http://schemas.microsoft.com/office/powerpoint/2010/main" val="4214397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E94BA-51E4-CE84-7A19-8175D8BC9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Attitudes Towards PAS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F0F11-0979-A0B0-B8FC-EEE0E4FAB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60865"/>
            <a:ext cx="9603275" cy="4575239"/>
          </a:xfrm>
        </p:spPr>
        <p:txBody>
          <a:bodyPr/>
          <a:lstStyle/>
          <a:p>
            <a:r>
              <a:rPr lang="en-US" dirty="0"/>
              <a:t>May 2020 Gallup poll – random sample of 1028 adults &gt; 18 yo, from all 50 states and District of Columbia</a:t>
            </a:r>
          </a:p>
          <a:p>
            <a:r>
              <a:rPr lang="en-US" b="1" dirty="0"/>
              <a:t>74%</a:t>
            </a:r>
            <a:r>
              <a:rPr lang="en-US" dirty="0"/>
              <a:t> of US adults </a:t>
            </a:r>
            <a:r>
              <a:rPr lang="en-US" b="1" dirty="0"/>
              <a:t>support</a:t>
            </a:r>
            <a:r>
              <a:rPr lang="en-US" dirty="0"/>
              <a:t> PAS at their request, by painless means</a:t>
            </a:r>
          </a:p>
          <a:p>
            <a:r>
              <a:rPr lang="en-US" dirty="0"/>
              <a:t>White: 77%					</a:t>
            </a:r>
          </a:p>
          <a:p>
            <a:r>
              <a:rPr lang="en-US" dirty="0"/>
              <a:t>Non-white: 65%</a:t>
            </a:r>
          </a:p>
          <a:p>
            <a:r>
              <a:rPr lang="en-US" dirty="0"/>
              <a:t>Democrat/Leaning Independents: 85%	</a:t>
            </a:r>
          </a:p>
          <a:p>
            <a:r>
              <a:rPr lang="en-US" dirty="0"/>
              <a:t>Liberal: 87%</a:t>
            </a:r>
          </a:p>
          <a:p>
            <a:r>
              <a:rPr lang="en-US" dirty="0"/>
              <a:t>Moderate: 80%				</a:t>
            </a:r>
          </a:p>
          <a:p>
            <a:r>
              <a:rPr lang="en-US" dirty="0"/>
              <a:t>Conservative: 57%</a:t>
            </a:r>
          </a:p>
        </p:txBody>
      </p:sp>
    </p:spTree>
    <p:extLst>
      <p:ext uri="{BB962C8B-B14F-4D97-AF65-F5344CB8AC3E}">
        <p14:creationId xmlns:p14="http://schemas.microsoft.com/office/powerpoint/2010/main" val="2654592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C25B1-30B9-8C19-BB24-A3FF526CA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Attitudes: Why Pursue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818E1-5BD4-573E-DE95-212C57603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60865"/>
            <a:ext cx="9603275" cy="4552067"/>
          </a:xfrm>
        </p:spPr>
        <p:txBody>
          <a:bodyPr/>
          <a:lstStyle/>
          <a:p>
            <a:r>
              <a:rPr lang="en-US" dirty="0"/>
              <a:t>Retrospective chart survey in British Columbia in 2016</a:t>
            </a:r>
          </a:p>
          <a:p>
            <a:r>
              <a:rPr lang="en-US" dirty="0"/>
              <a:t>250 assessments – 112 patients had PAS</a:t>
            </a:r>
          </a:p>
          <a:p>
            <a:pPr lvl="1"/>
            <a:r>
              <a:rPr lang="en-US" dirty="0"/>
              <a:t>Disease-related sx (60%)</a:t>
            </a:r>
          </a:p>
          <a:p>
            <a:pPr lvl="1"/>
            <a:r>
              <a:rPr lang="en-US" dirty="0"/>
              <a:t>Loss of autonomy (53%)</a:t>
            </a:r>
          </a:p>
          <a:p>
            <a:pPr lvl="1"/>
            <a:r>
              <a:rPr lang="en-US" dirty="0"/>
              <a:t>Study showed similar to other jurisdictions, but different proportions</a:t>
            </a:r>
          </a:p>
          <a:p>
            <a:r>
              <a:rPr lang="en-US" dirty="0"/>
              <a:t>APA – recent update neither endorses nor opposes PAS</a:t>
            </a:r>
          </a:p>
          <a:p>
            <a:pPr lvl="1"/>
            <a:r>
              <a:rPr lang="en-US" dirty="0"/>
              <a:t>Two decades of evidence from Oregon – desire to hasten death comes from wanting to maintain some power over one’s own life</a:t>
            </a:r>
          </a:p>
          <a:p>
            <a:pPr lvl="1"/>
            <a:r>
              <a:rPr lang="en-US" dirty="0"/>
              <a:t>“…really wanted to have control over the circumstances of dying.”</a:t>
            </a:r>
          </a:p>
          <a:p>
            <a:pPr lvl="1"/>
            <a:r>
              <a:rPr lang="en-US" dirty="0"/>
              <a:t>Concern for loss of autonomy and function, or worries about future pain</a:t>
            </a:r>
          </a:p>
          <a:p>
            <a:pPr lvl="1"/>
            <a:r>
              <a:rPr lang="en-US" sz="1600" dirty="0"/>
              <a:t>https://www.apa.org/monitor/2017/12/ce-corner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3A6428-A393-3B2C-0B5D-E30075A9171F}"/>
              </a:ext>
            </a:extLst>
          </p:cNvPr>
          <p:cNvSpPr txBox="1"/>
          <p:nvPr/>
        </p:nvSpPr>
        <p:spPr>
          <a:xfrm>
            <a:off x="1035050" y="6211669"/>
            <a:ext cx="61002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https://www.ncbi.nlm.nih.gov/pmc/articles/PMC6135145/</a:t>
            </a:r>
          </a:p>
        </p:txBody>
      </p:sp>
    </p:spTree>
    <p:extLst>
      <p:ext uri="{BB962C8B-B14F-4D97-AF65-F5344CB8AC3E}">
        <p14:creationId xmlns:p14="http://schemas.microsoft.com/office/powerpoint/2010/main" val="9751088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75E7B-D191-60CA-F595-AE2BB568F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Hospice and Palliative Care Organization 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CF205-D93C-26CA-C1B9-F7F8BA8B5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002559"/>
            <a:ext cx="9603275" cy="4145578"/>
          </a:xfrm>
        </p:spPr>
        <p:txBody>
          <a:bodyPr/>
          <a:lstStyle/>
          <a:p>
            <a:r>
              <a:rPr lang="en-US" b="1" dirty="0"/>
              <a:t>Supports</a:t>
            </a:r>
            <a:r>
              <a:rPr lang="en-US" dirty="0"/>
              <a:t> individuals’ </a:t>
            </a:r>
            <a:r>
              <a:rPr lang="en-US" b="1" dirty="0"/>
              <a:t>rights</a:t>
            </a:r>
            <a:r>
              <a:rPr lang="en-US" dirty="0"/>
              <a:t> to exercise autonomy as is legal in their communities and seeks to provide assistance where medical aid in dying is an option</a:t>
            </a:r>
          </a:p>
          <a:p>
            <a:r>
              <a:rPr lang="en-US" dirty="0"/>
              <a:t>NHPCO </a:t>
            </a:r>
            <a:r>
              <a:rPr lang="en-US" b="1" dirty="0"/>
              <a:t>opposes</a:t>
            </a:r>
            <a:r>
              <a:rPr lang="en-US" dirty="0"/>
              <a:t> MAID as a societal option to alleviate suffering</a:t>
            </a:r>
          </a:p>
          <a:p>
            <a:r>
              <a:rPr lang="en-US" dirty="0"/>
              <a:t>Palliative care “</a:t>
            </a:r>
            <a:r>
              <a:rPr lang="en-US" b="1" dirty="0"/>
              <a:t>intends to neither hasten </a:t>
            </a:r>
            <a:r>
              <a:rPr lang="en-US" dirty="0"/>
              <a:t>nor postpone death”</a:t>
            </a:r>
          </a:p>
          <a:p>
            <a:r>
              <a:rPr lang="en-US" dirty="0"/>
              <a:t>Is it rational to support an individual’s right to exercise autonomy for a specific act (PAS), while opposing said act itself?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F5C584-15E3-43D0-EAC7-77609D9EE13F}"/>
              </a:ext>
            </a:extLst>
          </p:cNvPr>
          <p:cNvSpPr txBox="1"/>
          <p:nvPr/>
        </p:nvSpPr>
        <p:spPr>
          <a:xfrm>
            <a:off x="1130270" y="6060268"/>
            <a:ext cx="61060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https://www.nhpco.org/wp-content/uploads/Medical_Aid_Dying_Position_Statement_July-2021.pdf</a:t>
            </a:r>
          </a:p>
        </p:txBody>
      </p:sp>
    </p:spTree>
    <p:extLst>
      <p:ext uri="{BB962C8B-B14F-4D97-AF65-F5344CB8AC3E}">
        <p14:creationId xmlns:p14="http://schemas.microsoft.com/office/powerpoint/2010/main" val="18203175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CC7EE-9EEB-6C03-D487-EF34CF487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Inpatient Hospice – Medically Hastened Death?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38754-E49C-10AB-9E16-225CC2366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60866"/>
            <a:ext cx="9603275" cy="4563208"/>
          </a:xfrm>
        </p:spPr>
        <p:txBody>
          <a:bodyPr/>
          <a:lstStyle/>
          <a:p>
            <a:r>
              <a:rPr lang="en-US" dirty="0"/>
              <a:t>2007 article assessing causes of death in an inpatient hospice program</a:t>
            </a:r>
          </a:p>
          <a:p>
            <a:r>
              <a:rPr lang="en-US" b="1" dirty="0"/>
              <a:t>Pneumonia</a:t>
            </a:r>
            <a:r>
              <a:rPr lang="en-US" dirty="0"/>
              <a:t> present in </a:t>
            </a:r>
            <a:r>
              <a:rPr lang="en-US" b="1" dirty="0"/>
              <a:t>79%</a:t>
            </a:r>
            <a:r>
              <a:rPr lang="en-US" dirty="0"/>
              <a:t> of all patients</a:t>
            </a:r>
          </a:p>
          <a:p>
            <a:r>
              <a:rPr lang="en-US" dirty="0"/>
              <a:t>Appeared to be </a:t>
            </a:r>
            <a:r>
              <a:rPr lang="en-US" b="1" dirty="0"/>
              <a:t>major cause of death in 44% </a:t>
            </a:r>
            <a:r>
              <a:rPr lang="en-US" dirty="0"/>
              <a:t>of patients</a:t>
            </a:r>
          </a:p>
          <a:p>
            <a:r>
              <a:rPr lang="en-US" dirty="0"/>
              <a:t>Other deaths: cancer direct effects, heart disease, hepatic/renal failure, PE, hypercalcemia</a:t>
            </a:r>
          </a:p>
          <a:p>
            <a:r>
              <a:rPr lang="en-US" dirty="0"/>
              <a:t>Opioids and other common-used inpatient hospice medications may cause respiratory suppression in patients with potentially already weak respiratory drive</a:t>
            </a:r>
          </a:p>
          <a:p>
            <a:r>
              <a:rPr lang="en-US" dirty="0"/>
              <a:t>Risk of above weighted against benefit of addressing dyspnea/suffering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D57E9E-EDDF-AA33-3418-D50C4C1A5A2A}"/>
              </a:ext>
            </a:extLst>
          </p:cNvPr>
          <p:cNvSpPr txBox="1"/>
          <p:nvPr/>
        </p:nvSpPr>
        <p:spPr>
          <a:xfrm>
            <a:off x="1130270" y="6241969"/>
            <a:ext cx="610602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https://pubmed.ncbi.nlm.nih.gov/17803410/</a:t>
            </a:r>
          </a:p>
        </p:txBody>
      </p:sp>
    </p:spTree>
    <p:extLst>
      <p:ext uri="{BB962C8B-B14F-4D97-AF65-F5344CB8AC3E}">
        <p14:creationId xmlns:p14="http://schemas.microsoft.com/office/powerpoint/2010/main" val="40887953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98BAB-4760-536C-D865-DBD4C2987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of PAS – Many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BE5F5-1D8B-4F44-D26C-0CB9FB4E4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077332"/>
            <a:ext cx="9603275" cy="3586868"/>
          </a:xfrm>
        </p:spPr>
        <p:txBody>
          <a:bodyPr/>
          <a:lstStyle/>
          <a:p>
            <a:r>
              <a:rPr lang="en-US" dirty="0"/>
              <a:t>Ethics and morality</a:t>
            </a:r>
          </a:p>
          <a:p>
            <a:r>
              <a:rPr lang="en-US" dirty="0"/>
              <a:t>Existentialism of “suffering”</a:t>
            </a:r>
          </a:p>
          <a:p>
            <a:r>
              <a:rPr lang="en-US" dirty="0"/>
              <a:t>Eligibility</a:t>
            </a:r>
          </a:p>
          <a:p>
            <a:r>
              <a:rPr lang="en-US" dirty="0"/>
              <a:t>Implementation</a:t>
            </a:r>
          </a:p>
          <a:p>
            <a:r>
              <a:rPr lang="en-US" dirty="0"/>
              <a:t>Political</a:t>
            </a:r>
          </a:p>
          <a:p>
            <a:r>
              <a:rPr lang="en-US" dirty="0"/>
              <a:t>Financial implications (however unsavory)</a:t>
            </a:r>
          </a:p>
          <a:p>
            <a:r>
              <a:rPr lang="en-US" b="1" dirty="0"/>
              <a:t>Will PAS become more widely utilized in end-of-life care?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7340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DD402-A4A3-4D97-41B4-F7AC7B8B2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Considerations: Political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D6D84-B9FC-8A74-497C-BEF7A1F630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29166" y="1811867"/>
            <a:ext cx="4645152" cy="3647606"/>
          </a:xfrm>
        </p:spPr>
        <p:txBody>
          <a:bodyPr>
            <a:normAutofit/>
          </a:bodyPr>
          <a:lstStyle/>
          <a:p>
            <a:r>
              <a:rPr lang="en-US" dirty="0"/>
              <a:t>California (Blue)</a:t>
            </a:r>
          </a:p>
          <a:p>
            <a:r>
              <a:rPr lang="en-US" dirty="0"/>
              <a:t>Colorado (Blue)</a:t>
            </a:r>
          </a:p>
          <a:p>
            <a:r>
              <a:rPr lang="en-US" dirty="0"/>
              <a:t>District of Columbia (Blue)</a:t>
            </a:r>
          </a:p>
          <a:p>
            <a:r>
              <a:rPr lang="en-US" dirty="0"/>
              <a:t>Hawaii (Blue)</a:t>
            </a:r>
          </a:p>
          <a:p>
            <a:r>
              <a:rPr lang="en-US" dirty="0"/>
              <a:t>Maine (Blue)</a:t>
            </a:r>
          </a:p>
          <a:p>
            <a:r>
              <a:rPr lang="en-US" dirty="0"/>
              <a:t>Montana* (</a:t>
            </a:r>
            <a:r>
              <a:rPr lang="en-US" b="1" dirty="0"/>
              <a:t>Red</a:t>
            </a:r>
            <a:r>
              <a:rPr lang="en-US" dirty="0"/>
              <a:t>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12157E-48C7-7528-1F04-5988C359B4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606" y="1811257"/>
            <a:ext cx="4645152" cy="3647606"/>
          </a:xfrm>
        </p:spPr>
        <p:txBody>
          <a:bodyPr>
            <a:normAutofit/>
          </a:bodyPr>
          <a:lstStyle/>
          <a:p>
            <a:r>
              <a:rPr lang="en-US" dirty="0"/>
              <a:t>New Jersey (Blue)</a:t>
            </a:r>
          </a:p>
          <a:p>
            <a:r>
              <a:rPr lang="en-US" dirty="0"/>
              <a:t>New Mexico (Blue)</a:t>
            </a:r>
          </a:p>
          <a:p>
            <a:r>
              <a:rPr lang="en-US" dirty="0"/>
              <a:t>Oregon (Blue)</a:t>
            </a:r>
          </a:p>
          <a:p>
            <a:r>
              <a:rPr lang="en-US" dirty="0"/>
              <a:t>Vermont (Blue)</a:t>
            </a:r>
          </a:p>
          <a:p>
            <a:r>
              <a:rPr lang="en-US" dirty="0"/>
              <a:t>Washington (Blue)</a:t>
            </a:r>
          </a:p>
        </p:txBody>
      </p:sp>
    </p:spTree>
    <p:extLst>
      <p:ext uri="{BB962C8B-B14F-4D97-AF65-F5344CB8AC3E}">
        <p14:creationId xmlns:p14="http://schemas.microsoft.com/office/powerpoint/2010/main" val="39659432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8A74D-9939-2957-004D-503EBDD6E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Considerations: Political Religious Affiliation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37748-416F-808D-6D8D-EFF060530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Pew Research Center</a:t>
            </a:r>
          </a:p>
          <a:p>
            <a:pPr lvl="1"/>
            <a:r>
              <a:rPr lang="en-US" dirty="0"/>
              <a:t>Party affiliation: 37% lean Republican, 44% Democrat</a:t>
            </a:r>
          </a:p>
          <a:p>
            <a:pPr lvl="1"/>
            <a:r>
              <a:rPr lang="en-US" dirty="0"/>
              <a:t>Importance of religion – “very”: 61% Republican, 47% Democrat</a:t>
            </a:r>
          </a:p>
          <a:p>
            <a:r>
              <a:rPr lang="en-US" dirty="0"/>
              <a:t>Does religion influence political affiliation?</a:t>
            </a:r>
          </a:p>
          <a:p>
            <a:pPr lvl="1"/>
            <a:r>
              <a:rPr lang="en-US" dirty="0"/>
              <a:t>2019 Pew study suggests Americans agree upon separation of church and state</a:t>
            </a:r>
          </a:p>
          <a:p>
            <a:pPr lvl="1"/>
            <a:r>
              <a:rPr lang="en-US" dirty="0"/>
              <a:t>No clear answer as to whether this can be definitely answered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7617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84D92-75AA-BD32-9FBB-F16523631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considerations: Religion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1FF98-F928-2621-DB91-966787752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60866"/>
            <a:ext cx="9603275" cy="4551176"/>
          </a:xfrm>
        </p:spPr>
        <p:txBody>
          <a:bodyPr/>
          <a:lstStyle/>
          <a:p>
            <a:r>
              <a:rPr lang="en-US" dirty="0"/>
              <a:t>Axiom: </a:t>
            </a:r>
            <a:r>
              <a:rPr lang="en-US" b="1" dirty="0"/>
              <a:t>(IF) </a:t>
            </a:r>
            <a:r>
              <a:rPr lang="en-US" dirty="0"/>
              <a:t>we acknowledge religion as a potential barrier to widely accepted PAS</a:t>
            </a:r>
          </a:p>
          <a:p>
            <a:r>
              <a:rPr lang="en-US" dirty="0"/>
              <a:t>Pew-Templeton Global Religious Futures project – surveys in more than 95 countries asking 200,000 people about their religious identities, beliefs, and practices</a:t>
            </a:r>
          </a:p>
          <a:p>
            <a:r>
              <a:rPr lang="en-US" dirty="0"/>
              <a:t>“The percentage of American adults who identify as Christian has been declining each year, while the share who do not identify with any religion has been rising rapidly.”</a:t>
            </a:r>
          </a:p>
          <a:p>
            <a:r>
              <a:rPr lang="en-US" dirty="0"/>
              <a:t>Does declining participation in religious activities affect acceptance/normalization of PAS?</a:t>
            </a:r>
          </a:p>
        </p:txBody>
      </p:sp>
    </p:spTree>
    <p:extLst>
      <p:ext uri="{BB962C8B-B14F-4D97-AF65-F5344CB8AC3E}">
        <p14:creationId xmlns:p14="http://schemas.microsoft.com/office/powerpoint/2010/main" val="16064373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97565-70BF-B021-39C3-78B27B51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Considerations: Financial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43716-7CD4-36EA-9E6F-0185B00FC3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1052" y="1546806"/>
            <a:ext cx="4645152" cy="4589297"/>
          </a:xfrm>
        </p:spPr>
        <p:txBody>
          <a:bodyPr>
            <a:normAutofit fontScale="92500"/>
          </a:bodyPr>
          <a:lstStyle/>
          <a:p>
            <a:r>
              <a:rPr lang="en-US" dirty="0"/>
              <a:t>AMA: Health spending increased in the U.S by 4.1% in 2022, to $4.4 trillion</a:t>
            </a:r>
          </a:p>
          <a:p>
            <a:r>
              <a:rPr lang="en-US" dirty="0"/>
              <a:t>Health expenditures per person: $12555 in 2022, over $4000 more than any other high-income nation</a:t>
            </a:r>
          </a:p>
          <a:p>
            <a:r>
              <a:rPr lang="en-US" dirty="0"/>
              <a:t>1998: “Typical uninsured patient dying one month earlier by PAS might save his/her family $10000, having already spent as much as $2000 that year.”</a:t>
            </a:r>
          </a:p>
          <a:p>
            <a:r>
              <a:rPr lang="en-US" sz="1000" dirty="0"/>
              <a:t>https://www.nejm.org/doi/full/10.1056/NEJM199807163390306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9118193-87B9-C4A3-E6D1-95869A61E42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01602" y="2176556"/>
            <a:ext cx="6064625" cy="2664103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FB561F0-441F-8F6F-959E-402578B161C3}"/>
              </a:ext>
            </a:extLst>
          </p:cNvPr>
          <p:cNvSpPr txBox="1"/>
          <p:nvPr/>
        </p:nvSpPr>
        <p:spPr>
          <a:xfrm>
            <a:off x="1031708" y="6136104"/>
            <a:ext cx="61060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https://www.healthsystemtracker.org/chart-collection/health-spending-u-s-compare-countries/</a:t>
            </a:r>
          </a:p>
        </p:txBody>
      </p:sp>
    </p:spTree>
    <p:extLst>
      <p:ext uri="{BB962C8B-B14F-4D97-AF65-F5344CB8AC3E}">
        <p14:creationId xmlns:p14="http://schemas.microsoft.com/office/powerpoint/2010/main" val="2723369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75349-5883-0449-93BC-C2C28C27D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Aspects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4C84F-2F9C-648E-3506-5A8C79FC4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663613"/>
            <a:ext cx="9603275" cy="3940274"/>
          </a:xfrm>
        </p:spPr>
        <p:txBody>
          <a:bodyPr>
            <a:noAutofit/>
          </a:bodyPr>
          <a:lstStyle/>
          <a:p>
            <a:r>
              <a:rPr lang="en-US" b="1" dirty="0"/>
              <a:t>Patient Autonomy </a:t>
            </a:r>
            <a:r>
              <a:rPr lang="en-US" dirty="0"/>
              <a:t>– Individuals have the right to make decisions about their own lives if they are of </a:t>
            </a:r>
            <a:r>
              <a:rPr lang="en-US" u="sng" dirty="0"/>
              <a:t>sound mind</a:t>
            </a:r>
          </a:p>
          <a:p>
            <a:r>
              <a:rPr lang="en-US" b="1" dirty="0"/>
              <a:t>Quality of Life </a:t>
            </a:r>
            <a:r>
              <a:rPr lang="en-US" dirty="0"/>
              <a:t>– Advocates argue can help end patient lives with dignity/avoid prolong suffering, thus a compassionate option</a:t>
            </a:r>
          </a:p>
          <a:p>
            <a:r>
              <a:rPr lang="en-US" b="1" dirty="0"/>
              <a:t>Medical Ethics </a:t>
            </a:r>
            <a:r>
              <a:rPr lang="en-US" dirty="0"/>
              <a:t>– Some argue PAS is a violation of “do no harm.” Argument for palliative care - not actively assisting in death</a:t>
            </a:r>
          </a:p>
          <a:p>
            <a:r>
              <a:rPr lang="en-US" b="1" dirty="0"/>
              <a:t>Legal Considerations </a:t>
            </a:r>
            <a:r>
              <a:rPr lang="en-US" dirty="0"/>
              <a:t>– Illegal in most jurisdictions. Calls into question role of state in regulating end-of-life decisions. Potentially counters autonomy</a:t>
            </a:r>
          </a:p>
          <a:p>
            <a:r>
              <a:rPr lang="en-US" b="1" dirty="0"/>
              <a:t>Religious/Cultural Perspectives </a:t>
            </a:r>
            <a:r>
              <a:rPr lang="en-US" dirty="0"/>
              <a:t>– Moral opposition with view that only a “higher power” has the “right” to determine timing of death</a:t>
            </a:r>
          </a:p>
        </p:txBody>
      </p:sp>
    </p:spTree>
    <p:extLst>
      <p:ext uri="{BB962C8B-B14F-4D97-AF65-F5344CB8AC3E}">
        <p14:creationId xmlns:p14="http://schemas.microsoft.com/office/powerpoint/2010/main" val="19688663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1F785-6604-28C1-AF30-4356CF054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Considerations: “Standard of Care”/Commonly Accepted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99B59-A7A5-F01D-737E-7E35F3930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69" y="1921780"/>
            <a:ext cx="9603275" cy="4289188"/>
          </a:xfrm>
        </p:spPr>
        <p:txBody>
          <a:bodyPr>
            <a:normAutofit/>
          </a:bodyPr>
          <a:lstStyle/>
          <a:p>
            <a:r>
              <a:rPr lang="en-US" dirty="0"/>
              <a:t>If more accepted by the public, will this lead to “expectation” of PAS as a mandatory option in end-of-life care?</a:t>
            </a:r>
          </a:p>
          <a:p>
            <a:r>
              <a:rPr lang="en-US" dirty="0"/>
              <a:t>Onus on physician to potentially forego option, based on personal moral/ethical conflict – further added physician burden?</a:t>
            </a:r>
          </a:p>
          <a:p>
            <a:r>
              <a:rPr lang="en-US" dirty="0"/>
              <a:t>Would there be a “duty” to provide PAS, if this were to become common practice, especially in Palliative care?</a:t>
            </a:r>
          </a:p>
          <a:p>
            <a:r>
              <a:rPr lang="en-US" dirty="0"/>
              <a:t>Would limiting wide PAS utilization to certain diseases/conditions be another way to safeguard?</a:t>
            </a:r>
          </a:p>
          <a:p>
            <a:r>
              <a:rPr lang="en-US" dirty="0"/>
              <a:t>Should timeline of prognosis be a rigid requirement, given limits of prognostication?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774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6173B-A809-4CCB-E8F0-D32D091B5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80286-4442-7FAE-8D2B-2CDB4D8A1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Questions?</a:t>
            </a:r>
          </a:p>
          <a:p>
            <a:r>
              <a:rPr lang="en-US" dirty="0"/>
              <a:t>Comments?</a:t>
            </a:r>
          </a:p>
          <a:p>
            <a:r>
              <a:rPr lang="en-US" dirty="0"/>
              <a:t>Thoughts?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1690342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4AB9D-D486-8C11-59AB-97E6E48A8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Aspects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3DC85-07DA-2F23-6427-F3388775F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41750"/>
            <a:ext cx="9603275" cy="4286515"/>
          </a:xfrm>
        </p:spPr>
        <p:txBody>
          <a:bodyPr>
            <a:normAutofit/>
          </a:bodyPr>
          <a:lstStyle/>
          <a:p>
            <a:r>
              <a:rPr lang="en-US" b="1" dirty="0"/>
              <a:t>Vulnerable Population/Safeguards </a:t>
            </a:r>
            <a:r>
              <a:rPr lang="en-US" dirty="0"/>
              <a:t>– Concerns for potential abuse, “cost-savings” in end-of-life. How to ensure decision to pursue is truly voluntary</a:t>
            </a:r>
          </a:p>
          <a:p>
            <a:r>
              <a:rPr lang="en-US" b="1" dirty="0"/>
              <a:t>Impact on Physician Practice </a:t>
            </a:r>
            <a:r>
              <a:rPr lang="en-US" dirty="0"/>
              <a:t>– Possibly contradicting forces for physician to conscientiously object to PAS, while still respecting patient wishes</a:t>
            </a:r>
          </a:p>
          <a:p>
            <a:r>
              <a:rPr lang="en-US" b="1" dirty="0"/>
              <a:t>Psychological Impact </a:t>
            </a:r>
            <a:r>
              <a:rPr lang="en-US" dirty="0"/>
              <a:t>– Emotional (ongoing) toll of PAS decisions, even once made, and need for support for all involved parties</a:t>
            </a:r>
          </a:p>
          <a:p>
            <a:r>
              <a:rPr lang="en-US" b="1" dirty="0"/>
              <a:t>Alternatives to PAS </a:t>
            </a:r>
            <a:r>
              <a:rPr lang="en-US" dirty="0"/>
              <a:t>– Critics of PAS argue hospice/palliative care are superior than active hastening of death</a:t>
            </a:r>
          </a:p>
          <a:p>
            <a:r>
              <a:rPr lang="en-US" b="1" dirty="0"/>
              <a:t>Public/Political Impact </a:t>
            </a:r>
            <a:r>
              <a:rPr lang="en-US" dirty="0"/>
              <a:t>– Public opinion varies and questions arise as to political advocacy/influence of special interests in shaping public policy</a:t>
            </a:r>
          </a:p>
        </p:txBody>
      </p:sp>
    </p:spTree>
    <p:extLst>
      <p:ext uri="{BB962C8B-B14F-4D97-AF65-F5344CB8AC3E}">
        <p14:creationId xmlns:p14="http://schemas.microsoft.com/office/powerpoint/2010/main" val="1944658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ED165-F00B-4538-28F9-7284FCDFD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AAHPM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678E4-016B-0313-CD2A-61C64477D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8"/>
            <a:ext cx="9603275" cy="4577948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/>
              <a:t>Physician-Assisted Suicide (PAS) is defined as a physician providing, at the patient’s request, a prescription for a lethal dose of medication that the </a:t>
            </a:r>
            <a:r>
              <a:rPr lang="en-US" sz="2600" b="1" dirty="0"/>
              <a:t>patient can self-administer </a:t>
            </a:r>
            <a:r>
              <a:rPr lang="en-US" sz="2600" dirty="0"/>
              <a:t>by ingestion, with the explicit intention of ending life.</a:t>
            </a:r>
          </a:p>
          <a:p>
            <a:endParaRPr lang="en-US" b="0" i="0" dirty="0">
              <a:solidFill>
                <a:srgbClr val="58585B"/>
              </a:solidFill>
              <a:effectLst/>
              <a:highlight>
                <a:srgbClr val="FFFFFF"/>
              </a:highlight>
            </a:endParaRPr>
          </a:p>
          <a:p>
            <a:endParaRPr lang="en-US" dirty="0">
              <a:solidFill>
                <a:srgbClr val="58585B"/>
              </a:solidFill>
              <a:highlight>
                <a:srgbClr val="FFFFFF"/>
              </a:highlight>
            </a:endParaRPr>
          </a:p>
          <a:p>
            <a:endParaRPr lang="en-US" b="0" i="0" dirty="0">
              <a:solidFill>
                <a:srgbClr val="58585B"/>
              </a:solidFill>
              <a:effectLst/>
              <a:highlight>
                <a:srgbClr val="FFFFFF"/>
              </a:highlight>
            </a:endParaRPr>
          </a:p>
          <a:p>
            <a:endParaRPr lang="en-US" dirty="0">
              <a:solidFill>
                <a:srgbClr val="58585B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b="0" i="0" dirty="0">
              <a:solidFill>
                <a:srgbClr val="58585B"/>
              </a:solidFill>
              <a:effectLst/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b="0" i="0" dirty="0">
              <a:solidFill>
                <a:srgbClr val="58585B"/>
              </a:solidFill>
              <a:effectLst/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700" b="0" i="0" dirty="0">
                <a:solidFill>
                  <a:srgbClr val="58585B"/>
                </a:solidFill>
                <a:effectLst/>
                <a:highlight>
                  <a:srgbClr val="FFFFFF"/>
                </a:highlight>
              </a:rPr>
              <a:t>https://aahpm.org/positions/padbrief</a:t>
            </a:r>
          </a:p>
          <a:p>
            <a:endParaRPr lang="en-US" dirty="0">
              <a:solidFill>
                <a:srgbClr val="58585B"/>
              </a:solidFill>
              <a:highlight>
                <a:srgbClr val="FF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16506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0582-4964-5626-D8F4-8FF62B851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Perspective: The Netherlands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B2147-4955-0A8F-3F3C-B5FC209BE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630346"/>
            <a:ext cx="9603275" cy="510733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First country to decriminalize euthanasia</a:t>
            </a:r>
          </a:p>
          <a:p>
            <a:r>
              <a:rPr lang="en-US" dirty="0"/>
              <a:t>Law passed in April 2001, enforced </a:t>
            </a:r>
            <a:r>
              <a:rPr lang="en-US" b="1" dirty="0"/>
              <a:t>April 2002</a:t>
            </a:r>
            <a:r>
              <a:rPr lang="en-US" dirty="0"/>
              <a:t>: </a:t>
            </a:r>
            <a:r>
              <a:rPr lang="en-US" b="1" dirty="0"/>
              <a:t>Termination of Life on Request and Assisted Suicide Act</a:t>
            </a:r>
          </a:p>
          <a:p>
            <a:r>
              <a:rPr lang="en-US" dirty="0"/>
              <a:t>Officially tolerated in practice since </a:t>
            </a:r>
            <a:r>
              <a:rPr lang="en-US" b="1" dirty="0"/>
              <a:t>1985</a:t>
            </a:r>
          </a:p>
          <a:p>
            <a:r>
              <a:rPr lang="en-US" dirty="0"/>
              <a:t>Doctor will not be prosecuted for terminating a person’s life if convinced request is voluntary, well-considered, and has “unremitting” suffering</a:t>
            </a:r>
          </a:p>
          <a:p>
            <a:r>
              <a:rPr lang="en-US" dirty="0"/>
              <a:t>At least one other physician must have reached same conclusion of terminal illness</a:t>
            </a:r>
          </a:p>
          <a:p>
            <a:r>
              <a:rPr lang="en-US" dirty="0"/>
              <a:t>Surveys suggested </a:t>
            </a:r>
            <a:r>
              <a:rPr lang="en-US" b="1" dirty="0"/>
              <a:t>90% public support</a:t>
            </a:r>
          </a:p>
          <a:p>
            <a:r>
              <a:rPr lang="en-US" dirty="0"/>
              <a:t>Dutch director of Euthanasia Society: “The best possible care should be given before the issue of euthanasia arises. However, a discussion of euthanasia should be part of the palliative care package”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1700" dirty="0"/>
              <a:t>https://www.ncbi.nlm.nih.gov/pmc/articles/PMC2566446/pdf/11436481.pdf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966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02B7B-DA0C-F3B1-0975-D4E31F05D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Netherlands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2AA331-2D27-9056-E5C3-11F1FEBBFC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1052" y="1640687"/>
            <a:ext cx="4645152" cy="3989645"/>
          </a:xfrm>
        </p:spPr>
        <p:txBody>
          <a:bodyPr/>
          <a:lstStyle/>
          <a:p>
            <a:r>
              <a:rPr lang="en-US" dirty="0"/>
              <a:t>Number of </a:t>
            </a:r>
            <a:r>
              <a:rPr lang="en-US" b="1" dirty="0"/>
              <a:t>euthanasia cases </a:t>
            </a:r>
            <a:r>
              <a:rPr lang="en-US" dirty="0"/>
              <a:t>2000-2022</a:t>
            </a:r>
          </a:p>
          <a:p>
            <a:r>
              <a:rPr lang="en-US" b="1" dirty="0"/>
              <a:t>8720</a:t>
            </a:r>
            <a:r>
              <a:rPr lang="en-US" dirty="0"/>
              <a:t> reported cases </a:t>
            </a:r>
            <a:r>
              <a:rPr lang="en-US" b="1" dirty="0"/>
              <a:t>highest</a:t>
            </a:r>
            <a:r>
              <a:rPr lang="en-US" dirty="0"/>
              <a:t> in recorded period</a:t>
            </a:r>
          </a:p>
          <a:p>
            <a:r>
              <a:rPr lang="en-US" dirty="0"/>
              <a:t>2000 vs 2022 Deaths: 140k vs 170k</a:t>
            </a:r>
          </a:p>
          <a:p>
            <a:r>
              <a:rPr lang="en-US" dirty="0"/>
              <a:t>2000 vs 2022 Percentage of Deaths PAS: </a:t>
            </a:r>
            <a:r>
              <a:rPr lang="en-US" b="1" dirty="0"/>
              <a:t>1.5% vs 5.1%</a:t>
            </a:r>
          </a:p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152DBA2-9991-2ACE-2538-4B38B05FDFD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76204" y="1566897"/>
            <a:ext cx="6197265" cy="4063435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88FC660-D088-429B-2EE0-5A0F8B15C855}"/>
              </a:ext>
            </a:extLst>
          </p:cNvPr>
          <p:cNvSpPr txBox="1"/>
          <p:nvPr/>
        </p:nvSpPr>
        <p:spPr>
          <a:xfrm>
            <a:off x="1086783" y="6107268"/>
            <a:ext cx="61002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https://www.statista.com/statistics/1363041/netherlands-euthanasia/</a:t>
            </a:r>
          </a:p>
        </p:txBody>
      </p:sp>
    </p:spTree>
    <p:extLst>
      <p:ext uri="{BB962C8B-B14F-4D97-AF65-F5344CB8AC3E}">
        <p14:creationId xmlns:p14="http://schemas.microsoft.com/office/powerpoint/2010/main" val="1268515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04C56-1AEC-FCDB-B139-96844F34E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Netherlands: PAS in Mental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61D2-41B0-94BF-B0EE-4DBD19C55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69" y="1654410"/>
            <a:ext cx="9603275" cy="4382323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/>
              <a:t>Euthanasia for mental distress/disorders</a:t>
            </a:r>
          </a:p>
          <a:p>
            <a:r>
              <a:rPr lang="en-US" sz="2200" dirty="0"/>
              <a:t>Spanish media outlet El Pais reporting</a:t>
            </a:r>
          </a:p>
          <a:p>
            <a:r>
              <a:rPr lang="en-US" sz="2200" b="1" dirty="0"/>
              <a:t>2023</a:t>
            </a:r>
            <a:r>
              <a:rPr lang="en-US" sz="2200" dirty="0"/>
              <a:t>: 138 PAS for psychiatric conditions, </a:t>
            </a:r>
            <a:r>
              <a:rPr lang="en-US" sz="2200" b="1" dirty="0"/>
              <a:t>20% increase </a:t>
            </a:r>
            <a:r>
              <a:rPr lang="en-US" sz="2200" dirty="0"/>
              <a:t>from previous year</a:t>
            </a:r>
          </a:p>
          <a:p>
            <a:r>
              <a:rPr lang="en-US" sz="2200" dirty="0"/>
              <a:t>First case of euthanasia of a </a:t>
            </a:r>
            <a:r>
              <a:rPr lang="en-US" sz="2200" b="1" dirty="0"/>
              <a:t>minor</a:t>
            </a:r>
            <a:r>
              <a:rPr lang="en-US" sz="2200" dirty="0"/>
              <a:t> (16-18 yo) who did not require parental consent by law – parents were informed and supportive</a:t>
            </a:r>
          </a:p>
          <a:p>
            <a:pPr lvl="1"/>
            <a:r>
              <a:rPr lang="en-US" sz="2200" dirty="0"/>
              <a:t>Report posted on Regional Commissions (RTE) – oversees all euthanasia cases</a:t>
            </a:r>
          </a:p>
          <a:p>
            <a:r>
              <a:rPr lang="en-US" sz="2200" dirty="0"/>
              <a:t>Experts reviewed request and verified it was sound, voluntary, met criteria for severity and lack of alternative solutions</a:t>
            </a:r>
          </a:p>
          <a:p>
            <a:r>
              <a:rPr lang="en-US" sz="2200" dirty="0"/>
              <a:t>Psychiatrists must balance suicide prevention with requests for euthanasia</a:t>
            </a:r>
          </a:p>
          <a:p>
            <a:endParaRPr lang="en-US" dirty="0"/>
          </a:p>
          <a:p>
            <a:endParaRPr lang="en-US" sz="16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5FEF79-9B82-D484-672D-1101FF5C1519}"/>
              </a:ext>
            </a:extLst>
          </p:cNvPr>
          <p:cNvSpPr txBox="1"/>
          <p:nvPr/>
        </p:nvSpPr>
        <p:spPr>
          <a:xfrm>
            <a:off x="1130269" y="6153044"/>
            <a:ext cx="740621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https://english.elpais.com/international/2024-04-19/debate-ignites-in-the-netherlands-over-rise-in-euthanasia-for-mental-disorders.html</a:t>
            </a:r>
          </a:p>
        </p:txBody>
      </p:sp>
    </p:spTree>
    <p:extLst>
      <p:ext uri="{BB962C8B-B14F-4D97-AF65-F5344CB8AC3E}">
        <p14:creationId xmlns:p14="http://schemas.microsoft.com/office/powerpoint/2010/main" val="3373330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F1D2F-E5FF-5227-1FB6-4C6B93278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Health Concerns in Gen 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143DD-404F-AB4A-DB63-D95DA3048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69" y="1629901"/>
            <a:ext cx="9603275" cy="4508431"/>
          </a:xfrm>
        </p:spPr>
        <p:txBody>
          <a:bodyPr/>
          <a:lstStyle/>
          <a:p>
            <a:r>
              <a:rPr lang="en-US" dirty="0"/>
              <a:t>American Psychological Association (APA): Gen Z individuals more likely to report mental health concerns, such as depression/anxiety, than previous generations</a:t>
            </a:r>
          </a:p>
          <a:p>
            <a:r>
              <a:rPr lang="en-US" dirty="0"/>
              <a:t>2022 survey of 1055 Gen Z adults: 56% report depression, 42% had a diagnosed mental health condition</a:t>
            </a:r>
          </a:p>
          <a:p>
            <a:r>
              <a:rPr lang="en-US" dirty="0"/>
              <a:t>More than a quarter of those diagnoses received diagnosis during pandemic or later</a:t>
            </a:r>
          </a:p>
          <a:p>
            <a:r>
              <a:rPr lang="en-US" dirty="0"/>
              <a:t>Gen Z is LESS likely to seek mental healthcare than Millennials: 28% vs 40% sought help in the last year</a:t>
            </a:r>
          </a:p>
          <a:p>
            <a:r>
              <a:rPr lang="en-US" dirty="0"/>
              <a:t>Will PAS be more commonly utilized for mental anguish/suffering?</a:t>
            </a:r>
          </a:p>
        </p:txBody>
      </p:sp>
    </p:spTree>
    <p:extLst>
      <p:ext uri="{BB962C8B-B14F-4D97-AF65-F5344CB8AC3E}">
        <p14:creationId xmlns:p14="http://schemas.microsoft.com/office/powerpoint/2010/main" val="267095083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1892</TotalTime>
  <Words>2714</Words>
  <Application>Microsoft Office PowerPoint</Application>
  <PresentationFormat>Widescreen</PresentationFormat>
  <Paragraphs>263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Century Gothic</vt:lpstr>
      <vt:lpstr>Gallery</vt:lpstr>
      <vt:lpstr>Physician-Assisted Suicide</vt:lpstr>
      <vt:lpstr>Objective</vt:lpstr>
      <vt:lpstr>Multiple Aspects To Consider</vt:lpstr>
      <vt:lpstr>Multiple Aspects To Consider</vt:lpstr>
      <vt:lpstr>AAHPM Definition</vt:lpstr>
      <vt:lpstr>Historical Perspective: The Netherlands</vt:lpstr>
      <vt:lpstr>The Netherlands</vt:lpstr>
      <vt:lpstr>The Netherlands: PAS in Mental Health</vt:lpstr>
      <vt:lpstr>Mental Health Concerns in Gen Z</vt:lpstr>
      <vt:lpstr>The Netherlands: PAS in Mental Health</vt:lpstr>
      <vt:lpstr>Current Jurisdictions Worldwide</vt:lpstr>
      <vt:lpstr>United States – 11 Jurisdictions</vt:lpstr>
      <vt:lpstr>United States </vt:lpstr>
      <vt:lpstr>Oregon – First State</vt:lpstr>
      <vt:lpstr>Oregon – First State</vt:lpstr>
      <vt:lpstr>Overview of Safeguards and Protocols</vt:lpstr>
      <vt:lpstr>Potential Subjectivity of Safeguards</vt:lpstr>
      <vt:lpstr>AAHPM Advisory Brief: Guidance on Responding to Requests for PAS</vt:lpstr>
      <vt:lpstr>AAHPM Statement on Physician-Assisted Dying</vt:lpstr>
      <vt:lpstr>Physicians’ Beliefs about PAS: A National Study</vt:lpstr>
      <vt:lpstr>Patient Attitudes Towards PAS</vt:lpstr>
      <vt:lpstr>Patient Attitudes: Why Pursue</vt:lpstr>
      <vt:lpstr>National Hospice and Palliative Care Organization Position</vt:lpstr>
      <vt:lpstr>Inpatient Hospice – Medically Hastened Death?</vt:lpstr>
      <vt:lpstr>Future of PAS – Many Topics</vt:lpstr>
      <vt:lpstr>Future Considerations: Political</vt:lpstr>
      <vt:lpstr>Future Considerations: Political Religious Affiliation</vt:lpstr>
      <vt:lpstr>Future considerations: Religion</vt:lpstr>
      <vt:lpstr>Future Considerations: Financial</vt:lpstr>
      <vt:lpstr>Future Considerations: “Standard of Care”/Commonly Accepted Practice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Physician-Assisted Dying</dc:title>
  <dc:creator>Abhilash Padi</dc:creator>
  <cp:lastModifiedBy>Abhilash Padi</cp:lastModifiedBy>
  <cp:revision>18</cp:revision>
  <dcterms:created xsi:type="dcterms:W3CDTF">2024-05-05T17:55:15Z</dcterms:created>
  <dcterms:modified xsi:type="dcterms:W3CDTF">2024-06-11T18:38:12Z</dcterms:modified>
</cp:coreProperties>
</file>