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9" r:id="rId2"/>
    <p:sldId id="266" r:id="rId3"/>
    <p:sldId id="265" r:id="rId4"/>
    <p:sldId id="262" r:id="rId5"/>
    <p:sldId id="263" r:id="rId6"/>
    <p:sldId id="276" r:id="rId7"/>
    <p:sldId id="277" r:id="rId8"/>
    <p:sldId id="278" r:id="rId9"/>
    <p:sldId id="279" r:id="rId10"/>
    <p:sldId id="280" r:id="rId11"/>
    <p:sldId id="281" r:id="rId12"/>
    <p:sldId id="282" r:id="rId13"/>
    <p:sldId id="283" r:id="rId14"/>
    <p:sldId id="284" r:id="rId15"/>
    <p:sldId id="285" r:id="rId16"/>
    <p:sldId id="286" r:id="rId17"/>
    <p:sldId id="271" r:id="rId18"/>
    <p:sldId id="272" r:id="rId19"/>
    <p:sldId id="256" r:id="rId20"/>
    <p:sldId id="258" r:id="rId21"/>
    <p:sldId id="257" r:id="rId22"/>
    <p:sldId id="275" r:id="rId23"/>
    <p:sldId id="259" r:id="rId24"/>
    <p:sldId id="260" r:id="rId25"/>
    <p:sldId id="270" r:id="rId26"/>
    <p:sldId id="268" r:id="rId27"/>
    <p:sldId id="274" r:id="rId28"/>
    <p:sldId id="273" r:id="rId29"/>
    <p:sldId id="287" r:id="rId30"/>
    <p:sldId id="288" r:id="rId31"/>
    <p:sldId id="261" r:id="rId32"/>
    <p:sldId id="269" r:id="rId33"/>
    <p:sldId id="267" r:id="rId34"/>
    <p:sldId id="264" r:id="rId35"/>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insurance@shs.usf.edu" TargetMode="External"/><Relationship Id="rId2" Type="http://schemas.openxmlformats.org/officeDocument/2006/relationships/hyperlink" Target="https://www.usf.edu/hr/benefits/insurance/graduate-assistants.asp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insurance@shs.usf.edu"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usf.edu/career-services/"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www.usf.edu/admissions/graduate/admission-information/english-speaking-countries.asp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usfonline.admin.usf.edu/pls/prod/twbkwbis.P_GenMenu?name=bmenu.P_MainMnu" TargetMode="External"/><Relationship Id="rId2" Type="http://schemas.openxmlformats.org/officeDocument/2006/relationships/hyperlink" Target="https://www.usf.edu/financial-aid/"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www.usf.edu/business-finance/controller/payroll/payrollcertsschedules.asp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www.usf.edu/graduate-studies/funding/graduate-assistantships-resource-center/appointment-letter-resources.asp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www.usf.edu/graduate-studies/funding/tuition-waiver-forms-information.aspx"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www.usf.edu/graduate-studies/about-us/contact-us.asp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ets.org/toeic"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usf.edu/graduate-studies/documents/usf-graduate-studies-out-of-state-fee-adjustment-code-50-exemption-procedures.pdf" TargetMode="External"/><Relationship Id="rId2" Type="http://schemas.openxmlformats.org/officeDocument/2006/relationships/hyperlink" Target="https://www.usf.edu/graduate-studies/funding/tuition-waiver-forms-information.aspx" TargetMode="External"/><Relationship Id="rId1" Type="http://schemas.openxmlformats.org/officeDocument/2006/relationships/slideLayout" Target="../slideLayouts/slideLayout1.xml"/><Relationship Id="rId5" Type="http://schemas.openxmlformats.org/officeDocument/2006/relationships/hyperlink" Target="http://www.grad.usf.edu/programs/waiver-routing-landing.php" TargetMode="External"/><Relationship Id="rId4" Type="http://schemas.openxmlformats.org/officeDocument/2006/relationships/hyperlink" Target="https://www.usf.edu/graduate-studies/documents/usf-graduate-studies-ga-tuition-waiver-request-form-fillable.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s://www.usf.edu/hr/employment-resources/employee-labor-relations/cba.aspx" TargetMode="External"/><Relationship Id="rId13" Type="http://schemas.openxmlformats.org/officeDocument/2006/relationships/hyperlink" Target="https://www.usf.edu/graduate-studies/documents/usf-graduate-studies-student-tuition-waivers-non-florida-resident.xlsx" TargetMode="External"/><Relationship Id="rId3" Type="http://schemas.openxmlformats.org/officeDocument/2006/relationships/hyperlink" Target="https://www.usf.edu/innovative-education/citl/workshops-and-events.aspx#TA" TargetMode="External"/><Relationship Id="rId7" Type="http://schemas.openxmlformats.org/officeDocument/2006/relationships/hyperlink" Target="https://www.usf.edu/hr/documents/employment-resources/employee-labor-relations/gau-agreement-2017-2020.pdf" TargetMode="External"/><Relationship Id="rId12" Type="http://schemas.openxmlformats.org/officeDocument/2006/relationships/hyperlink" Target="https://www.usf.edu/graduate-studies/documents/usf-graduate-studies-student-tuition-waivers-florida-resident.xlsx" TargetMode="External"/><Relationship Id="rId2" Type="http://schemas.openxmlformats.org/officeDocument/2006/relationships/hyperlink" Target="https://www.usf.edu/graduate-studies/funding/graduate-assistantships-resource-center/" TargetMode="External"/><Relationship Id="rId1" Type="http://schemas.openxmlformats.org/officeDocument/2006/relationships/slideLayout" Target="../slideLayouts/slideLayout1.xml"/><Relationship Id="rId6" Type="http://schemas.openxmlformats.org/officeDocument/2006/relationships/hyperlink" Target="https://www.usf.edu/hr/benefits/insurance/graduate-assistants.aspx" TargetMode="External"/><Relationship Id="rId11" Type="http://schemas.openxmlformats.org/officeDocument/2006/relationships/hyperlink" Target="https://www.usf.edu/graduate-studies/documents/usf-graduate-assistant-performance-evaluation.pdf" TargetMode="External"/><Relationship Id="rId5" Type="http://schemas.openxmlformats.org/officeDocument/2006/relationships/hyperlink" Target="https://www.ets.org/toeic" TargetMode="External"/><Relationship Id="rId15" Type="http://schemas.openxmlformats.org/officeDocument/2006/relationships/hyperlink" Target="https://www.usf.edu/hr/employment-resources/hiring/common-hire-dates.aspx" TargetMode="External"/><Relationship Id="rId10" Type="http://schemas.openxmlformats.org/officeDocument/2006/relationships/hyperlink" Target="https://www.usf.edu/graduate-studies/documents/usf-graduate-studies-gpa-calculator.xlsx" TargetMode="External"/><Relationship Id="rId4" Type="http://schemas.openxmlformats.org/officeDocument/2006/relationships/hyperlink" Target="https://www.usf.edu/graduate-studies/funding/tuition-waiver-forms-information.aspx" TargetMode="External"/><Relationship Id="rId9" Type="http://schemas.openxmlformats.org/officeDocument/2006/relationships/hyperlink" Target="https://www.usfgau.org/" TargetMode="External"/><Relationship Id="rId14" Type="http://schemas.openxmlformats.org/officeDocument/2006/relationships/hyperlink" Target="https://www.usf.edu/business-finance/controller/student-services/deadline-dates.asp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usfgau.or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usf.edu/hr/documents/employment-resources/employee-labor-relations/gau-agreement-2017-2020.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usf.edu/business-finance/controller/student-services/index.asp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461" y="2123683"/>
            <a:ext cx="7766936" cy="1646302"/>
          </a:xfrm>
        </p:spPr>
        <p:txBody>
          <a:bodyPr/>
          <a:lstStyle/>
          <a:p>
            <a:pPr algn="ctr"/>
            <a:r>
              <a:rPr lang="en-US" dirty="0" smtClean="0"/>
              <a:t>The College of Behavioral &amp; Community Sciences</a:t>
            </a:r>
            <a:endParaRPr lang="en-US" dirty="0"/>
          </a:p>
        </p:txBody>
      </p:sp>
      <p:sp>
        <p:nvSpPr>
          <p:cNvPr id="3" name="Subtitle 2"/>
          <p:cNvSpPr>
            <a:spLocks noGrp="1"/>
          </p:cNvSpPr>
          <p:nvPr>
            <p:ph type="subTitle" idx="1"/>
          </p:nvPr>
        </p:nvSpPr>
        <p:spPr>
          <a:xfrm>
            <a:off x="1507067" y="4304211"/>
            <a:ext cx="7766936" cy="1515292"/>
          </a:xfrm>
        </p:spPr>
        <p:txBody>
          <a:bodyPr>
            <a:noAutofit/>
          </a:bodyPr>
          <a:lstStyle/>
          <a:p>
            <a:pPr algn="ctr"/>
            <a:r>
              <a:rPr lang="en-US" sz="4400" dirty="0" smtClean="0"/>
              <a:t>Graduate Assistantship Information</a:t>
            </a:r>
            <a:endParaRPr lang="en-US" sz="4400" dirty="0"/>
          </a:p>
        </p:txBody>
      </p:sp>
    </p:spTree>
    <p:extLst>
      <p:ext uri="{BB962C8B-B14F-4D97-AF65-F5344CB8AC3E}">
        <p14:creationId xmlns:p14="http://schemas.microsoft.com/office/powerpoint/2010/main" val="1357042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7686" y="790304"/>
            <a:ext cx="8196317" cy="1136468"/>
          </a:xfrm>
        </p:spPr>
        <p:txBody>
          <a:bodyPr/>
          <a:lstStyle/>
          <a:p>
            <a:r>
              <a:rPr lang="en-US" dirty="0" smtClean="0"/>
              <a:t>E&amp;G and Auxiliary Funded</a:t>
            </a:r>
            <a:endParaRPr lang="en-US" dirty="0"/>
          </a:p>
        </p:txBody>
      </p:sp>
      <p:sp>
        <p:nvSpPr>
          <p:cNvPr id="3" name="Subtitle 2"/>
          <p:cNvSpPr>
            <a:spLocks noGrp="1"/>
          </p:cNvSpPr>
          <p:nvPr>
            <p:ph type="subTitle" idx="1"/>
          </p:nvPr>
        </p:nvSpPr>
        <p:spPr>
          <a:xfrm>
            <a:off x="1077686" y="2886892"/>
            <a:ext cx="8196317" cy="3095898"/>
          </a:xfrm>
        </p:spPr>
        <p:txBody>
          <a:bodyPr>
            <a:normAutofit fontScale="85000" lnSpcReduction="10000"/>
          </a:bodyPr>
          <a:lstStyle/>
          <a:p>
            <a:pPr algn="l" fontAlgn="base"/>
            <a:r>
              <a:rPr lang="en-US" dirty="0"/>
              <a:t>Graduate Assistants (9185), Graduate Instructional Assistants (9550), and Graduate Teaching Assistants/Associates (9184 and 9183) funded from non-C&amp;G accounts are eligible to request tuition payment through </a:t>
            </a:r>
            <a:r>
              <a:rPr lang="en-US" dirty="0" smtClean="0"/>
              <a:t>the department/program and the college.  Requests exceeding full time status can be made to the </a:t>
            </a:r>
            <a:r>
              <a:rPr lang="en-US" dirty="0"/>
              <a:t>Office of Graduate Studies.</a:t>
            </a:r>
          </a:p>
          <a:p>
            <a:pPr algn="l" fontAlgn="base"/>
            <a:r>
              <a:rPr lang="en-US" dirty="0"/>
              <a:t>Subject to funding availability, tuition payment will be provided for the number of credit hours necessary to hold the graduate assistant appointment (9 graduate credit hours fall; 9 graduate credit hours spring; 6 graduate credit hours summer). There may be instances when the University has the funding to provide tuition payment in excess of the number of hours required to hold the graduate assistantship. This will be handled by exception on a case by case basis. Funding offered for tuition payment beyond full- time requirements will be communicated to the College Associate Deans, Program Directors, and Chairs by the Office of Graduate Studies, upon availability.</a:t>
            </a:r>
          </a:p>
          <a:p>
            <a:endParaRPr lang="en-US" dirty="0"/>
          </a:p>
        </p:txBody>
      </p:sp>
    </p:spTree>
    <p:extLst>
      <p:ext uri="{BB962C8B-B14F-4D97-AF65-F5344CB8AC3E}">
        <p14:creationId xmlns:p14="http://schemas.microsoft.com/office/powerpoint/2010/main" val="3118299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0749" y="620486"/>
            <a:ext cx="8183254" cy="1031965"/>
          </a:xfrm>
        </p:spPr>
        <p:txBody>
          <a:bodyPr/>
          <a:lstStyle/>
          <a:p>
            <a:pPr algn="ctr"/>
            <a:r>
              <a:rPr lang="en-US" dirty="0" smtClean="0"/>
              <a:t>C&amp;G (Grant) Funded</a:t>
            </a:r>
            <a:endParaRPr lang="en-US" dirty="0"/>
          </a:p>
        </p:txBody>
      </p:sp>
      <p:sp>
        <p:nvSpPr>
          <p:cNvPr id="3" name="Subtitle 2"/>
          <p:cNvSpPr>
            <a:spLocks noGrp="1"/>
          </p:cNvSpPr>
          <p:nvPr>
            <p:ph type="subTitle" idx="1"/>
          </p:nvPr>
        </p:nvSpPr>
        <p:spPr>
          <a:xfrm>
            <a:off x="1090749" y="2357847"/>
            <a:ext cx="8183254" cy="4140924"/>
          </a:xfrm>
        </p:spPr>
        <p:txBody>
          <a:bodyPr>
            <a:normAutofit fontScale="85000" lnSpcReduction="20000"/>
          </a:bodyPr>
          <a:lstStyle/>
          <a:p>
            <a:pPr algn="l" fontAlgn="base"/>
            <a:r>
              <a:rPr lang="en-US" dirty="0"/>
              <a:t>GRAs (9182 and 9181) are expected to receive stipend and tuition payment from C&amp;G (grant) funds. For USF Tampa only, verification, in the form of the budget portion of the grant must be provided to the Office of Graduate Studies by the College when a contract or grant will not provide tuition. In these cases, the </a:t>
            </a:r>
            <a:r>
              <a:rPr lang="en-US" dirty="0" smtClean="0"/>
              <a:t>program</a:t>
            </a:r>
            <a:r>
              <a:rPr lang="en-US" dirty="0" smtClean="0"/>
              <a:t> </a:t>
            </a:r>
            <a:r>
              <a:rPr lang="en-US" dirty="0"/>
              <a:t>must request tuition payment from the </a:t>
            </a:r>
            <a:r>
              <a:rPr lang="en-US" dirty="0" smtClean="0"/>
              <a:t>college/Dean’s Office. </a:t>
            </a:r>
            <a:r>
              <a:rPr lang="en-US" dirty="0"/>
              <a:t>If approved, the </a:t>
            </a:r>
            <a:r>
              <a:rPr lang="en-US" dirty="0" smtClean="0"/>
              <a:t>Dean’s Office </a:t>
            </a:r>
            <a:r>
              <a:rPr lang="en-US" dirty="0"/>
              <a:t>will provide tuition payment. Refer to the </a:t>
            </a:r>
            <a:r>
              <a:rPr lang="en-US" dirty="0" smtClean="0"/>
              <a:t>BCS </a:t>
            </a:r>
            <a:r>
              <a:rPr lang="en-US" dirty="0"/>
              <a:t>Tuition Payment Request Form. The </a:t>
            </a:r>
            <a:r>
              <a:rPr lang="en-US" dirty="0" smtClean="0"/>
              <a:t>Dean’s Office </a:t>
            </a:r>
            <a:r>
              <a:rPr lang="en-US" dirty="0"/>
              <a:t>must receive requests no later than the Monday prior to the start of the Fall, Spring, and Summer semesters.</a:t>
            </a:r>
          </a:p>
          <a:p>
            <a:pPr algn="l" fontAlgn="base"/>
            <a:r>
              <a:rPr lang="en-US" dirty="0"/>
              <a:t>In some cases, university faculty are provided Graduate Research Assistants/Associates through start-up packages or other agreements in which the GRA's stipend is provided by department E&amp;G or auxiliary funds. In these instances, the </a:t>
            </a:r>
            <a:r>
              <a:rPr lang="en-US" dirty="0" smtClean="0"/>
              <a:t>program </a:t>
            </a:r>
            <a:r>
              <a:rPr lang="en-US" dirty="0"/>
              <a:t>must request tuition payment from the </a:t>
            </a:r>
            <a:r>
              <a:rPr lang="en-US" dirty="0" smtClean="0"/>
              <a:t>Dean’s Office. </a:t>
            </a:r>
            <a:r>
              <a:rPr lang="en-US" dirty="0"/>
              <a:t>If approved, the </a:t>
            </a:r>
            <a:r>
              <a:rPr lang="en-US" dirty="0" smtClean="0"/>
              <a:t>Dean’s Office </a:t>
            </a:r>
            <a:r>
              <a:rPr lang="en-US" dirty="0"/>
              <a:t>will provide tuition payment. The </a:t>
            </a:r>
            <a:r>
              <a:rPr lang="en-US" dirty="0" smtClean="0"/>
              <a:t>Dean’s Office </a:t>
            </a:r>
            <a:r>
              <a:rPr lang="en-US" dirty="0"/>
              <a:t>must receive requests no later than the Monday prior to the start of the Fall, Spring and Summer C semesters.</a:t>
            </a:r>
          </a:p>
          <a:p>
            <a:pPr algn="l" fontAlgn="base"/>
            <a:r>
              <a:rPr lang="en-US" dirty="0"/>
              <a:t>In some instances, faculty use personal overhead/RO accounts to provide the GRA (9181/9182) stipend. In these cases, the College must request tuition payment from the Office of Graduate Studies. If approved, the Office of Graduate Studies will provide tuition payment. Refer to the GRA Tuition Payment Request Form. The Office of Graduate Studies must receive requests no later than the Monday prior to the start of the Fall, Spring and Summer C semesters</a:t>
            </a:r>
          </a:p>
          <a:p>
            <a:endParaRPr lang="en-US" dirty="0"/>
          </a:p>
        </p:txBody>
      </p:sp>
    </p:spTree>
    <p:extLst>
      <p:ext uri="{BB962C8B-B14F-4D97-AF65-F5344CB8AC3E}">
        <p14:creationId xmlns:p14="http://schemas.microsoft.com/office/powerpoint/2010/main" val="887948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525" y="620486"/>
            <a:ext cx="8333477" cy="849085"/>
          </a:xfrm>
        </p:spPr>
        <p:txBody>
          <a:bodyPr/>
          <a:lstStyle/>
          <a:p>
            <a:pPr algn="ctr"/>
            <a:r>
              <a:rPr lang="en-US" sz="3600" dirty="0" smtClean="0"/>
              <a:t>Split Graduate Assistant Appointments</a:t>
            </a:r>
            <a:endParaRPr lang="en-US" sz="3600" dirty="0"/>
          </a:p>
        </p:txBody>
      </p:sp>
      <p:sp>
        <p:nvSpPr>
          <p:cNvPr id="3" name="Subtitle 2"/>
          <p:cNvSpPr>
            <a:spLocks noGrp="1"/>
          </p:cNvSpPr>
          <p:nvPr>
            <p:ph type="subTitle" idx="1"/>
          </p:nvPr>
        </p:nvSpPr>
        <p:spPr>
          <a:xfrm>
            <a:off x="940525" y="2383971"/>
            <a:ext cx="8333478" cy="3631475"/>
          </a:xfrm>
        </p:spPr>
        <p:txBody>
          <a:bodyPr>
            <a:normAutofit fontScale="92500" lnSpcReduction="20000"/>
          </a:bodyPr>
          <a:lstStyle/>
          <a:p>
            <a:pPr algn="l" fontAlgn="base"/>
            <a:r>
              <a:rPr lang="en-US" dirty="0"/>
              <a:t>It is not uncommon for a graduate student to have multiple graduate assistantship appointments simultaneously. In instances where a graduate student has a Teaching Assistantship (9183 and 9184) and a Research Assistantship (9181 and 9182), it is required that the tuition payment be prorated appropriately between the E&amp;G funded teaching assistantship and the C&amp;G (grant) funded research assistantship where funds are available. If grant funds are not available or the grant does not support tuition costs at all, the E&amp;G funds should provide the full waiver.</a:t>
            </a:r>
          </a:p>
          <a:p>
            <a:pPr algn="l" fontAlgn="base"/>
            <a:r>
              <a:rPr lang="en-US" dirty="0"/>
              <a:t>Example: A doctoral student has a 0.25 FTE Graduate Research Associate (GRA 9181) appointment and her stipend is provided by a federally funded grant. The same doctoral student is also appointed at 0.25 FTE as a Graduate Teaching Associate (GTA 9183). The second stipend is provided by the department in which she is receiving her degree. The C&amp;G (grant) where funded must provide 50% of the student's tuition and 50% of the employer contribution toward health insurance costs in the near future. The university (i.e., Office of Graduate Studies) will provide the remaining 50% of the tuition and employer contribution toward health insurance costs.</a:t>
            </a:r>
          </a:p>
          <a:p>
            <a:endParaRPr lang="en-US" dirty="0"/>
          </a:p>
        </p:txBody>
      </p:sp>
    </p:spTree>
    <p:extLst>
      <p:ext uri="{BB962C8B-B14F-4D97-AF65-F5344CB8AC3E}">
        <p14:creationId xmlns:p14="http://schemas.microsoft.com/office/powerpoint/2010/main" val="4174435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2370" y="842554"/>
            <a:ext cx="8386355" cy="1332412"/>
          </a:xfrm>
        </p:spPr>
        <p:txBody>
          <a:bodyPr/>
          <a:lstStyle/>
          <a:p>
            <a:pPr algn="ctr"/>
            <a:r>
              <a:rPr lang="en-US" sz="4000" dirty="0" smtClean="0"/>
              <a:t>Out of College Assistant Appointments</a:t>
            </a:r>
            <a:endParaRPr lang="en-US" sz="4000" dirty="0"/>
          </a:p>
        </p:txBody>
      </p:sp>
      <p:sp>
        <p:nvSpPr>
          <p:cNvPr id="3" name="Subtitle 2"/>
          <p:cNvSpPr>
            <a:spLocks noGrp="1"/>
          </p:cNvSpPr>
          <p:nvPr>
            <p:ph type="subTitle" idx="1"/>
          </p:nvPr>
        </p:nvSpPr>
        <p:spPr>
          <a:xfrm>
            <a:off x="1507067" y="2880361"/>
            <a:ext cx="7766936" cy="3095896"/>
          </a:xfrm>
        </p:spPr>
        <p:txBody>
          <a:bodyPr>
            <a:normAutofit/>
          </a:bodyPr>
          <a:lstStyle/>
          <a:p>
            <a:pPr algn="l"/>
            <a:r>
              <a:rPr lang="en-US" u="sng" dirty="0"/>
              <a:t>Approved</a:t>
            </a:r>
            <a:r>
              <a:rPr lang="en-US" dirty="0"/>
              <a:t> Out of College graduate assistants not funded through a contract or grant will be eligible for tuition payment through </a:t>
            </a:r>
            <a:r>
              <a:rPr lang="en-US" dirty="0" smtClean="0"/>
              <a:t>their </a:t>
            </a:r>
            <a:r>
              <a:rPr lang="en-US" dirty="0"/>
              <a:t>academic </a:t>
            </a:r>
            <a:r>
              <a:rPr lang="en-US" dirty="0" smtClean="0"/>
              <a:t>home.  For </a:t>
            </a:r>
            <a:r>
              <a:rPr lang="en-US" dirty="0"/>
              <a:t>example, </a:t>
            </a:r>
            <a:r>
              <a:rPr lang="en-US" dirty="0" smtClean="0"/>
              <a:t>if </a:t>
            </a:r>
            <a:r>
              <a:rPr lang="en-US" dirty="0"/>
              <a:t>a College of </a:t>
            </a:r>
            <a:r>
              <a:rPr lang="en-US" dirty="0" smtClean="0"/>
              <a:t>Behavioral &amp; Community Sciences </a:t>
            </a:r>
            <a:r>
              <a:rPr lang="en-US" dirty="0"/>
              <a:t>(</a:t>
            </a:r>
            <a:r>
              <a:rPr lang="en-US" dirty="0" smtClean="0"/>
              <a:t>CBCS) </a:t>
            </a:r>
            <a:r>
              <a:rPr lang="en-US" dirty="0"/>
              <a:t>Student is working at the Student Health Service Center, he/she will not be eligible for tuition payment through </a:t>
            </a:r>
            <a:r>
              <a:rPr lang="en-US" dirty="0" smtClean="0"/>
              <a:t>their place of employment but from the college that houses their academic program.  Approval to work outside of the student’s program is required.  For more detail, refer to the Out of College Payment Request form for required signatures and accompanying documentation.</a:t>
            </a:r>
            <a:endParaRPr lang="en-US" dirty="0"/>
          </a:p>
        </p:txBody>
      </p:sp>
    </p:spTree>
    <p:extLst>
      <p:ext uri="{BB962C8B-B14F-4D97-AF65-F5344CB8AC3E}">
        <p14:creationId xmlns:p14="http://schemas.microsoft.com/office/powerpoint/2010/main" val="3159383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7503" y="842554"/>
            <a:ext cx="8026500" cy="1796143"/>
          </a:xfrm>
        </p:spPr>
        <p:txBody>
          <a:bodyPr/>
          <a:lstStyle/>
          <a:p>
            <a:pPr algn="ctr"/>
            <a:r>
              <a:rPr lang="en-US" sz="3600" dirty="0" smtClean="0"/>
              <a:t>Increased Stipend Rates to Compensate for Tuition &amp; Student Health Insurance</a:t>
            </a:r>
            <a:endParaRPr lang="en-US" sz="3600" dirty="0"/>
          </a:p>
        </p:txBody>
      </p:sp>
      <p:sp>
        <p:nvSpPr>
          <p:cNvPr id="3" name="Subtitle 2"/>
          <p:cNvSpPr>
            <a:spLocks noGrp="1"/>
          </p:cNvSpPr>
          <p:nvPr>
            <p:ph type="subTitle" idx="1"/>
          </p:nvPr>
        </p:nvSpPr>
        <p:spPr>
          <a:xfrm>
            <a:off x="1247503" y="3409406"/>
            <a:ext cx="8026500" cy="2606039"/>
          </a:xfrm>
        </p:spPr>
        <p:txBody>
          <a:bodyPr/>
          <a:lstStyle/>
          <a:p>
            <a:pPr algn="l"/>
            <a:r>
              <a:rPr lang="en-US" dirty="0"/>
              <a:t>Departments, colleges, and/or non-academic units may increase a graduate assistant's stipend to compensate for tuition and health insurance expenses. Graduate assistants receiving an increased stipend must be advised, in writing, by the hiring unit that the increase is for compensation of tuition and health insurance expenses, and should they receive an assistantship where the tuition and health insurance is provided by the University, the stipend rate may be affected</a:t>
            </a:r>
          </a:p>
        </p:txBody>
      </p:sp>
    </p:spTree>
    <p:extLst>
      <p:ext uri="{BB962C8B-B14F-4D97-AF65-F5344CB8AC3E}">
        <p14:creationId xmlns:p14="http://schemas.microsoft.com/office/powerpoint/2010/main" val="4002477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3183" y="515984"/>
            <a:ext cx="8300820" cy="953587"/>
          </a:xfrm>
        </p:spPr>
        <p:txBody>
          <a:bodyPr/>
          <a:lstStyle/>
          <a:p>
            <a:pPr algn="ctr"/>
            <a:r>
              <a:rPr lang="en-US" sz="4800" dirty="0" smtClean="0"/>
              <a:t>Health Insurance Coverage</a:t>
            </a:r>
            <a:endParaRPr lang="en-US" sz="4800" dirty="0"/>
          </a:p>
        </p:txBody>
      </p:sp>
      <p:sp>
        <p:nvSpPr>
          <p:cNvPr id="3" name="Subtitle 2"/>
          <p:cNvSpPr>
            <a:spLocks noGrp="1"/>
          </p:cNvSpPr>
          <p:nvPr>
            <p:ph type="subTitle" idx="1"/>
          </p:nvPr>
        </p:nvSpPr>
        <p:spPr>
          <a:xfrm>
            <a:off x="1058091" y="1750423"/>
            <a:ext cx="8215912" cy="4761411"/>
          </a:xfrm>
        </p:spPr>
        <p:txBody>
          <a:bodyPr>
            <a:normAutofit fontScale="77500" lnSpcReduction="20000"/>
          </a:bodyPr>
          <a:lstStyle/>
          <a:p>
            <a:pPr algn="l" fontAlgn="base"/>
            <a:r>
              <a:rPr lang="en-US" dirty="0"/>
              <a:t>One benefit of being a Graduate Assistant (Class Code 9181, 9182, 9183, 9184, 9185 or 9550) is eligibility to receive a subsidy from the university to help offset part of the cost of individual health insurance and make it more affordable for GAs who participate in the USF Student Health Insurance Plan. For details about the insurance, refer to the </a:t>
            </a:r>
            <a:r>
              <a:rPr lang="en-US" b="1" dirty="0">
                <a:hlinkClick r:id="rId2"/>
              </a:rPr>
              <a:t>Human Resources</a:t>
            </a:r>
            <a:r>
              <a:rPr lang="en-US" dirty="0"/>
              <a:t> website. GAs must enroll in the Plan during the Open Enrollment period to be eligible and insurable for the semester(s) of employment, and must maintain eligibility throughout the semester(s).</a:t>
            </a:r>
          </a:p>
          <a:p>
            <a:pPr algn="l" fontAlgn="base"/>
            <a:r>
              <a:rPr lang="en-US" dirty="0"/>
              <a:t>Payment of the University contribution will be discontinued under the following circumstances:</a:t>
            </a:r>
          </a:p>
          <a:p>
            <a:pPr marL="285750" indent="-285750" algn="l" fontAlgn="base">
              <a:buFont typeface="Arial" panose="020B0604020202020204" pitchFamily="34" charset="0"/>
              <a:buChar char="•"/>
            </a:pPr>
            <a:r>
              <a:rPr lang="en-US" dirty="0"/>
              <a:t>Cessation of the appointment; or,</a:t>
            </a:r>
          </a:p>
          <a:p>
            <a:pPr marL="285750" indent="-285750" algn="l" fontAlgn="base">
              <a:buFont typeface="Arial" panose="020B0604020202020204" pitchFamily="34" charset="0"/>
              <a:buChar char="•"/>
            </a:pPr>
            <a:r>
              <a:rPr lang="en-US" dirty="0"/>
              <a:t>Reduction of the total appointment(s) to less than 0.25 FTE; or,</a:t>
            </a:r>
          </a:p>
          <a:p>
            <a:pPr marL="285750" indent="-285750" algn="l" fontAlgn="base">
              <a:buFont typeface="Arial" panose="020B0604020202020204" pitchFamily="34" charset="0"/>
              <a:buChar char="•"/>
            </a:pPr>
            <a:r>
              <a:rPr lang="en-US" dirty="0"/>
              <a:t>Completion of the hours specified for the degree requirements of the program in which the employee is enrolled; or,</a:t>
            </a:r>
          </a:p>
          <a:p>
            <a:pPr marL="285750" indent="-285750" algn="l" fontAlgn="base">
              <a:buFont typeface="Arial" panose="020B0604020202020204" pitchFamily="34" charset="0"/>
              <a:buChar char="•"/>
            </a:pPr>
            <a:r>
              <a:rPr lang="en-US" dirty="0"/>
              <a:t>Failure of the employee to pay the employee portion of the insurance premium when due.</a:t>
            </a:r>
          </a:p>
          <a:p>
            <a:pPr algn="l" fontAlgn="base"/>
            <a:r>
              <a:rPr lang="en-US" dirty="0"/>
              <a:t>When hiring graduate assistants, the graduate programs should be apprised of time limitations of open enrollment in the student health insurance plan for the student to be eligible and insurable for the semester of employment.</a:t>
            </a:r>
          </a:p>
          <a:p>
            <a:pPr algn="l" fontAlgn="base"/>
            <a:r>
              <a:rPr lang="en-US" dirty="0"/>
              <a:t>Student Health Services (SHS) Insurance Office (located in the SHS Annex) administers the student insurance programs and should be contacted regarding questions about the content of the plan (i.e., coverage, benefits, claim's procedures, etc.). The SHS Insurance Office can be contacted at (813) 974-5407 or by </a:t>
            </a:r>
            <a:r>
              <a:rPr lang="en-US" b="1" dirty="0">
                <a:hlinkClick r:id="rId3"/>
              </a:rPr>
              <a:t>email</a:t>
            </a:r>
            <a:r>
              <a:rPr lang="en-US" dirty="0"/>
              <a:t>.</a:t>
            </a:r>
          </a:p>
          <a:p>
            <a:endParaRPr lang="en-US" dirty="0"/>
          </a:p>
        </p:txBody>
      </p:sp>
    </p:spTree>
    <p:extLst>
      <p:ext uri="{BB962C8B-B14F-4D97-AF65-F5344CB8AC3E}">
        <p14:creationId xmlns:p14="http://schemas.microsoft.com/office/powerpoint/2010/main" val="591380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7463" y="607424"/>
            <a:ext cx="8346540" cy="1482634"/>
          </a:xfrm>
        </p:spPr>
        <p:txBody>
          <a:bodyPr/>
          <a:lstStyle/>
          <a:p>
            <a:pPr algn="ctr"/>
            <a:r>
              <a:rPr lang="en-US" sz="4400" dirty="0" smtClean="0"/>
              <a:t>Department or College Health Insurance Contribution</a:t>
            </a:r>
            <a:endParaRPr lang="en-US" sz="4400" dirty="0"/>
          </a:p>
        </p:txBody>
      </p:sp>
      <p:sp>
        <p:nvSpPr>
          <p:cNvPr id="3" name="Subtitle 2"/>
          <p:cNvSpPr>
            <a:spLocks noGrp="1"/>
          </p:cNvSpPr>
          <p:nvPr>
            <p:ph type="subTitle" idx="1"/>
          </p:nvPr>
        </p:nvSpPr>
        <p:spPr>
          <a:xfrm>
            <a:off x="927463" y="2762794"/>
            <a:ext cx="8346540" cy="3768635"/>
          </a:xfrm>
        </p:spPr>
        <p:txBody>
          <a:bodyPr>
            <a:normAutofit/>
          </a:bodyPr>
          <a:lstStyle/>
          <a:p>
            <a:pPr algn="l"/>
            <a:r>
              <a:rPr lang="en-US" sz="2400" dirty="0"/>
              <a:t>A department and/or college may pay the remaining portion of the health insurance cost directly to the insurance company on behalf of a graduate student by registering with the Student Health Insurance Office and receiving a departmental code to allow their students to enroll online, and the department to be billed directly. For questions or to register your department, contact the Student Health Insurance Office at (813) 974-5407 or by </a:t>
            </a:r>
            <a:r>
              <a:rPr lang="en-US" sz="2400" b="1" dirty="0">
                <a:hlinkClick r:id="rId2"/>
              </a:rPr>
              <a:t>email</a:t>
            </a:r>
            <a:r>
              <a:rPr lang="en-US" sz="2400" dirty="0"/>
              <a:t>.</a:t>
            </a:r>
          </a:p>
        </p:txBody>
      </p:sp>
    </p:spTree>
    <p:extLst>
      <p:ext uri="{BB962C8B-B14F-4D97-AF65-F5344CB8AC3E}">
        <p14:creationId xmlns:p14="http://schemas.microsoft.com/office/powerpoint/2010/main" val="2012858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6246" y="724990"/>
            <a:ext cx="8287757" cy="927462"/>
          </a:xfrm>
        </p:spPr>
        <p:txBody>
          <a:bodyPr/>
          <a:lstStyle/>
          <a:p>
            <a:pPr algn="ctr"/>
            <a:r>
              <a:rPr lang="en-US" dirty="0" smtClean="0"/>
              <a:t>Job Classifications</a:t>
            </a:r>
            <a:endParaRPr lang="en-US" dirty="0"/>
          </a:p>
        </p:txBody>
      </p:sp>
      <p:sp>
        <p:nvSpPr>
          <p:cNvPr id="3" name="Subtitle 2"/>
          <p:cNvSpPr>
            <a:spLocks noGrp="1"/>
          </p:cNvSpPr>
          <p:nvPr>
            <p:ph type="subTitle" idx="1"/>
          </p:nvPr>
        </p:nvSpPr>
        <p:spPr>
          <a:xfrm>
            <a:off x="777240" y="2129246"/>
            <a:ext cx="8496763" cy="4153987"/>
          </a:xfrm>
        </p:spPr>
        <p:txBody>
          <a:bodyPr>
            <a:normAutofit fontScale="85000" lnSpcReduction="20000"/>
          </a:bodyPr>
          <a:lstStyle/>
          <a:p>
            <a:pPr algn="l" fontAlgn="base"/>
            <a:r>
              <a:rPr lang="en-US" dirty="0"/>
              <a:t>Using the class code descriptions and requirements below, the department, college and/or university unit shall select an appropriate graduate assistant job classification code that is both descriptive of the work to be performed by the graduate assistant and for which the graduate student qualifies.</a:t>
            </a:r>
          </a:p>
          <a:p>
            <a:pPr algn="l" fontAlgn="base"/>
            <a:r>
              <a:rPr lang="en-US" dirty="0"/>
              <a:t>The hiring department will provide the graduate assistant with an offer letter for all appointments and reappointments. A valid letter of offer must accompany the Appointment Status Form (ASF) when it is sent to Human Resources.</a:t>
            </a:r>
          </a:p>
          <a:p>
            <a:pPr algn="l" fontAlgn="base"/>
            <a:r>
              <a:rPr lang="en-US" dirty="0"/>
              <a:t>It is the responsibility of the hiring unit to ensure that graduate assistants in their department meet the minimum eligibility requirements of the Office of Graduate Studies during each semester that they are employed (refer to the Graduate Assistantship Eligibility section). The hiring unit and the graduate student's academic department are responsible for making sure that the student is enrolled full time and is not on academic probation at the beginning of each semester.</a:t>
            </a:r>
          </a:p>
          <a:p>
            <a:pPr algn="l" fontAlgn="base"/>
            <a:r>
              <a:rPr lang="en-US" dirty="0"/>
              <a:t>The following graduate assistant job classification codes and qualifications are adapted from the State University System Faculty Classification Specifications and supplemented by the Office of Graduate Studies and Human Resources. Eligibility requirements noted are the Office of Graduate Studies minimums, allowing departments and/or colleges to set additional eligibility requirements as required.</a:t>
            </a:r>
          </a:p>
          <a:p>
            <a:pPr algn="l"/>
            <a:endParaRPr lang="en-US" dirty="0"/>
          </a:p>
        </p:txBody>
      </p:sp>
    </p:spTree>
    <p:extLst>
      <p:ext uri="{BB962C8B-B14F-4D97-AF65-F5344CB8AC3E}">
        <p14:creationId xmlns:p14="http://schemas.microsoft.com/office/powerpoint/2010/main" val="2718065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 y="515983"/>
            <a:ext cx="9353006" cy="1110343"/>
          </a:xfrm>
        </p:spPr>
        <p:txBody>
          <a:bodyPr/>
          <a:lstStyle/>
          <a:p>
            <a:pPr algn="ctr"/>
            <a:r>
              <a:rPr lang="en-US" sz="3600" dirty="0" smtClean="0"/>
              <a:t>Graduate Assistantship Position Description</a:t>
            </a:r>
            <a:endParaRPr lang="en-US" sz="3600" dirty="0"/>
          </a:p>
        </p:txBody>
      </p:sp>
      <p:sp>
        <p:nvSpPr>
          <p:cNvPr id="3" name="Subtitle 2"/>
          <p:cNvSpPr>
            <a:spLocks noGrp="1"/>
          </p:cNvSpPr>
          <p:nvPr>
            <p:ph type="subTitle" idx="1"/>
          </p:nvPr>
        </p:nvSpPr>
        <p:spPr>
          <a:xfrm>
            <a:off x="914400" y="2645229"/>
            <a:ext cx="8359603" cy="3402874"/>
          </a:xfrm>
        </p:spPr>
        <p:txBody>
          <a:bodyPr>
            <a:normAutofit/>
          </a:bodyPr>
          <a:lstStyle/>
          <a:p>
            <a:pPr algn="l"/>
            <a:r>
              <a:rPr lang="en-US" dirty="0"/>
              <a:t>For a position to be classified as a graduate assistantship and for the employee to be eligible for benefits afforded to qualifying graduate assistants, the duties performed must directly contribute to the graduate student's program of study. The graduate assistant must perform duties under the supervision of at least one faculty member and/or university employee experienced in the discipline. As a graduate assistant the employee must receive planned, periodic written evaluations (refer to Graduate Assistantship Evaluations). A student must meet ALL Office of Graduate Studies eligibility requirements to be hired as a graduate assistant (refer to Graduate Assistantship Eligibility section)</a:t>
            </a:r>
          </a:p>
        </p:txBody>
      </p:sp>
    </p:spTree>
    <p:extLst>
      <p:ext uri="{BB962C8B-B14F-4D97-AF65-F5344CB8AC3E}">
        <p14:creationId xmlns:p14="http://schemas.microsoft.com/office/powerpoint/2010/main" val="1705303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966651"/>
            <a:ext cx="7766936" cy="1837509"/>
          </a:xfrm>
        </p:spPr>
        <p:txBody>
          <a:bodyPr/>
          <a:lstStyle/>
          <a:p>
            <a:r>
              <a:rPr lang="en-US" dirty="0" smtClean="0"/>
              <a:t>Graduate Assistants – RA</a:t>
            </a:r>
            <a:br>
              <a:rPr lang="en-US" dirty="0" smtClean="0"/>
            </a:br>
            <a:r>
              <a:rPr lang="en-US" dirty="0" smtClean="0"/>
              <a:t>Research </a:t>
            </a:r>
            <a:r>
              <a:rPr lang="en-US" dirty="0" smtClean="0"/>
              <a:t>Assistantship</a:t>
            </a:r>
            <a:endParaRPr lang="en-US" dirty="0"/>
          </a:p>
        </p:txBody>
      </p:sp>
      <p:sp>
        <p:nvSpPr>
          <p:cNvPr id="3" name="Subtitle 2"/>
          <p:cNvSpPr>
            <a:spLocks noGrp="1"/>
          </p:cNvSpPr>
          <p:nvPr>
            <p:ph type="subTitle" idx="1"/>
          </p:nvPr>
        </p:nvSpPr>
        <p:spPr>
          <a:xfrm>
            <a:off x="1507067" y="3439886"/>
            <a:ext cx="7766936" cy="2830285"/>
          </a:xfrm>
        </p:spPr>
        <p:txBody>
          <a:bodyPr>
            <a:normAutofit/>
          </a:bodyPr>
          <a:lstStyle/>
          <a:p>
            <a:pPr algn="ctr"/>
            <a:r>
              <a:rPr lang="en-US" dirty="0" smtClean="0"/>
              <a:t>9181 Research Associate (2 or more years of research experience)</a:t>
            </a:r>
          </a:p>
          <a:p>
            <a:pPr algn="ctr"/>
            <a:r>
              <a:rPr lang="en-US" dirty="0" smtClean="0"/>
              <a:t>9182 Research Assistant (first two years of study, no experience)</a:t>
            </a:r>
          </a:p>
          <a:p>
            <a:pPr algn="ctr"/>
            <a:r>
              <a:rPr lang="en-US" dirty="0" smtClean="0"/>
              <a:t>Only research duties/supporting research</a:t>
            </a:r>
          </a:p>
          <a:p>
            <a:pPr algn="ctr"/>
            <a:r>
              <a:rPr lang="en-US" dirty="0" smtClean="0"/>
              <a:t>Salaried</a:t>
            </a:r>
          </a:p>
          <a:p>
            <a:pPr algn="ctr"/>
            <a:r>
              <a:rPr lang="en-US" dirty="0" smtClean="0"/>
              <a:t>.25 FTE minimum to qualify for health insurance and tuition payment</a:t>
            </a:r>
            <a:endParaRPr lang="en-US" dirty="0"/>
          </a:p>
        </p:txBody>
      </p:sp>
    </p:spTree>
    <p:extLst>
      <p:ext uri="{BB962C8B-B14F-4D97-AF65-F5344CB8AC3E}">
        <p14:creationId xmlns:p14="http://schemas.microsoft.com/office/powerpoint/2010/main" val="346722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6834" y="515983"/>
            <a:ext cx="8477169" cy="1299754"/>
          </a:xfrm>
        </p:spPr>
        <p:txBody>
          <a:bodyPr/>
          <a:lstStyle/>
          <a:p>
            <a:pPr algn="ctr"/>
            <a:r>
              <a:rPr lang="en-US" sz="4400" dirty="0" smtClean="0"/>
              <a:t>Graduate Assistant Opportunities</a:t>
            </a:r>
            <a:endParaRPr lang="en-US" sz="4400" dirty="0"/>
          </a:p>
        </p:txBody>
      </p:sp>
      <p:sp>
        <p:nvSpPr>
          <p:cNvPr id="3" name="Subtitle 2"/>
          <p:cNvSpPr>
            <a:spLocks noGrp="1"/>
          </p:cNvSpPr>
          <p:nvPr>
            <p:ph type="subTitle" idx="1"/>
          </p:nvPr>
        </p:nvSpPr>
        <p:spPr>
          <a:xfrm>
            <a:off x="992777" y="2599509"/>
            <a:ext cx="8281226" cy="3598817"/>
          </a:xfrm>
        </p:spPr>
        <p:txBody>
          <a:bodyPr>
            <a:normAutofit/>
          </a:bodyPr>
          <a:lstStyle/>
          <a:p>
            <a:pPr algn="l"/>
            <a:r>
              <a:rPr lang="en-US" dirty="0"/>
              <a:t>Graduate assistantships are highly competitive. Specific eligibility requirements and application guidelines for graduate assistants are established by the colleges and departments.</a:t>
            </a:r>
            <a:r>
              <a:rPr lang="en-US" b="1" dirty="0"/>
              <a:t> To apply for an assistantship, students should contact their Graduate Program Director in the department of study.</a:t>
            </a:r>
            <a:r>
              <a:rPr lang="en-US" dirty="0"/>
              <a:t> </a:t>
            </a:r>
            <a:r>
              <a:rPr lang="en-US" dirty="0" smtClean="0"/>
              <a:t>Programs </a:t>
            </a:r>
            <a:r>
              <a:rPr lang="en-US" dirty="0"/>
              <a:t>that wish to advertise graduate assistant opportunities to the USF student community are encouraged to use USF Career Services. More information about posting job opportunities can be found on the </a:t>
            </a:r>
            <a:r>
              <a:rPr lang="en-US" b="1" dirty="0">
                <a:hlinkClick r:id="rId2"/>
              </a:rPr>
              <a:t>Career Services</a:t>
            </a:r>
            <a:r>
              <a:rPr lang="en-US" dirty="0"/>
              <a:t> website.</a:t>
            </a:r>
          </a:p>
        </p:txBody>
      </p:sp>
    </p:spTree>
    <p:extLst>
      <p:ext uri="{BB962C8B-B14F-4D97-AF65-F5344CB8AC3E}">
        <p14:creationId xmlns:p14="http://schemas.microsoft.com/office/powerpoint/2010/main" val="954037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01486"/>
            <a:ext cx="7766936" cy="1663337"/>
          </a:xfrm>
        </p:spPr>
        <p:txBody>
          <a:bodyPr/>
          <a:lstStyle/>
          <a:p>
            <a:r>
              <a:rPr lang="en-US" dirty="0" smtClean="0"/>
              <a:t>Graduate Assistants – GA</a:t>
            </a:r>
            <a:br>
              <a:rPr lang="en-US" dirty="0" smtClean="0"/>
            </a:br>
            <a:r>
              <a:rPr lang="en-US" dirty="0" smtClean="0"/>
              <a:t>Graduate Assistantship</a:t>
            </a:r>
            <a:endParaRPr lang="en-US" dirty="0"/>
          </a:p>
        </p:txBody>
      </p:sp>
      <p:sp>
        <p:nvSpPr>
          <p:cNvPr id="3" name="Subtitle 2"/>
          <p:cNvSpPr>
            <a:spLocks noGrp="1"/>
          </p:cNvSpPr>
          <p:nvPr>
            <p:ph type="subTitle" idx="1"/>
          </p:nvPr>
        </p:nvSpPr>
        <p:spPr>
          <a:xfrm>
            <a:off x="722812" y="3326674"/>
            <a:ext cx="9048206" cy="2743199"/>
          </a:xfrm>
        </p:spPr>
        <p:txBody>
          <a:bodyPr>
            <a:normAutofit/>
          </a:bodyPr>
          <a:lstStyle/>
          <a:p>
            <a:pPr algn="ctr"/>
            <a:r>
              <a:rPr lang="en-US" dirty="0" smtClean="0"/>
              <a:t>9185 Graduate Assistants</a:t>
            </a:r>
          </a:p>
          <a:p>
            <a:pPr algn="ctr"/>
            <a:r>
              <a:rPr lang="en-US" dirty="0" smtClean="0"/>
              <a:t>Administrative, not teaching or performing research</a:t>
            </a:r>
          </a:p>
          <a:p>
            <a:pPr algn="ctr"/>
            <a:r>
              <a:rPr lang="en-US" dirty="0" smtClean="0"/>
              <a:t>Non-exempt hourly employees (non-salaried) and must complete timesheets</a:t>
            </a:r>
          </a:p>
          <a:p>
            <a:pPr algn="ctr"/>
            <a:r>
              <a:rPr lang="en-US" dirty="0" smtClean="0"/>
              <a:t>.25 FTE minimum to qualify for health insurance and tuition payment</a:t>
            </a:r>
          </a:p>
          <a:p>
            <a:pPr algn="ctr"/>
            <a:r>
              <a:rPr lang="en-US" dirty="0" smtClean="0"/>
              <a:t>Duties performed must directly contribute to the graduate student’s program of study</a:t>
            </a:r>
            <a:endParaRPr lang="en-US" dirty="0"/>
          </a:p>
        </p:txBody>
      </p:sp>
    </p:spTree>
    <p:extLst>
      <p:ext uri="{BB962C8B-B14F-4D97-AF65-F5344CB8AC3E}">
        <p14:creationId xmlns:p14="http://schemas.microsoft.com/office/powerpoint/2010/main" val="3591364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96983"/>
            <a:ext cx="7766936" cy="1698171"/>
          </a:xfrm>
        </p:spPr>
        <p:txBody>
          <a:bodyPr/>
          <a:lstStyle/>
          <a:p>
            <a:r>
              <a:rPr lang="en-US" dirty="0" smtClean="0"/>
              <a:t>Graduate Assistants – TA</a:t>
            </a:r>
            <a:br>
              <a:rPr lang="en-US" dirty="0" smtClean="0"/>
            </a:br>
            <a:r>
              <a:rPr lang="en-US" dirty="0" smtClean="0"/>
              <a:t>Teaching Assistantship</a:t>
            </a:r>
            <a:endParaRPr lang="en-US" dirty="0"/>
          </a:p>
        </p:txBody>
      </p:sp>
      <p:sp>
        <p:nvSpPr>
          <p:cNvPr id="3" name="Subtitle 2"/>
          <p:cNvSpPr>
            <a:spLocks noGrp="1"/>
          </p:cNvSpPr>
          <p:nvPr>
            <p:ph type="subTitle" idx="1"/>
          </p:nvPr>
        </p:nvSpPr>
        <p:spPr>
          <a:xfrm>
            <a:off x="1193074" y="3143795"/>
            <a:ext cx="8264435" cy="3108960"/>
          </a:xfrm>
        </p:spPr>
        <p:txBody>
          <a:bodyPr>
            <a:normAutofit/>
          </a:bodyPr>
          <a:lstStyle/>
          <a:p>
            <a:pPr algn="ctr"/>
            <a:r>
              <a:rPr lang="en-US" dirty="0" smtClean="0"/>
              <a:t>9183 Teaching Associate (must have completed </a:t>
            </a:r>
            <a:r>
              <a:rPr lang="en-US" u="sng" dirty="0" smtClean="0"/>
              <a:t>30 hours </a:t>
            </a:r>
            <a:r>
              <a:rPr lang="en-US" dirty="0" smtClean="0"/>
              <a:t>@ grad level)</a:t>
            </a:r>
          </a:p>
          <a:p>
            <a:pPr algn="ctr"/>
            <a:r>
              <a:rPr lang="en-US" dirty="0" smtClean="0"/>
              <a:t>9184 Teaching Assistant (must have completed </a:t>
            </a:r>
            <a:r>
              <a:rPr lang="en-US" u="sng" dirty="0" smtClean="0"/>
              <a:t>18 hours </a:t>
            </a:r>
            <a:r>
              <a:rPr lang="en-US" dirty="0" smtClean="0"/>
              <a:t>@ grad level)</a:t>
            </a:r>
          </a:p>
          <a:p>
            <a:pPr algn="ctr"/>
            <a:r>
              <a:rPr lang="en-US" dirty="0" smtClean="0"/>
              <a:t>9550 Instructional Assistant (no hours required, must </a:t>
            </a:r>
            <a:r>
              <a:rPr lang="en-US" u="sng" dirty="0" smtClean="0"/>
              <a:t>not</a:t>
            </a:r>
            <a:r>
              <a:rPr lang="en-US" dirty="0" smtClean="0"/>
              <a:t> be assigned to teach)</a:t>
            </a:r>
          </a:p>
          <a:p>
            <a:pPr algn="ctr"/>
            <a:r>
              <a:rPr lang="en-US" dirty="0" smtClean="0"/>
              <a:t>Only teaching duties/supporting instruction</a:t>
            </a:r>
          </a:p>
          <a:p>
            <a:pPr algn="ctr"/>
            <a:r>
              <a:rPr lang="en-US" dirty="0" smtClean="0"/>
              <a:t>Salaried</a:t>
            </a:r>
          </a:p>
          <a:p>
            <a:pPr algn="ctr"/>
            <a:r>
              <a:rPr lang="en-US" dirty="0" smtClean="0"/>
              <a:t>.25 FTE minimum to qualify for health insurance and tuition payment</a:t>
            </a:r>
            <a:endParaRPr lang="en-US" dirty="0"/>
          </a:p>
        </p:txBody>
      </p:sp>
    </p:spTree>
    <p:extLst>
      <p:ext uri="{BB962C8B-B14F-4D97-AF65-F5344CB8AC3E}">
        <p14:creationId xmlns:p14="http://schemas.microsoft.com/office/powerpoint/2010/main" val="2733763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9269" y="457200"/>
            <a:ext cx="9137468" cy="1240971"/>
          </a:xfrm>
        </p:spPr>
        <p:txBody>
          <a:bodyPr/>
          <a:lstStyle/>
          <a:p>
            <a:pPr algn="ctr"/>
            <a:r>
              <a:rPr lang="en-US" sz="3600" dirty="0" smtClean="0"/>
              <a:t>Foreign Language Proficiency Requirements for International Teaching Assistants</a:t>
            </a:r>
            <a:endParaRPr lang="en-US" sz="3600" dirty="0"/>
          </a:p>
        </p:txBody>
      </p:sp>
      <p:sp>
        <p:nvSpPr>
          <p:cNvPr id="3" name="Subtitle 2"/>
          <p:cNvSpPr>
            <a:spLocks noGrp="1"/>
          </p:cNvSpPr>
          <p:nvPr>
            <p:ph type="subTitle" idx="1"/>
          </p:nvPr>
        </p:nvSpPr>
        <p:spPr>
          <a:xfrm>
            <a:off x="829491" y="2534194"/>
            <a:ext cx="8444512" cy="3781697"/>
          </a:xfrm>
        </p:spPr>
        <p:txBody>
          <a:bodyPr>
            <a:normAutofit fontScale="62500" lnSpcReduction="20000"/>
          </a:bodyPr>
          <a:lstStyle/>
          <a:p>
            <a:pPr algn="l" fontAlgn="base"/>
            <a:r>
              <a:rPr lang="en-US" dirty="0"/>
              <a:t>International Teaching Assistants from countries that are not predominantly </a:t>
            </a:r>
            <a:r>
              <a:rPr lang="en-US" b="1" dirty="0">
                <a:hlinkClick r:id="rId2"/>
              </a:rPr>
              <a:t>English-speaking countries</a:t>
            </a:r>
            <a:r>
              <a:rPr lang="en-US" dirty="0"/>
              <a:t> must demonstrate proficiency. This has been established as minimum scores of 26 on the spoken portion of the internet-administered TOEFL </a:t>
            </a:r>
            <a:r>
              <a:rPr lang="en-US" dirty="0" err="1"/>
              <a:t>iBT</a:t>
            </a:r>
            <a:r>
              <a:rPr lang="en-US" dirty="0"/>
              <a:t> or of 160 on the spoken portion of the TOEIC. The Office of Graduate Studies will consider these scores valid for up to 5 years after administration, so long as the student has dated supporting/official documentation. </a:t>
            </a:r>
            <a:r>
              <a:rPr lang="en-US" b="1" dirty="0"/>
              <a:t>At this point USF is not accepting equivalencies with the IELTS test for ITAs.</a:t>
            </a:r>
            <a:r>
              <a:rPr lang="en-US" dirty="0"/>
              <a:t> ITAs who fail to meet these requirements cannot be assigned TA positions that require them to directly interact with students. Therefore, those students should be assigned as Graduate Instructional Assistants (9550 job code), and their assignment should have them performing duties that do not involve face-to-face contact with students.</a:t>
            </a:r>
          </a:p>
          <a:p>
            <a:pPr algn="l" fontAlgn="base"/>
            <a:r>
              <a:rPr lang="en-US" b="1" dirty="0"/>
              <a:t>Students who receive a 20 to 25 on the TOEFL </a:t>
            </a:r>
            <a:r>
              <a:rPr lang="en-US" b="1" dirty="0" err="1"/>
              <a:t>iBT</a:t>
            </a:r>
            <a:r>
              <a:rPr lang="en-US" b="1" dirty="0"/>
              <a:t> or 110 to 150 on the TOEIC must be enrolled in the ITA Workshop</a:t>
            </a:r>
            <a:r>
              <a:rPr lang="en-US" dirty="0"/>
              <a:t>, which is funded by the Provost, is staffed by an INTO instructor, and </a:t>
            </a:r>
            <a:r>
              <a:rPr lang="en-US" b="1" dirty="0"/>
              <a:t>is offered in the Fall and Spring semesters</a:t>
            </a:r>
            <a:r>
              <a:rPr lang="en-US" dirty="0"/>
              <a:t>. Students are assessed at the beginning of the semester to determine the level of instruction needed. Once the student completes the requested training modules, he/she is required to do a Microteaching Demonstration, which has the potential to serve as an alternative to either the TOEFL </a:t>
            </a:r>
            <a:r>
              <a:rPr lang="en-US" dirty="0" err="1"/>
              <a:t>iBT</a:t>
            </a:r>
            <a:r>
              <a:rPr lang="en-US" dirty="0"/>
              <a:t> or the TOEIC requirement. At least two trained spoken and pragmatic English proficiency raters will rate this assessment. The results of the assessment will lead to a recommendation regarding the student's eligibility for a TA-ship. These recommendations may include:</a:t>
            </a:r>
          </a:p>
          <a:p>
            <a:pPr marL="342900" indent="-342900" algn="l" fontAlgn="base">
              <a:buFont typeface="+mj-lt"/>
              <a:buAutoNum type="arabicPeriod"/>
            </a:pPr>
            <a:r>
              <a:rPr lang="en-US" dirty="0"/>
              <a:t>no recommendation for TA-ship; more individual development needed; or</a:t>
            </a:r>
          </a:p>
          <a:p>
            <a:pPr marL="342900" indent="-342900" algn="l" fontAlgn="base">
              <a:buFont typeface="+mj-lt"/>
              <a:buAutoNum type="arabicPeriod"/>
            </a:pPr>
            <a:r>
              <a:rPr lang="en-US" dirty="0"/>
              <a:t>recommendation for unconditional TA-ship with sufficient proof of English spoken and pragmatic teaching proficiency.</a:t>
            </a:r>
          </a:p>
          <a:p>
            <a:pPr algn="l" fontAlgn="base"/>
            <a:r>
              <a:rPr lang="en-US" dirty="0"/>
              <a:t>If the student falls into the first category, he/she cannot continue as a TA and must retake the ITA Workshop. If the ITA falls into the second category, he/she can then be appointed as either a Graduate Teaching Assistant or Associate (9183 and 9184 job codes). These scores will be entered into the Banner system so that the level of proficiency is documented.</a:t>
            </a:r>
          </a:p>
          <a:p>
            <a:endParaRPr lang="en-US" dirty="0"/>
          </a:p>
        </p:txBody>
      </p:sp>
    </p:spTree>
    <p:extLst>
      <p:ext uri="{BB962C8B-B14F-4D97-AF65-F5344CB8AC3E}">
        <p14:creationId xmlns:p14="http://schemas.microsoft.com/office/powerpoint/2010/main" val="4262236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65761"/>
            <a:ext cx="7766936" cy="1053736"/>
          </a:xfrm>
        </p:spPr>
        <p:txBody>
          <a:bodyPr/>
          <a:lstStyle/>
          <a:p>
            <a:pPr algn="ctr"/>
            <a:r>
              <a:rPr lang="en-US" dirty="0" smtClean="0"/>
              <a:t>FTE Levels</a:t>
            </a:r>
            <a:endParaRPr lang="en-US" dirty="0"/>
          </a:p>
        </p:txBody>
      </p:sp>
      <p:sp>
        <p:nvSpPr>
          <p:cNvPr id="3" name="Subtitle 2"/>
          <p:cNvSpPr>
            <a:spLocks noGrp="1"/>
          </p:cNvSpPr>
          <p:nvPr>
            <p:ph type="subTitle" idx="1"/>
          </p:nvPr>
        </p:nvSpPr>
        <p:spPr>
          <a:xfrm>
            <a:off x="1507067" y="1915886"/>
            <a:ext cx="7766936" cy="4502331"/>
          </a:xfrm>
        </p:spPr>
        <p:txBody>
          <a:bodyPr/>
          <a:lstStyle/>
          <a:p>
            <a:pPr algn="l"/>
            <a:r>
              <a:rPr lang="en-US" b="1" dirty="0" smtClean="0"/>
              <a:t>0.25 FTE </a:t>
            </a:r>
            <a:r>
              <a:rPr lang="en-US" dirty="0" smtClean="0"/>
              <a:t>= Minimum FTE allowed to be eligible for payment &amp; insurance</a:t>
            </a:r>
          </a:p>
          <a:p>
            <a:pPr algn="l"/>
            <a:r>
              <a:rPr lang="en-US" b="1" dirty="0" smtClean="0"/>
              <a:t>0.50 FTE </a:t>
            </a:r>
            <a:r>
              <a:rPr lang="en-US" dirty="0" smtClean="0"/>
              <a:t>= Most common and typically preferred</a:t>
            </a:r>
          </a:p>
          <a:p>
            <a:pPr algn="l"/>
            <a:r>
              <a:rPr lang="en-US" b="1" dirty="0" smtClean="0"/>
              <a:t>0.73 FTE </a:t>
            </a:r>
            <a:r>
              <a:rPr lang="en-US" dirty="0" smtClean="0"/>
              <a:t>= Absolute maximum allowed with approved justification</a:t>
            </a:r>
          </a:p>
          <a:p>
            <a:pPr algn="l"/>
            <a:endParaRPr lang="en-US" dirty="0" smtClean="0"/>
          </a:p>
          <a:p>
            <a:pPr algn="ctr"/>
            <a:r>
              <a:rPr lang="en-US" b="1" i="1" u="sng" dirty="0" smtClean="0"/>
              <a:t>Higher than .050</a:t>
            </a:r>
          </a:p>
          <a:p>
            <a:pPr algn="ctr"/>
            <a:endParaRPr lang="en-US" b="1" i="1" u="sng" dirty="0"/>
          </a:p>
          <a:p>
            <a:pPr algn="ctr"/>
            <a:r>
              <a:rPr lang="en-US" dirty="0" smtClean="0"/>
              <a:t>Justification Letter from major professor.</a:t>
            </a:r>
          </a:p>
          <a:p>
            <a:pPr algn="ctr"/>
            <a:r>
              <a:rPr lang="en-US" dirty="0" smtClean="0"/>
              <a:t>How the appointment is vital to the student’s academic success.</a:t>
            </a:r>
          </a:p>
          <a:p>
            <a:pPr algn="ctr"/>
            <a:r>
              <a:rPr lang="en-US" dirty="0" smtClean="0"/>
              <a:t>Nothing above .73 FTE (29 hours a week) will be approved.</a:t>
            </a:r>
          </a:p>
          <a:p>
            <a:pPr algn="ctr"/>
            <a:r>
              <a:rPr lang="en-US" dirty="0" smtClean="0"/>
              <a:t>Requests sent to Ruth Bahr and Joseph Butts.</a:t>
            </a:r>
          </a:p>
          <a:p>
            <a:pPr algn="l"/>
            <a:endParaRPr lang="en-US" dirty="0"/>
          </a:p>
        </p:txBody>
      </p:sp>
      <p:sp>
        <p:nvSpPr>
          <p:cNvPr id="4" name="Right Arrow 3"/>
          <p:cNvSpPr/>
          <p:nvPr/>
        </p:nvSpPr>
        <p:spPr>
          <a:xfrm>
            <a:off x="528659" y="481584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6581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 y="731520"/>
            <a:ext cx="9797143" cy="1288869"/>
          </a:xfrm>
        </p:spPr>
        <p:txBody>
          <a:bodyPr/>
          <a:lstStyle/>
          <a:p>
            <a:pPr algn="ctr"/>
            <a:r>
              <a:rPr lang="en-US" sz="4000" dirty="0" smtClean="0"/>
              <a:t/>
            </a:r>
            <a:br>
              <a:rPr lang="en-US" sz="4000" dirty="0" smtClean="0"/>
            </a:br>
            <a:r>
              <a:rPr lang="en-US" sz="3600" dirty="0" smtClean="0"/>
              <a:t>FTE Overage Approval Request</a:t>
            </a:r>
            <a:br>
              <a:rPr lang="en-US" sz="3600" dirty="0" smtClean="0"/>
            </a:br>
            <a:r>
              <a:rPr lang="en-US" sz="3600" dirty="0" smtClean="0"/>
              <a:t>for Graduate Assistantship Tuition Payments</a:t>
            </a:r>
            <a:endParaRPr lang="en-US" sz="3600" dirty="0"/>
          </a:p>
        </p:txBody>
      </p:sp>
      <p:sp>
        <p:nvSpPr>
          <p:cNvPr id="3" name="Subtitle 2"/>
          <p:cNvSpPr>
            <a:spLocks noGrp="1"/>
          </p:cNvSpPr>
          <p:nvPr>
            <p:ph type="subTitle" idx="1"/>
          </p:nvPr>
        </p:nvSpPr>
        <p:spPr>
          <a:xfrm>
            <a:off x="513806" y="2194560"/>
            <a:ext cx="8760197" cy="4293325"/>
          </a:xfrm>
        </p:spPr>
        <p:txBody>
          <a:bodyPr>
            <a:normAutofit fontScale="62500" lnSpcReduction="20000"/>
          </a:bodyPr>
          <a:lstStyle/>
          <a:p>
            <a:pPr algn="l"/>
            <a:r>
              <a:rPr lang="en-US" dirty="0"/>
              <a:t>Graduate Assistants may be appointed up to a maximum of .50 FTE for a single assistantship.  Programs who desire to appoint a Graduate Student, in any classification, more than .50 FTE up to .73 FTE, for a single or multiple appointments, must submit justification to the Office of Graduate Studies for approval.  The justification should come from the student’s academic advisor (major prof for doctoral) not their supervisor.  This is designed to ensure sufficient progress toward degree and that the department is aware of the student’s employment activity.</a:t>
            </a:r>
          </a:p>
          <a:p>
            <a:pPr algn="l"/>
            <a:r>
              <a:rPr lang="en-US" dirty="0"/>
              <a:t> </a:t>
            </a:r>
          </a:p>
          <a:p>
            <a:pPr algn="l"/>
            <a:r>
              <a:rPr lang="en-US" dirty="0"/>
              <a:t>When requesting, please address these questions:</a:t>
            </a:r>
          </a:p>
          <a:p>
            <a:pPr lvl="0" algn="l"/>
            <a:r>
              <a:rPr lang="en-US" dirty="0"/>
              <a:t>Please have the major professor comment on the student’s current progress toward the student’s degree.</a:t>
            </a:r>
          </a:p>
          <a:p>
            <a:pPr lvl="0" algn="l"/>
            <a:r>
              <a:rPr lang="en-US" dirty="0"/>
              <a:t>Has the student taken/passed his/her qualifying exam? If not, when will it be taken?</a:t>
            </a:r>
          </a:p>
          <a:p>
            <a:pPr lvl="0" algn="l"/>
            <a:r>
              <a:rPr lang="en-US" dirty="0"/>
              <a:t>Has the student had a prospectus meeting? How far along is the student on dissertation?</a:t>
            </a:r>
          </a:p>
          <a:p>
            <a:pPr lvl="0" algn="l"/>
            <a:r>
              <a:rPr lang="en-US" dirty="0"/>
              <a:t>When is the student expected to graduate?</a:t>
            </a:r>
          </a:p>
          <a:p>
            <a:pPr algn="l"/>
            <a:r>
              <a:rPr lang="en-US" dirty="0"/>
              <a:t>Students hired in non-GA positions on campus must also not exceed .73 FTE for the combined position and assistantship appointments.  These appointments also count towards the total FTE.  Programs who desire to appoint a Graduate Student, in any classification, more than .73 FTE, for single or multiple appointments, must submit justification to the Office of Graduate Studies for approval.  Please note there are ACA and budget considerations to take into account in these cases.  Please our office (Graduate Studies) if you wish to do this (send an email to Joseph Butts {tron@usf.edu} and Ruth Bahr {rbahr@usf.edu}).  Graduate assistants should be aware of the Internal Revenue Service guidelines for exemption from FICA.  Please contact Human Resources at (813) 974-2970 for more information.</a:t>
            </a:r>
          </a:p>
          <a:p>
            <a:pPr algn="l"/>
            <a:r>
              <a:rPr lang="en-US" dirty="0"/>
              <a:t> </a:t>
            </a:r>
          </a:p>
          <a:p>
            <a:pPr algn="l"/>
            <a:r>
              <a:rPr lang="en-US" dirty="0"/>
              <a:t>If you receive approval, SAVE THE EMAIL AS A PDF DOCUMENT so that it can be uploaded with your Online Tuition Payment Request.</a:t>
            </a:r>
          </a:p>
          <a:p>
            <a:pPr algn="l"/>
            <a:r>
              <a:rPr lang="en-US" dirty="0"/>
              <a:t>If you do NOT receive approval, adjustments to the student’s FTE will have to be made to be eligible for a tuition payment.</a:t>
            </a:r>
          </a:p>
          <a:p>
            <a:pPr algn="l"/>
            <a:endParaRPr lang="en-US" dirty="0"/>
          </a:p>
        </p:txBody>
      </p:sp>
    </p:spTree>
    <p:extLst>
      <p:ext uri="{BB962C8B-B14F-4D97-AF65-F5344CB8AC3E}">
        <p14:creationId xmlns:p14="http://schemas.microsoft.com/office/powerpoint/2010/main" val="3588928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5029" y="1201783"/>
            <a:ext cx="8228974" cy="947057"/>
          </a:xfrm>
        </p:spPr>
        <p:txBody>
          <a:bodyPr/>
          <a:lstStyle/>
          <a:p>
            <a:pPr algn="ctr"/>
            <a:r>
              <a:rPr lang="en-US" sz="4000" dirty="0" smtClean="0"/>
              <a:t>Graduate Student Tuition &amp; Fees</a:t>
            </a:r>
            <a:endParaRPr lang="en-US" sz="4000" dirty="0"/>
          </a:p>
        </p:txBody>
      </p:sp>
      <p:sp>
        <p:nvSpPr>
          <p:cNvPr id="3" name="Subtitle 2"/>
          <p:cNvSpPr>
            <a:spLocks noGrp="1"/>
          </p:cNvSpPr>
          <p:nvPr>
            <p:ph type="subTitle" idx="1"/>
          </p:nvPr>
        </p:nvSpPr>
        <p:spPr>
          <a:xfrm>
            <a:off x="960120" y="2841171"/>
            <a:ext cx="8313883" cy="3161212"/>
          </a:xfrm>
        </p:spPr>
        <p:txBody>
          <a:bodyPr>
            <a:normAutofit fontScale="92500" lnSpcReduction="20000"/>
          </a:bodyPr>
          <a:lstStyle/>
          <a:p>
            <a:pPr algn="l" fontAlgn="base"/>
            <a:r>
              <a:rPr lang="en-US" dirty="0"/>
              <a:t>Graduate assistants receive a stipend and are eligible for tuition payment and an employer contribution toward health insurance. Tuition payment refers to the matriculation fees only. The University does not provide payment for the cost of other student fees (i.e., flat fee athletic, flat fee A&amp;S, student union enhancement fee, lab fees, comprehensive new graduate fee). For greater detail, refer to the </a:t>
            </a:r>
            <a:r>
              <a:rPr lang="en-US" b="1" dirty="0">
                <a:hlinkClick r:id="rId2"/>
              </a:rPr>
              <a:t>Financial Aid</a:t>
            </a:r>
            <a:r>
              <a:rPr lang="en-US" dirty="0"/>
              <a:t> website.</a:t>
            </a:r>
          </a:p>
          <a:p>
            <a:pPr algn="l" fontAlgn="base"/>
            <a:r>
              <a:rPr lang="en-US" dirty="0"/>
              <a:t>Graduate assistants are responsible for paying the student fees assessed to their account. Fees may include, but are not limited to, flat fee athletic, flat fee A&amp;S, student union enhancement fee, lab fees, and/or comprehensive new graduate fee. Students are responsible for paying the balance on their account by the payment deadline published in the academic calendar. Failure to pay on time will result in a late payment charge. To determine fees and balances owed, refer to </a:t>
            </a:r>
            <a:r>
              <a:rPr lang="en-US" b="1" dirty="0">
                <a:hlinkClick r:id="rId3"/>
              </a:rPr>
              <a:t>OASIS</a:t>
            </a:r>
            <a:r>
              <a:rPr lang="en-US" dirty="0"/>
              <a:t>.</a:t>
            </a:r>
          </a:p>
          <a:p>
            <a:pPr algn="l"/>
            <a:endParaRPr lang="en-US" dirty="0"/>
          </a:p>
        </p:txBody>
      </p:sp>
    </p:spTree>
    <p:extLst>
      <p:ext uri="{BB962C8B-B14F-4D97-AF65-F5344CB8AC3E}">
        <p14:creationId xmlns:p14="http://schemas.microsoft.com/office/powerpoint/2010/main" val="2065449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33104"/>
            <a:ext cx="7766936" cy="979714"/>
          </a:xfrm>
        </p:spPr>
        <p:txBody>
          <a:bodyPr/>
          <a:lstStyle/>
          <a:p>
            <a:pPr algn="ctr"/>
            <a:r>
              <a:rPr lang="en-US" dirty="0" smtClean="0"/>
              <a:t>Stipends</a:t>
            </a:r>
            <a:endParaRPr lang="en-US" dirty="0"/>
          </a:p>
        </p:txBody>
      </p:sp>
      <p:sp>
        <p:nvSpPr>
          <p:cNvPr id="3" name="Subtitle 2"/>
          <p:cNvSpPr>
            <a:spLocks noGrp="1"/>
          </p:cNvSpPr>
          <p:nvPr>
            <p:ph type="subTitle" idx="1"/>
          </p:nvPr>
        </p:nvSpPr>
        <p:spPr>
          <a:xfrm>
            <a:off x="404949" y="1704703"/>
            <a:ext cx="9189721" cy="4709160"/>
          </a:xfrm>
        </p:spPr>
        <p:txBody>
          <a:bodyPr>
            <a:normAutofit fontScale="85000" lnSpcReduction="20000"/>
          </a:bodyPr>
          <a:lstStyle/>
          <a:p>
            <a:pPr algn="l" fontAlgn="base"/>
            <a:r>
              <a:rPr lang="en-US" dirty="0"/>
              <a:t>There is no new agreement (CBA) and no amendments have been agreed to by the USF Administration and GAU at this time. Consequently, the rates in effect at present should be used going forward (Fall 2021) until a new CBA is agreed to and ratified. Should that happen, an announcement will be sent out and it will be noted in the handbook</a:t>
            </a:r>
            <a:r>
              <a:rPr lang="en-US" dirty="0" smtClean="0"/>
              <a:t>.</a:t>
            </a:r>
          </a:p>
          <a:p>
            <a:pPr algn="l" fontAlgn="base"/>
            <a:endParaRPr lang="en-US" dirty="0"/>
          </a:p>
          <a:p>
            <a:pPr marL="285750" indent="-285750" algn="l" fontAlgn="base">
              <a:buFont typeface="Arial" panose="020B0604020202020204" pitchFamily="34" charset="0"/>
              <a:buChar char="•"/>
            </a:pPr>
            <a:r>
              <a:rPr lang="en-US" b="1" dirty="0" smtClean="0"/>
              <a:t>Effective </a:t>
            </a:r>
            <a:r>
              <a:rPr lang="en-US" b="1" dirty="0"/>
              <a:t>Fall 2019</a:t>
            </a:r>
            <a:r>
              <a:rPr lang="en-US" dirty="0"/>
              <a:t> – Master's level: Each nine-month employee (19.5 pay periods) on a .50 FTE appointment shall be guaranteed </a:t>
            </a:r>
            <a:r>
              <a:rPr lang="en-US" b="1" dirty="0"/>
              <a:t>a minimum stipend of $12,503.40 ($16.03 Hour)</a:t>
            </a:r>
            <a:r>
              <a:rPr lang="en-US" dirty="0"/>
              <a:t>. Appointments greater or less than .50 FTE shall be paid at a stipend rate representing a proportion of this minimum as determined by the fractional FTE appointment and the budgeted weeks of activity.</a:t>
            </a:r>
          </a:p>
          <a:p>
            <a:pPr marL="285750" indent="-285750" algn="l" fontAlgn="base">
              <a:buFont typeface="Arial" panose="020B0604020202020204" pitchFamily="34" charset="0"/>
              <a:buChar char="•"/>
            </a:pPr>
            <a:r>
              <a:rPr lang="en-US" b="1" dirty="0" smtClean="0"/>
              <a:t>Effective </a:t>
            </a:r>
            <a:r>
              <a:rPr lang="en-US" b="1" dirty="0"/>
              <a:t>Fall 2019</a:t>
            </a:r>
            <a:r>
              <a:rPr lang="en-US" dirty="0"/>
              <a:t> – Doctoral level: Each nine-month employee (19.5 pay periods) on a .50 FTE appointment shall be guaranteed </a:t>
            </a:r>
            <a:r>
              <a:rPr lang="en-US" b="1" dirty="0"/>
              <a:t>a minimum of $17,830.80 ($22.86 Hour)</a:t>
            </a:r>
            <a:r>
              <a:rPr lang="en-US" dirty="0"/>
              <a:t>. Appointments greater or less than .50 FTE but no less than .25 FTE shall be paid at a stipend rate representing a proportion of this minimum as determined by the fractional FTE appointment and the budgeted weeks of activity</a:t>
            </a:r>
            <a:r>
              <a:rPr lang="en-US" dirty="0" smtClean="0"/>
              <a:t>.</a:t>
            </a:r>
          </a:p>
          <a:p>
            <a:pPr marL="285750" indent="-285750" algn="l" fontAlgn="base">
              <a:buFont typeface="Arial" panose="020B0604020202020204" pitchFamily="34" charset="0"/>
              <a:buChar char="•"/>
            </a:pPr>
            <a:endParaRPr lang="en-US" dirty="0"/>
          </a:p>
          <a:p>
            <a:pPr algn="l" fontAlgn="base"/>
            <a:r>
              <a:rPr lang="en-US" dirty="0"/>
              <a:t>Stipend rates vary across disciplines, but cannot be less than the minimum as stated in the GAU contract. Departments are strongly encouraged to provide stipends that are considered competitive within their discipline. Graduate assistantship stipends are paid through the university payroll system. Graduate students who have assistantships will receive biweekly payments following the </a:t>
            </a:r>
            <a:r>
              <a:rPr lang="en-US" b="1" dirty="0">
                <a:hlinkClick r:id="rId2"/>
              </a:rPr>
              <a:t>schedule</a:t>
            </a:r>
            <a:r>
              <a:rPr lang="en-US" dirty="0"/>
              <a:t> set by Human Resources Payroll. If a student retains multiple assistantship appointments from more than one University office, the student will receive a single payment combining the amounts paid by each office.</a:t>
            </a:r>
          </a:p>
          <a:p>
            <a:pPr algn="l"/>
            <a:endParaRPr lang="en-US" dirty="0"/>
          </a:p>
        </p:txBody>
      </p:sp>
    </p:spTree>
    <p:extLst>
      <p:ext uri="{BB962C8B-B14F-4D97-AF65-F5344CB8AC3E}">
        <p14:creationId xmlns:p14="http://schemas.microsoft.com/office/powerpoint/2010/main" val="2015775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5657" y="653144"/>
            <a:ext cx="8098346" cy="1071154"/>
          </a:xfrm>
        </p:spPr>
        <p:txBody>
          <a:bodyPr/>
          <a:lstStyle/>
          <a:p>
            <a:pPr algn="ctr"/>
            <a:r>
              <a:rPr lang="en-US" sz="4800" dirty="0" smtClean="0"/>
              <a:t>Appointment/Offer Letters</a:t>
            </a:r>
            <a:endParaRPr lang="en-US" sz="4800" dirty="0"/>
          </a:p>
        </p:txBody>
      </p:sp>
      <p:sp>
        <p:nvSpPr>
          <p:cNvPr id="3" name="Subtitle 2"/>
          <p:cNvSpPr>
            <a:spLocks noGrp="1"/>
          </p:cNvSpPr>
          <p:nvPr>
            <p:ph type="subTitle" idx="1"/>
          </p:nvPr>
        </p:nvSpPr>
        <p:spPr>
          <a:xfrm>
            <a:off x="1507067" y="2063931"/>
            <a:ext cx="7766936" cy="3951515"/>
          </a:xfrm>
        </p:spPr>
        <p:txBody>
          <a:bodyPr>
            <a:normAutofit fontScale="55000" lnSpcReduction="20000"/>
          </a:bodyPr>
          <a:lstStyle/>
          <a:p>
            <a:pPr algn="l" fontAlgn="base"/>
            <a:r>
              <a:rPr lang="en-US" dirty="0" smtClean="0"/>
              <a:t>Only use the GA appointment Letter of Offer Templates found here, </a:t>
            </a:r>
            <a:r>
              <a:rPr lang="en-US" dirty="0">
                <a:hlinkClick r:id="rId2"/>
              </a:rPr>
              <a:t>https://</a:t>
            </a:r>
            <a:r>
              <a:rPr lang="en-US" dirty="0" smtClean="0">
                <a:hlinkClick r:id="rId2"/>
              </a:rPr>
              <a:t>www.usf.edu/graduate-studies/funding/graduate-assistantships-resource-center/appointment-letter-resources.aspx</a:t>
            </a:r>
            <a:r>
              <a:rPr lang="en-US" dirty="0" smtClean="0"/>
              <a:t>.   A </a:t>
            </a:r>
            <a:r>
              <a:rPr lang="en-US" dirty="0"/>
              <a:t>new letter of offer is required, regardless of the period of unemployment, for any of the following six situations</a:t>
            </a:r>
            <a:r>
              <a:rPr lang="en-US" dirty="0" smtClean="0"/>
              <a:t>:</a:t>
            </a:r>
          </a:p>
          <a:p>
            <a:pPr algn="l" fontAlgn="base"/>
            <a:endParaRPr lang="en-US" dirty="0"/>
          </a:p>
          <a:p>
            <a:pPr marL="285750" indent="-285750" algn="l" fontAlgn="base">
              <a:buFont typeface="Arial" panose="020B0604020202020204" pitchFamily="34" charset="0"/>
              <a:buChar char="•"/>
            </a:pPr>
            <a:r>
              <a:rPr lang="en-US" dirty="0"/>
              <a:t>A new appointment;</a:t>
            </a:r>
          </a:p>
          <a:p>
            <a:pPr marL="285750" indent="-285750" algn="l" fontAlgn="base">
              <a:buFont typeface="Arial" panose="020B0604020202020204" pitchFamily="34" charset="0"/>
              <a:buChar char="•"/>
            </a:pPr>
            <a:r>
              <a:rPr lang="en-US" dirty="0"/>
              <a:t>A reappointment;</a:t>
            </a:r>
          </a:p>
          <a:p>
            <a:pPr marL="285750" indent="-285750" algn="l" fontAlgn="base">
              <a:buFont typeface="Arial" panose="020B0604020202020204" pitchFamily="34" charset="0"/>
              <a:buChar char="•"/>
            </a:pPr>
            <a:r>
              <a:rPr lang="en-US" dirty="0"/>
              <a:t>A change in job classification code;</a:t>
            </a:r>
          </a:p>
          <a:p>
            <a:pPr marL="285750" indent="-285750" algn="l" fontAlgn="base">
              <a:buFont typeface="Arial" panose="020B0604020202020204" pitchFamily="34" charset="0"/>
              <a:buChar char="•"/>
            </a:pPr>
            <a:r>
              <a:rPr lang="en-US" dirty="0"/>
              <a:t>A change in department;</a:t>
            </a:r>
          </a:p>
          <a:p>
            <a:pPr marL="285750" indent="-285750" algn="l" fontAlgn="base">
              <a:buFont typeface="Arial" panose="020B0604020202020204" pitchFamily="34" charset="0"/>
              <a:buChar char="•"/>
            </a:pPr>
            <a:r>
              <a:rPr lang="en-US" dirty="0"/>
              <a:t>A change in supervisor;</a:t>
            </a:r>
          </a:p>
          <a:p>
            <a:pPr marL="285750" indent="-285750" algn="l" fontAlgn="base">
              <a:buFont typeface="Arial" panose="020B0604020202020204" pitchFamily="34" charset="0"/>
              <a:buChar char="•"/>
            </a:pPr>
            <a:r>
              <a:rPr lang="en-US" dirty="0"/>
              <a:t>A change in job responsibilities</a:t>
            </a:r>
            <a:r>
              <a:rPr lang="en-US" dirty="0" smtClean="0"/>
              <a:t>.</a:t>
            </a:r>
          </a:p>
          <a:p>
            <a:pPr marL="285750" indent="-285750" algn="l" fontAlgn="base">
              <a:buFont typeface="Arial" panose="020B0604020202020204" pitchFamily="34" charset="0"/>
              <a:buChar char="•"/>
            </a:pPr>
            <a:endParaRPr lang="en-US" dirty="0"/>
          </a:p>
          <a:p>
            <a:pPr algn="l" fontAlgn="base"/>
            <a:r>
              <a:rPr lang="en-US" dirty="0"/>
              <a:t>A valid letter of offer must accompany the Appointment Status Form (ASF) when it is sent to HR.</a:t>
            </a:r>
          </a:p>
          <a:p>
            <a:pPr algn="l" fontAlgn="base"/>
            <a:r>
              <a:rPr lang="en-US" dirty="0"/>
              <a:t>Minor changes to a valid, existing graduate assistant appointment involving only FTE, standard hours, compensation, compensation frequency, campus mail point, campus location building/room, or campus phone may be made without a new letter of offer by signature of the graduate assistant in the block on the GEMS appointment status form entitled "Graduate Assistant's acceptance of changes to the current letter of offer." Since this is a minor change, an email from the student is also valid form of acceptance.</a:t>
            </a:r>
          </a:p>
          <a:p>
            <a:pPr algn="l" fontAlgn="base"/>
            <a:r>
              <a:rPr lang="en-US" dirty="0"/>
              <a:t>GRADUATE ASSISTANT REAPPOINTMENTS AND CHANGES denotes their agreement with the changes to the original letter of offer for the aforementioned items. Details of changes are to be provided in the remarks section.</a:t>
            </a:r>
          </a:p>
          <a:p>
            <a:endParaRPr lang="en-US" dirty="0"/>
          </a:p>
        </p:txBody>
      </p:sp>
    </p:spTree>
    <p:extLst>
      <p:ext uri="{BB962C8B-B14F-4D97-AF65-F5344CB8AC3E}">
        <p14:creationId xmlns:p14="http://schemas.microsoft.com/office/powerpoint/2010/main" val="1046453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4989" y="888274"/>
            <a:ext cx="9026434" cy="1273629"/>
          </a:xfrm>
        </p:spPr>
        <p:txBody>
          <a:bodyPr/>
          <a:lstStyle/>
          <a:p>
            <a:pPr algn="ctr"/>
            <a:r>
              <a:rPr lang="en-US" dirty="0" smtClean="0"/>
              <a:t>Out of College Appointments</a:t>
            </a:r>
            <a:endParaRPr lang="en-US" dirty="0"/>
          </a:p>
        </p:txBody>
      </p:sp>
      <p:sp>
        <p:nvSpPr>
          <p:cNvPr id="3" name="Subtitle 2"/>
          <p:cNvSpPr>
            <a:spLocks noGrp="1"/>
          </p:cNvSpPr>
          <p:nvPr>
            <p:ph type="subTitle" idx="1"/>
          </p:nvPr>
        </p:nvSpPr>
        <p:spPr>
          <a:xfrm>
            <a:off x="724989" y="2423161"/>
            <a:ext cx="8549014" cy="3938450"/>
          </a:xfrm>
        </p:spPr>
        <p:txBody>
          <a:bodyPr>
            <a:normAutofit fontScale="62500" lnSpcReduction="20000"/>
          </a:bodyPr>
          <a:lstStyle/>
          <a:p>
            <a:pPr algn="l" fontAlgn="base"/>
            <a:r>
              <a:rPr lang="en-US" dirty="0"/>
              <a:t>To be appointed as a graduate assistant outside the student's academic department, the position duties must be directly related to the student's academic program either through teaching or research experiences or duties related to the student's academic discipline. The graduate assistant must perform duties under the supervision of at least one faculty member and/or university employee experienced in the discipline of the student's major.</a:t>
            </a:r>
          </a:p>
          <a:p>
            <a:pPr algn="l" fontAlgn="base"/>
            <a:r>
              <a:rPr lang="en-US" dirty="0"/>
              <a:t>The graduate student's academic department will review the duties of a given appointment to determine if they meet the criteria for appointment as a graduate assistant as part of the normal employment process, and thus eligibility for a tuition payment and/or health insurance. Therefore:</a:t>
            </a:r>
          </a:p>
          <a:p>
            <a:pPr marL="285750" indent="-285750" algn="l" fontAlgn="base">
              <a:buFont typeface="Arial" panose="020B0604020202020204" pitchFamily="34" charset="0"/>
              <a:buChar char="•"/>
            </a:pPr>
            <a:r>
              <a:rPr lang="en-US" dirty="0"/>
              <a:t>Graduate assistant appointments made by a non-college unit (i.e., CUTR, Academic </a:t>
            </a:r>
            <a:r>
              <a:rPr lang="en-US" dirty="0" err="1"/>
              <a:t>Affairs,ATLE</a:t>
            </a:r>
            <a:r>
              <a:rPr lang="en-US" dirty="0"/>
              <a:t>, Academic Computing, Financial Aid) or a college other than the home college of the student must be pre-approved by the student's academic department as being appropriate for a graduate assistant appointment.</a:t>
            </a:r>
          </a:p>
          <a:p>
            <a:pPr marL="285750" indent="-285750" algn="l" fontAlgn="base">
              <a:buFont typeface="Arial" panose="020B0604020202020204" pitchFamily="34" charset="0"/>
              <a:buChar char="•"/>
            </a:pPr>
            <a:r>
              <a:rPr lang="en-US" dirty="0"/>
              <a:t>Graduate assistant appointments by a non-college employing unit are required to follow the guidelines set for appointing a graduate assistant.</a:t>
            </a:r>
          </a:p>
          <a:p>
            <a:pPr marL="285750" indent="-285750" algn="l" fontAlgn="base">
              <a:buFont typeface="Arial" panose="020B0604020202020204" pitchFamily="34" charset="0"/>
              <a:buChar char="•"/>
            </a:pPr>
            <a:r>
              <a:rPr lang="en-US" dirty="0"/>
              <a:t>Graduate assistant appointments by a college other than the home college of the student are required to follow the guidelines set for appointing a graduate assistant. All Out of College Graduate Assistant Appointments must be approved by the Graduate student's academic department, academic department's college dean (or designee), employing department/unit supervisor, and the Office of Graduate Studies Dean (or designee), in order for the student to be classified as a graduate assistant, and be eligible for tuition payment, and/or health insurance. Refer to the </a:t>
            </a:r>
            <a:r>
              <a:rPr lang="en-US" b="1" dirty="0">
                <a:hlinkClick r:id="rId2"/>
              </a:rPr>
              <a:t>Tuition Waiver Forms Information</a:t>
            </a:r>
            <a:r>
              <a:rPr lang="en-US" dirty="0"/>
              <a:t> page on our website. To be eligible for a graduate assistantship, tuition payment, and/or health insurance, this online process must be submitted to the Office of Graduate Studies no later than the 4th week of classes. The hiring unit will work with the graduate assistant's academic department and college to ensure that the graduate assistant is complying with graduate assistant eligibility criteria (i.e., enrollment status, academic good standing). It is the hiring unit's responsibility to ensure that the graduate assistant is assigned to the appropriate classification code.</a:t>
            </a:r>
          </a:p>
          <a:p>
            <a:pPr algn="l"/>
            <a:endParaRPr lang="en-US" dirty="0"/>
          </a:p>
        </p:txBody>
      </p:sp>
    </p:spTree>
    <p:extLst>
      <p:ext uri="{BB962C8B-B14F-4D97-AF65-F5344CB8AC3E}">
        <p14:creationId xmlns:p14="http://schemas.microsoft.com/office/powerpoint/2010/main" val="2868207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6246" y="378823"/>
            <a:ext cx="8287757" cy="1854925"/>
          </a:xfrm>
        </p:spPr>
        <p:txBody>
          <a:bodyPr/>
          <a:lstStyle/>
          <a:p>
            <a:pPr algn="ctr"/>
            <a:r>
              <a:rPr lang="en-US" sz="4400" dirty="0" smtClean="0"/>
              <a:t>Out of State Tuition Fee Adjustment Code 50 Procedures</a:t>
            </a:r>
            <a:br>
              <a:rPr lang="en-US" sz="4400" dirty="0" smtClean="0"/>
            </a:br>
            <a:r>
              <a:rPr lang="en-US" sz="2400" dirty="0" smtClean="0"/>
              <a:t>Office of Graduate Studies</a:t>
            </a:r>
            <a:r>
              <a:rPr lang="en-US" sz="4400" dirty="0" smtClean="0"/>
              <a:t/>
            </a:r>
            <a:br>
              <a:rPr lang="en-US" sz="4400" dirty="0" smtClean="0"/>
            </a:br>
            <a:r>
              <a:rPr lang="en-US" sz="1200" dirty="0" smtClean="0"/>
              <a:t>Website</a:t>
            </a:r>
            <a:r>
              <a:rPr lang="en-US" sz="1200" dirty="0"/>
              <a:t>: </a:t>
            </a:r>
            <a:r>
              <a:rPr lang="en-US" sz="1200" dirty="0" smtClean="0">
                <a:hlinkClick r:id="rId2"/>
              </a:rPr>
              <a:t>www.usf.edu/graduate-studies/about-us/contact-us.aspx</a:t>
            </a:r>
            <a:r>
              <a:rPr lang="en-US" sz="1200" dirty="0" smtClean="0"/>
              <a:t> </a:t>
            </a:r>
            <a:endParaRPr lang="en-US" sz="1200" dirty="0"/>
          </a:p>
        </p:txBody>
      </p:sp>
      <p:sp>
        <p:nvSpPr>
          <p:cNvPr id="3" name="Subtitle 2"/>
          <p:cNvSpPr>
            <a:spLocks noGrp="1"/>
          </p:cNvSpPr>
          <p:nvPr>
            <p:ph type="subTitle" idx="1"/>
          </p:nvPr>
        </p:nvSpPr>
        <p:spPr>
          <a:xfrm>
            <a:off x="907870" y="2344783"/>
            <a:ext cx="8791302" cy="4199708"/>
          </a:xfrm>
        </p:spPr>
        <p:txBody>
          <a:bodyPr>
            <a:normAutofit fontScale="40000" lnSpcReduction="20000"/>
          </a:bodyPr>
          <a:lstStyle/>
          <a:p>
            <a:pPr algn="ctr"/>
            <a:r>
              <a:rPr lang="en-US" dirty="0" smtClean="0"/>
              <a:t>PURPOSE</a:t>
            </a:r>
          </a:p>
          <a:p>
            <a:pPr algn="l"/>
            <a:r>
              <a:rPr lang="en-US" dirty="0" smtClean="0"/>
              <a:t>Graduate </a:t>
            </a:r>
            <a:r>
              <a:rPr lang="en-US" dirty="0"/>
              <a:t>students who are classified as “out of state for tuition paying purposes” (OOS) that have been appointed 0.25 FTE or higher as graduate assistants using one of the following job codes (9181, 9182, 9183, 9184, 9185 and 9550), or those graduate students that receive fellowships or scholarships are eligible for out of state tuition fee adjustments. Note that the Code 50 Exemption code is not a waiver, but a fee correction to adjust the out-of-state fee assessment even though it is keyed </a:t>
            </a:r>
            <a:r>
              <a:rPr lang="en-US" dirty="0" smtClean="0"/>
              <a:t>through </a:t>
            </a:r>
            <a:r>
              <a:rPr lang="en-US" dirty="0"/>
              <a:t>the same system. </a:t>
            </a:r>
            <a:endParaRPr lang="en-US" dirty="0" smtClean="0"/>
          </a:p>
          <a:p>
            <a:pPr algn="ctr"/>
            <a:r>
              <a:rPr lang="en-US" dirty="0" smtClean="0"/>
              <a:t>BEST PRACTICES</a:t>
            </a:r>
          </a:p>
          <a:p>
            <a:pPr algn="l"/>
            <a:r>
              <a:rPr lang="en-US" dirty="0" smtClean="0"/>
              <a:t>It </a:t>
            </a:r>
            <a:r>
              <a:rPr lang="en-US" dirty="0"/>
              <a:t>is recommended that all colleges validate the financial actions that apply to their students by reviewing the TSAAREV screen in BANNER. Although the Graduate School is responsive to procedural questions regarding the Code 50, each college is responsible for assuring that the actions requested for their students have been done properly. </a:t>
            </a:r>
            <a:endParaRPr lang="en-US" dirty="0" smtClean="0"/>
          </a:p>
          <a:p>
            <a:pPr algn="ctr"/>
            <a:r>
              <a:rPr lang="en-US" dirty="0" smtClean="0"/>
              <a:t>PROCESS </a:t>
            </a:r>
            <a:r>
              <a:rPr lang="en-US" dirty="0"/>
              <a:t>FOR COLLEGES WHO DO NOT KEY </a:t>
            </a:r>
            <a:r>
              <a:rPr lang="en-US" dirty="0" smtClean="0"/>
              <a:t>WAIVERS</a:t>
            </a:r>
          </a:p>
          <a:p>
            <a:pPr algn="l"/>
            <a:r>
              <a:rPr lang="en-US" dirty="0" smtClean="0"/>
              <a:t> </a:t>
            </a:r>
            <a:r>
              <a:rPr lang="en-US" dirty="0"/>
              <a:t>PROCEDURE WHEN TUITION WAIVERS ARE USED TO COVER INSTATE TUITION: </a:t>
            </a:r>
            <a:endParaRPr lang="en-US" dirty="0" smtClean="0"/>
          </a:p>
          <a:p>
            <a:pPr marL="342900" indent="-342900" algn="l">
              <a:buAutoNum type="arabicPeriod"/>
            </a:pPr>
            <a:r>
              <a:rPr lang="en-US" dirty="0" smtClean="0"/>
              <a:t>On </a:t>
            </a:r>
            <a:r>
              <a:rPr lang="en-US" dirty="0"/>
              <a:t>the Excel spreadsheet provided by Graduate Studies, indicate the waiver by entering the number of hours to be waived in column O. The correct dollar amount will calculate in column Q. Be sure enter the appropriate code to cover the INSTATE waiver in the column Q header. This process has not changed. </a:t>
            </a:r>
            <a:endParaRPr lang="en-US" dirty="0" smtClean="0"/>
          </a:p>
          <a:p>
            <a:pPr marL="342900" indent="-342900" algn="l">
              <a:buAutoNum type="arabicPeriod"/>
            </a:pPr>
            <a:r>
              <a:rPr lang="en-US" dirty="0" smtClean="0"/>
              <a:t>If </a:t>
            </a:r>
            <a:r>
              <a:rPr lang="en-US" dirty="0"/>
              <a:t>a student is out of state, use column T to indicate that the code 50 should be applied. $18,000 has been placed into the column to account for the out of state tuition and fees. This does not need to be changed. Since the Code 50 is a fee adjustment, the dollar amount does not have to match the waiver amount. </a:t>
            </a:r>
            <a:endParaRPr lang="en-US" dirty="0" smtClean="0"/>
          </a:p>
          <a:p>
            <a:pPr marL="342900" indent="-342900" algn="l">
              <a:buAutoNum type="arabicPeriod"/>
            </a:pPr>
            <a:r>
              <a:rPr lang="en-US" dirty="0" smtClean="0"/>
              <a:t>Send </a:t>
            </a:r>
            <a:r>
              <a:rPr lang="en-US" dirty="0"/>
              <a:t>spreadsheet to Cash Accounting</a:t>
            </a:r>
            <a:r>
              <a:rPr lang="en-US" dirty="0" smtClean="0"/>
              <a:t>.</a:t>
            </a:r>
          </a:p>
          <a:p>
            <a:pPr algn="l"/>
            <a:r>
              <a:rPr lang="en-US" dirty="0" smtClean="0"/>
              <a:t> </a:t>
            </a:r>
            <a:r>
              <a:rPr lang="en-US" dirty="0"/>
              <a:t>PROCEDURE WHEN 3rd PARTY PAYMENTS (Payments involving chart fields) ARE USED TO COVER INSTATE WAIVERS</a:t>
            </a:r>
            <a:r>
              <a:rPr lang="en-US" dirty="0" smtClean="0"/>
              <a:t>:</a:t>
            </a:r>
          </a:p>
          <a:p>
            <a:pPr marL="342900" indent="-342900" algn="l">
              <a:buAutoNum type="arabicPeriod"/>
            </a:pPr>
            <a:r>
              <a:rPr lang="en-US" dirty="0" smtClean="0"/>
              <a:t>If </a:t>
            </a:r>
            <a:r>
              <a:rPr lang="en-US" dirty="0"/>
              <a:t>the INSTATE tuition is paid through a 3rd party payment (typically this involves payment through a specific </a:t>
            </a:r>
            <a:r>
              <a:rPr lang="en-US" dirty="0" err="1"/>
              <a:t>chartfield</a:t>
            </a:r>
            <a:r>
              <a:rPr lang="en-US" dirty="0"/>
              <a:t> corresponding to a grant or contract), </a:t>
            </a:r>
            <a:r>
              <a:rPr lang="en-US" dirty="0">
                <a:solidFill>
                  <a:srgbClr val="FF0000"/>
                </a:solidFill>
              </a:rPr>
              <a:t>the Code 50 fee adjustment for OOS MUST BE KEYED prior to the INSTATE. </a:t>
            </a:r>
            <a:endParaRPr lang="en-US" dirty="0" smtClean="0">
              <a:solidFill>
                <a:srgbClr val="FF0000"/>
              </a:solidFill>
            </a:endParaRPr>
          </a:p>
          <a:p>
            <a:pPr marL="342900" indent="-342900" algn="l">
              <a:buAutoNum type="arabicPeriod"/>
            </a:pPr>
            <a:r>
              <a:rPr lang="en-US" dirty="0" smtClean="0"/>
              <a:t>Advise </a:t>
            </a:r>
            <a:r>
              <a:rPr lang="en-US" dirty="0"/>
              <a:t>programs to submit the waiver request to your office before proceeding with any 3rd party payments</a:t>
            </a:r>
            <a:r>
              <a:rPr lang="en-US" dirty="0" smtClean="0"/>
              <a:t>.</a:t>
            </a:r>
          </a:p>
          <a:p>
            <a:pPr marL="342900" indent="-342900" algn="l">
              <a:buAutoNum type="arabicPeriod"/>
            </a:pPr>
            <a:r>
              <a:rPr lang="en-US" dirty="0" smtClean="0"/>
              <a:t>Fill </a:t>
            </a:r>
            <a:r>
              <a:rPr lang="en-US" dirty="0"/>
              <a:t>out the Grad School Excel spreadsheet and use column T to indicate that the code 50 should be applied. $18,000 has been placed into the column to account for the out of state tuition and fees. This does not need to be changed. Send to Cash Accounting for processing. </a:t>
            </a:r>
            <a:endParaRPr lang="en-US" dirty="0" smtClean="0"/>
          </a:p>
          <a:p>
            <a:pPr marL="342900" indent="-342900" algn="l">
              <a:buAutoNum type="arabicPeriod"/>
            </a:pPr>
            <a:r>
              <a:rPr lang="en-US" dirty="0" smtClean="0"/>
              <a:t>If </a:t>
            </a:r>
            <a:r>
              <a:rPr lang="en-US" dirty="0"/>
              <a:t>you are also supplying the information on the payment of the waiver using the 3rd party funds, continue to use the 3rd Party Forms</a:t>
            </a:r>
            <a:r>
              <a:rPr lang="en-US" dirty="0" smtClean="0"/>
              <a:t>.</a:t>
            </a:r>
          </a:p>
          <a:p>
            <a:pPr marL="342900" indent="-342900" algn="l">
              <a:buAutoNum type="arabicPeriod"/>
            </a:pPr>
            <a:r>
              <a:rPr lang="en-US" dirty="0" smtClean="0"/>
              <a:t>If </a:t>
            </a:r>
            <a:r>
              <a:rPr lang="en-US" dirty="0"/>
              <a:t>the programs are going to process the 3rd party payments for instate tuition and stipend, inform them that they may proceed after confirming that the Code 50 has been keyed by Cash Accounting. </a:t>
            </a:r>
          </a:p>
        </p:txBody>
      </p:sp>
    </p:spTree>
    <p:extLst>
      <p:ext uri="{BB962C8B-B14F-4D97-AF65-F5344CB8AC3E}">
        <p14:creationId xmlns:p14="http://schemas.microsoft.com/office/powerpoint/2010/main" val="58621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057" y="300446"/>
            <a:ext cx="8326946" cy="836023"/>
          </a:xfrm>
        </p:spPr>
        <p:txBody>
          <a:bodyPr/>
          <a:lstStyle/>
          <a:p>
            <a:pPr algn="ctr"/>
            <a:r>
              <a:rPr lang="en-US" sz="4800" dirty="0" smtClean="0"/>
              <a:t>Graduate Assistant Eligibility</a:t>
            </a:r>
            <a:endParaRPr lang="en-US" sz="4800" dirty="0"/>
          </a:p>
        </p:txBody>
      </p:sp>
      <p:sp>
        <p:nvSpPr>
          <p:cNvPr id="3" name="Subtitle 2"/>
          <p:cNvSpPr>
            <a:spLocks noGrp="1"/>
          </p:cNvSpPr>
          <p:nvPr>
            <p:ph type="subTitle" idx="1"/>
          </p:nvPr>
        </p:nvSpPr>
        <p:spPr>
          <a:xfrm>
            <a:off x="783771" y="1704703"/>
            <a:ext cx="8490232" cy="4741817"/>
          </a:xfrm>
        </p:spPr>
        <p:txBody>
          <a:bodyPr>
            <a:normAutofit fontScale="70000" lnSpcReduction="20000"/>
          </a:bodyPr>
          <a:lstStyle/>
          <a:p>
            <a:pPr algn="l" fontAlgn="base"/>
            <a:r>
              <a:rPr lang="en-US" dirty="0"/>
              <a:t>Office of Graduate Studies and University financial resources are used to support full-time, degree-seeking graduate students. Eligibility requirements are applicable to all graduate assistant classification codes regardless of classification code and/or funding source. To receive an assistantship, the graduate student must meet the following eligibility requirements:</a:t>
            </a:r>
          </a:p>
          <a:p>
            <a:pPr algn="l" fontAlgn="base"/>
            <a:r>
              <a:rPr lang="en-US" dirty="0" smtClean="0"/>
              <a:t>- Accepted </a:t>
            </a:r>
            <a:r>
              <a:rPr lang="en-US" dirty="0"/>
              <a:t>into a graduate degree program and meet the qualifications as specified by the graduate program.</a:t>
            </a:r>
          </a:p>
          <a:p>
            <a:pPr algn="l" fontAlgn="base"/>
            <a:r>
              <a:rPr lang="en-US" dirty="0" smtClean="0"/>
              <a:t>- Meet </a:t>
            </a:r>
            <a:r>
              <a:rPr lang="en-US" dirty="0"/>
              <a:t>the academic qualifications as specified by the GA job code.</a:t>
            </a:r>
          </a:p>
          <a:p>
            <a:pPr algn="l" fontAlgn="base"/>
            <a:r>
              <a:rPr lang="en-US" dirty="0" smtClean="0"/>
              <a:t>- Meet </a:t>
            </a:r>
            <a:r>
              <a:rPr lang="en-US" dirty="0"/>
              <a:t>appropriate verbal test scores if English in not the primary language.</a:t>
            </a:r>
          </a:p>
          <a:p>
            <a:pPr algn="l" fontAlgn="base"/>
            <a:r>
              <a:rPr lang="en-US" dirty="0" smtClean="0"/>
              <a:t>- Maintain </a:t>
            </a:r>
            <a:r>
              <a:rPr lang="en-US" dirty="0"/>
              <a:t>an overall minimum grade point average (GPA) and degree program GPA of 3.00.</a:t>
            </a:r>
          </a:p>
          <a:p>
            <a:pPr algn="l" fontAlgn="base"/>
            <a:r>
              <a:rPr lang="en-US" dirty="0" smtClean="0"/>
              <a:t>- Enroll </a:t>
            </a:r>
            <a:r>
              <a:rPr lang="en-US" dirty="0"/>
              <a:t>full-time during the semester(s) appointed as a graduate assistant. Full-time enrollment is considered 9 graduate credit hours in the fall semester, 9 graduate credit hours in the spring semester, and 6 graduate credit hours in the summer semester. If a graduate assistant is enrolled in the last semester of his/her program of study, the number of registered semester hours may be less than the full-time requirement.</a:t>
            </a:r>
          </a:p>
          <a:p>
            <a:pPr algn="l" fontAlgn="base"/>
            <a:r>
              <a:rPr lang="en-US" dirty="0" smtClean="0"/>
              <a:t>- Graduate </a:t>
            </a:r>
            <a:r>
              <a:rPr lang="en-US" dirty="0"/>
              <a:t>assistants must comply with all Office of Graduate Studies enrollment requirements to retain their assistantship as stated in the polices section of the Graduate Catalog.</a:t>
            </a:r>
          </a:p>
          <a:p>
            <a:pPr algn="l" fontAlgn="base"/>
            <a:r>
              <a:rPr lang="en-US" dirty="0" smtClean="0"/>
              <a:t>- Students </a:t>
            </a:r>
            <a:r>
              <a:rPr lang="en-US" dirty="0"/>
              <a:t>appointed with &lt;0.25 total FTE are not eligible for tuition waivers.</a:t>
            </a:r>
          </a:p>
          <a:p>
            <a:pPr algn="l" fontAlgn="base"/>
            <a:r>
              <a:rPr lang="en-US" b="1" dirty="0"/>
              <a:t>PLEASE NOTE:</a:t>
            </a:r>
            <a:r>
              <a:rPr lang="en-US" dirty="0"/>
              <a:t> International students from countries where English is </a:t>
            </a:r>
            <a:r>
              <a:rPr lang="en-US" b="1" dirty="0"/>
              <a:t>not the official language</a:t>
            </a:r>
            <a:r>
              <a:rPr lang="en-US" dirty="0"/>
              <a:t> who want to be considered for a teaching assistantship (9183 &amp; 9184) must show proficiency in spoken English even if their TOEFL has been waived for admission to a graduate program. They need a minimum score of 26 on the spoken portion of the Internet-based TOEFL (</a:t>
            </a:r>
            <a:r>
              <a:rPr lang="en-US" dirty="0" err="1"/>
              <a:t>iBT</a:t>
            </a:r>
            <a:r>
              <a:rPr lang="en-US" dirty="0"/>
              <a:t>) or 160 on the spoken portion of the </a:t>
            </a:r>
            <a:r>
              <a:rPr lang="en-US" b="1" dirty="0">
                <a:hlinkClick r:id="rId2"/>
              </a:rPr>
              <a:t>TOEIC Test</a:t>
            </a:r>
            <a:r>
              <a:rPr lang="en-US" dirty="0"/>
              <a:t> administered by ETS.</a:t>
            </a:r>
          </a:p>
          <a:p>
            <a:pPr algn="l"/>
            <a:endParaRPr lang="en-US" dirty="0"/>
          </a:p>
        </p:txBody>
      </p:sp>
    </p:spTree>
    <p:extLst>
      <p:ext uri="{BB962C8B-B14F-4D97-AF65-F5344CB8AC3E}">
        <p14:creationId xmlns:p14="http://schemas.microsoft.com/office/powerpoint/2010/main" val="1080238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274" y="418011"/>
            <a:ext cx="8516983" cy="1756955"/>
          </a:xfrm>
        </p:spPr>
        <p:txBody>
          <a:bodyPr/>
          <a:lstStyle/>
          <a:p>
            <a:pPr algn="ctr"/>
            <a:r>
              <a:rPr lang="en-US" sz="3600" dirty="0" smtClean="0"/>
              <a:t>Requesting Tuition Payment Assistance Directly from Graduate Studies</a:t>
            </a:r>
            <a:endParaRPr lang="en-US" sz="3600" dirty="0"/>
          </a:p>
        </p:txBody>
      </p:sp>
      <p:sp>
        <p:nvSpPr>
          <p:cNvPr id="3" name="Subtitle 2"/>
          <p:cNvSpPr>
            <a:spLocks noGrp="1"/>
          </p:cNvSpPr>
          <p:nvPr>
            <p:ph type="subTitle" idx="1"/>
          </p:nvPr>
        </p:nvSpPr>
        <p:spPr>
          <a:xfrm>
            <a:off x="1149531" y="3474721"/>
            <a:ext cx="8124472" cy="2207622"/>
          </a:xfrm>
        </p:spPr>
        <p:txBody>
          <a:bodyPr>
            <a:normAutofit fontScale="92500" lnSpcReduction="20000"/>
          </a:bodyPr>
          <a:lstStyle/>
          <a:p>
            <a:pPr algn="l"/>
            <a:r>
              <a:rPr lang="en-US" dirty="0" smtClean="0"/>
              <a:t>When making a request directly to Graduate Studies for tuition payment assistance, please go </a:t>
            </a:r>
            <a:r>
              <a:rPr lang="en-US" dirty="0"/>
              <a:t>their website </a:t>
            </a:r>
            <a:r>
              <a:rPr lang="en-US" dirty="0">
                <a:hlinkClick r:id="rId2"/>
              </a:rPr>
              <a:t>https://</a:t>
            </a:r>
            <a:r>
              <a:rPr lang="en-US" dirty="0" smtClean="0">
                <a:hlinkClick r:id="rId2"/>
              </a:rPr>
              <a:t>www.usf.edu/graduate-studies/funding/tuition-waiver-forms-information.aspx</a:t>
            </a:r>
            <a:r>
              <a:rPr lang="en-US" dirty="0" smtClean="0"/>
              <a:t> to view their guidelines and use their forms:</a:t>
            </a:r>
          </a:p>
          <a:p>
            <a:pPr marL="285750" indent="-285750" algn="l" fontAlgn="base">
              <a:buFont typeface="Arial" panose="020B0604020202020204" pitchFamily="34" charset="0"/>
              <a:buChar char="•"/>
            </a:pPr>
            <a:r>
              <a:rPr lang="en-US" b="1" dirty="0">
                <a:hlinkClick r:id="rId3"/>
              </a:rPr>
              <a:t>Code 50 Guidelines</a:t>
            </a:r>
            <a:endParaRPr lang="en-US" dirty="0"/>
          </a:p>
          <a:p>
            <a:pPr marL="285750" indent="-285750" algn="l" fontAlgn="base">
              <a:buFont typeface="Arial" panose="020B0604020202020204" pitchFamily="34" charset="0"/>
              <a:buChar char="•"/>
            </a:pPr>
            <a:r>
              <a:rPr lang="en-US" b="1" dirty="0">
                <a:hlinkClick r:id="rId4"/>
              </a:rPr>
              <a:t>Graduate Assistant Waiver Request Form (Form-1)</a:t>
            </a:r>
            <a:endParaRPr lang="en-US" dirty="0"/>
          </a:p>
          <a:p>
            <a:pPr marL="285750" indent="-285750" algn="l" fontAlgn="base">
              <a:buFont typeface="Arial" panose="020B0604020202020204" pitchFamily="34" charset="0"/>
              <a:buChar char="•"/>
            </a:pPr>
            <a:r>
              <a:rPr lang="en-US" b="1" dirty="0">
                <a:hlinkClick r:id="rId5"/>
              </a:rPr>
              <a:t>Office of Graduate Studies Online Waiver Portal</a:t>
            </a:r>
            <a:r>
              <a:rPr lang="en-US" dirty="0"/>
              <a:t> (All other requests including Out of College)</a:t>
            </a:r>
          </a:p>
          <a:p>
            <a:endParaRPr lang="en-US" dirty="0"/>
          </a:p>
        </p:txBody>
      </p:sp>
    </p:spTree>
    <p:extLst>
      <p:ext uri="{BB962C8B-B14F-4D97-AF65-F5344CB8AC3E}">
        <p14:creationId xmlns:p14="http://schemas.microsoft.com/office/powerpoint/2010/main" val="1685695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4366" y="748937"/>
            <a:ext cx="7585165" cy="1645920"/>
          </a:xfrm>
        </p:spPr>
        <p:txBody>
          <a:bodyPr/>
          <a:lstStyle/>
          <a:p>
            <a:r>
              <a:rPr lang="en-US" dirty="0" smtClean="0"/>
              <a:t>Automatic Deferments:</a:t>
            </a:r>
            <a:br>
              <a:rPr lang="en-US" dirty="0" smtClean="0"/>
            </a:br>
            <a:endParaRPr lang="en-US" dirty="0"/>
          </a:p>
        </p:txBody>
      </p:sp>
      <p:sp>
        <p:nvSpPr>
          <p:cNvPr id="3" name="Subtitle 2"/>
          <p:cNvSpPr>
            <a:spLocks noGrp="1"/>
          </p:cNvSpPr>
          <p:nvPr>
            <p:ph type="subTitle" idx="1"/>
          </p:nvPr>
        </p:nvSpPr>
        <p:spPr>
          <a:xfrm>
            <a:off x="1184366" y="2725783"/>
            <a:ext cx="8089637" cy="2421949"/>
          </a:xfrm>
        </p:spPr>
        <p:txBody>
          <a:bodyPr>
            <a:normAutofit lnSpcReduction="10000"/>
          </a:bodyPr>
          <a:lstStyle/>
          <a:p>
            <a:pPr algn="l"/>
            <a:r>
              <a:rPr lang="en-US" dirty="0" smtClean="0"/>
              <a:t>Job Code equivalent to Graduate Assistantship position.</a:t>
            </a:r>
          </a:p>
          <a:p>
            <a:pPr algn="l"/>
            <a:endParaRPr lang="en-US" dirty="0" smtClean="0"/>
          </a:p>
          <a:p>
            <a:pPr algn="l"/>
            <a:r>
              <a:rPr lang="en-US" dirty="0" smtClean="0"/>
              <a:t>Once </a:t>
            </a:r>
            <a:r>
              <a:rPr lang="en-US" b="1" dirty="0" smtClean="0"/>
              <a:t>in GEMS </a:t>
            </a:r>
            <a:r>
              <a:rPr lang="en-US" dirty="0" smtClean="0"/>
              <a:t>student is granted an automatic </a:t>
            </a:r>
            <a:r>
              <a:rPr lang="en-US" u="sng" dirty="0" smtClean="0"/>
              <a:t>9 week deferment </a:t>
            </a:r>
            <a:r>
              <a:rPr lang="en-US" dirty="0" smtClean="0"/>
              <a:t>if the appointment is in GEMS prior to 5pm the last day of drop/add.</a:t>
            </a:r>
          </a:p>
          <a:p>
            <a:pPr algn="l"/>
            <a:endParaRPr lang="en-US" dirty="0" smtClean="0"/>
          </a:p>
          <a:p>
            <a:pPr algn="l"/>
            <a:r>
              <a:rPr lang="en-US" dirty="0" smtClean="0"/>
              <a:t>Students cannot be dropped from classes and will not be assessed with late fees due to unpaid tuition in the deferment is in place.</a:t>
            </a:r>
            <a:endParaRPr lang="en-US" dirty="0"/>
          </a:p>
        </p:txBody>
      </p:sp>
    </p:spTree>
    <p:extLst>
      <p:ext uri="{BB962C8B-B14F-4D97-AF65-F5344CB8AC3E}">
        <p14:creationId xmlns:p14="http://schemas.microsoft.com/office/powerpoint/2010/main" val="3511474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509452"/>
            <a:ext cx="8601891" cy="1214845"/>
          </a:xfrm>
        </p:spPr>
        <p:txBody>
          <a:bodyPr/>
          <a:lstStyle/>
          <a:p>
            <a:pPr algn="ctr"/>
            <a:r>
              <a:rPr lang="en-US" sz="4000" dirty="0" smtClean="0"/>
              <a:t>Graduate Assistantship Evaluations</a:t>
            </a:r>
            <a:endParaRPr lang="en-US" sz="4000" dirty="0"/>
          </a:p>
        </p:txBody>
      </p:sp>
      <p:sp>
        <p:nvSpPr>
          <p:cNvPr id="3" name="Subtitle 2"/>
          <p:cNvSpPr>
            <a:spLocks noGrp="1"/>
          </p:cNvSpPr>
          <p:nvPr>
            <p:ph type="subTitle" idx="1"/>
          </p:nvPr>
        </p:nvSpPr>
        <p:spPr>
          <a:xfrm>
            <a:off x="1077686" y="2481943"/>
            <a:ext cx="8196317" cy="3559628"/>
          </a:xfrm>
        </p:spPr>
        <p:txBody>
          <a:bodyPr>
            <a:normAutofit lnSpcReduction="10000"/>
          </a:bodyPr>
          <a:lstStyle/>
          <a:p>
            <a:pPr algn="l"/>
            <a:r>
              <a:rPr lang="en-US" dirty="0"/>
              <a:t>A comprehensive annual performance appraisal for each graduate assistant, whose term of appointment is one (1) semester or longer, shall be evaluated in writing once during each such appointment. The University-wide comprehensive annual performance appraisal format will be used for all appraisals. The employment evaluation shall include evaluation of assigned duties and such other responsibilities as are appropriate to the assignment. Additional consideration will be given to the satisfactory progress towards completion of the degree program according to University policy. Personnel decisions shall take such employment evaluations into account, provided that personnel decisions need not be based solely on written employment performance evaluations. The Graduate Program Director will certify completion of the annual performance appraisal for each employee to the Office of Graduate Studies and send the original document to Human Resources for inclusion in the graduate assistant's personnel file</a:t>
            </a:r>
          </a:p>
        </p:txBody>
      </p:sp>
    </p:spTree>
    <p:extLst>
      <p:ext uri="{BB962C8B-B14F-4D97-AF65-F5344CB8AC3E}">
        <p14:creationId xmlns:p14="http://schemas.microsoft.com/office/powerpoint/2010/main" val="1369102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51560"/>
            <a:ext cx="7766936" cy="1293223"/>
          </a:xfrm>
        </p:spPr>
        <p:txBody>
          <a:bodyPr/>
          <a:lstStyle/>
          <a:p>
            <a:pPr algn="ctr"/>
            <a:r>
              <a:rPr lang="en-US" dirty="0" smtClean="0"/>
              <a:t>Outside Employment</a:t>
            </a:r>
            <a:endParaRPr lang="en-US" dirty="0"/>
          </a:p>
        </p:txBody>
      </p:sp>
      <p:sp>
        <p:nvSpPr>
          <p:cNvPr id="3" name="Subtitle 2"/>
          <p:cNvSpPr>
            <a:spLocks noGrp="1"/>
          </p:cNvSpPr>
          <p:nvPr>
            <p:ph type="subTitle" idx="1"/>
          </p:nvPr>
        </p:nvSpPr>
        <p:spPr>
          <a:xfrm>
            <a:off x="1507067" y="3063240"/>
            <a:ext cx="7766936" cy="2397033"/>
          </a:xfrm>
        </p:spPr>
        <p:txBody>
          <a:bodyPr>
            <a:normAutofit/>
          </a:bodyPr>
          <a:lstStyle/>
          <a:p>
            <a:pPr algn="l"/>
            <a:r>
              <a:rPr lang="en-US" dirty="0"/>
              <a:t>The Office of Graduate </a:t>
            </a:r>
            <a:r>
              <a:rPr lang="en-US" dirty="0" err="1"/>
              <a:t>Studies's</a:t>
            </a:r>
            <a:r>
              <a:rPr lang="en-US" dirty="0"/>
              <a:t> philosophy is that full-time graduate assistants with a full-time course load should not pursue outside employment. This includes positions on and off campus. Full-time USF employees, regardless of classification (Temporary, Staff, Administration, or other) are prohibited from simultaneously receiving a graduate assistantship while working full-time</a:t>
            </a:r>
          </a:p>
        </p:txBody>
      </p:sp>
    </p:spTree>
    <p:extLst>
      <p:ext uri="{BB962C8B-B14F-4D97-AF65-F5344CB8AC3E}">
        <p14:creationId xmlns:p14="http://schemas.microsoft.com/office/powerpoint/2010/main" val="457944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809898"/>
            <a:ext cx="7766936" cy="1142999"/>
          </a:xfrm>
        </p:spPr>
        <p:txBody>
          <a:bodyPr/>
          <a:lstStyle/>
          <a:p>
            <a:pPr algn="ctr"/>
            <a:r>
              <a:rPr lang="en-US" dirty="0" smtClean="0"/>
              <a:t>Helpful Resources</a:t>
            </a:r>
            <a:endParaRPr lang="en-US" dirty="0"/>
          </a:p>
        </p:txBody>
      </p:sp>
      <p:sp>
        <p:nvSpPr>
          <p:cNvPr id="3" name="Subtitle 2"/>
          <p:cNvSpPr>
            <a:spLocks noGrp="1"/>
          </p:cNvSpPr>
          <p:nvPr>
            <p:ph type="subTitle" idx="1"/>
          </p:nvPr>
        </p:nvSpPr>
        <p:spPr>
          <a:xfrm>
            <a:off x="855617" y="2194561"/>
            <a:ext cx="8418386" cy="4232366"/>
          </a:xfrm>
        </p:spPr>
        <p:txBody>
          <a:bodyPr>
            <a:normAutofit fontScale="92500" lnSpcReduction="10000"/>
          </a:bodyPr>
          <a:lstStyle/>
          <a:p>
            <a:pPr algn="l"/>
            <a:r>
              <a:rPr lang="en-US" dirty="0" smtClean="0"/>
              <a:t>Please go </a:t>
            </a:r>
            <a:r>
              <a:rPr lang="en-US" dirty="0"/>
              <a:t>to </a:t>
            </a:r>
            <a:r>
              <a:rPr lang="en-US" dirty="0">
                <a:hlinkClick r:id="rId2"/>
              </a:rPr>
              <a:t>https://www.usf.edu/graduate-studies/funding/graduate-assistantships-resource-center</a:t>
            </a:r>
            <a:r>
              <a:rPr lang="en-US" dirty="0" smtClean="0">
                <a:hlinkClick r:id="rId2"/>
              </a:rPr>
              <a:t>/</a:t>
            </a:r>
            <a:r>
              <a:rPr lang="en-US" dirty="0" smtClean="0"/>
              <a:t> for the following helpful resources:</a:t>
            </a:r>
          </a:p>
          <a:p>
            <a:pPr algn="l"/>
            <a:endParaRPr lang="en-US" dirty="0"/>
          </a:p>
          <a:p>
            <a:pPr algn="l"/>
            <a:r>
              <a:rPr lang="en-US" b="1" u="sng" dirty="0">
                <a:hlinkClick r:id="rId3"/>
              </a:rPr>
              <a:t>CITL TA Training</a:t>
            </a:r>
            <a:r>
              <a:rPr lang="en-US" dirty="0"/>
              <a:t/>
            </a:r>
            <a:br>
              <a:rPr lang="en-US" dirty="0"/>
            </a:br>
            <a:r>
              <a:rPr lang="en-US" b="1" dirty="0">
                <a:hlinkClick r:id="rId4"/>
              </a:rPr>
              <a:t>Tuition Waiver Forms Information</a:t>
            </a:r>
            <a:r>
              <a:rPr lang="en-US" dirty="0"/>
              <a:t/>
            </a:r>
            <a:br>
              <a:rPr lang="en-US" dirty="0"/>
            </a:br>
            <a:r>
              <a:rPr lang="en-US" b="1" dirty="0">
                <a:hlinkClick r:id="rId5"/>
              </a:rPr>
              <a:t>TOEIC (administered by ETS)</a:t>
            </a:r>
            <a:r>
              <a:rPr lang="en-US" dirty="0"/>
              <a:t/>
            </a:r>
            <a:br>
              <a:rPr lang="en-US" dirty="0"/>
            </a:br>
            <a:r>
              <a:rPr lang="en-US" b="1" dirty="0">
                <a:hlinkClick r:id="rId6"/>
              </a:rPr>
              <a:t>Health Insurance</a:t>
            </a:r>
            <a:r>
              <a:rPr lang="en-US" dirty="0"/>
              <a:t/>
            </a:r>
            <a:br>
              <a:rPr lang="en-US" dirty="0"/>
            </a:br>
            <a:r>
              <a:rPr lang="en-US" b="1" dirty="0">
                <a:hlinkClick r:id="rId7"/>
              </a:rPr>
              <a:t>GAU Collective Bargaining Agreement (CBA)</a:t>
            </a:r>
            <a:r>
              <a:rPr lang="en-US" dirty="0"/>
              <a:t/>
            </a:r>
            <a:br>
              <a:rPr lang="en-US" dirty="0"/>
            </a:br>
            <a:r>
              <a:rPr lang="en-US" b="1" dirty="0">
                <a:hlinkClick r:id="rId8"/>
              </a:rPr>
              <a:t>Resources in USF HR</a:t>
            </a:r>
            <a:r>
              <a:rPr lang="en-US" dirty="0"/>
              <a:t/>
            </a:r>
            <a:br>
              <a:rPr lang="en-US" dirty="0"/>
            </a:br>
            <a:r>
              <a:rPr lang="en-US" b="1" dirty="0">
                <a:hlinkClick r:id="rId9"/>
              </a:rPr>
              <a:t>Graduate Assistants United (GAU)</a:t>
            </a:r>
            <a:r>
              <a:rPr lang="en-US" dirty="0"/>
              <a:t/>
            </a:r>
            <a:br>
              <a:rPr lang="en-US" dirty="0"/>
            </a:br>
            <a:r>
              <a:rPr lang="en-US" b="1" dirty="0">
                <a:hlinkClick r:id="rId10"/>
              </a:rPr>
              <a:t>GPA Projection Calculator Advising Tool</a:t>
            </a:r>
            <a:r>
              <a:rPr lang="en-US" dirty="0"/>
              <a:t/>
            </a:r>
            <a:br>
              <a:rPr lang="en-US" dirty="0"/>
            </a:br>
            <a:r>
              <a:rPr lang="en-US" b="1" dirty="0">
                <a:hlinkClick r:id="rId11"/>
              </a:rPr>
              <a:t>GA Performance Evaluation</a:t>
            </a:r>
            <a:r>
              <a:rPr lang="en-US" dirty="0"/>
              <a:t/>
            </a:r>
            <a:br>
              <a:rPr lang="en-US" dirty="0"/>
            </a:br>
            <a:r>
              <a:rPr lang="en-US" b="1" dirty="0">
                <a:hlinkClick r:id="rId12"/>
              </a:rPr>
              <a:t>Student Tuition Waivers (Florida Resident)</a:t>
            </a:r>
            <a:r>
              <a:rPr lang="en-US" dirty="0"/>
              <a:t/>
            </a:r>
            <a:br>
              <a:rPr lang="en-US" dirty="0"/>
            </a:br>
            <a:r>
              <a:rPr lang="en-US" b="1" dirty="0">
                <a:hlinkClick r:id="rId13"/>
              </a:rPr>
              <a:t>Student Tuition Waivers (Non-Florida Resident)</a:t>
            </a:r>
            <a:r>
              <a:rPr lang="en-US" dirty="0"/>
              <a:t/>
            </a:r>
            <a:br>
              <a:rPr lang="en-US" dirty="0"/>
            </a:br>
            <a:r>
              <a:rPr lang="en-US" b="1" dirty="0">
                <a:hlinkClick r:id="rId14"/>
              </a:rPr>
              <a:t>Student Tuition Waivers Deadlines</a:t>
            </a:r>
            <a:br>
              <a:rPr lang="en-US" b="1" dirty="0">
                <a:hlinkClick r:id="rId14"/>
              </a:rPr>
            </a:br>
            <a:r>
              <a:rPr lang="en-US" b="1" dirty="0">
                <a:hlinkClick r:id="rId15" tooltip="Appointment Dates"/>
              </a:rPr>
              <a:t>Appointment Dates</a:t>
            </a:r>
            <a:endParaRPr lang="en-US" dirty="0"/>
          </a:p>
        </p:txBody>
      </p:sp>
    </p:spTree>
    <p:extLst>
      <p:ext uri="{BB962C8B-B14F-4D97-AF65-F5344CB8AC3E}">
        <p14:creationId xmlns:p14="http://schemas.microsoft.com/office/powerpoint/2010/main" val="3412384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6834" y="692332"/>
            <a:ext cx="8477169" cy="1626326"/>
          </a:xfrm>
        </p:spPr>
        <p:txBody>
          <a:bodyPr/>
          <a:lstStyle/>
          <a:p>
            <a:r>
              <a:rPr lang="en-US" sz="4000" dirty="0" smtClean="0"/>
              <a:t>Who Awards Graduate Assistantships</a:t>
            </a:r>
            <a:r>
              <a:rPr lang="en-US" dirty="0" smtClean="0"/>
              <a:t/>
            </a:r>
            <a:br>
              <a:rPr lang="en-US" dirty="0" smtClean="0"/>
            </a:br>
            <a:endParaRPr lang="en-US" dirty="0"/>
          </a:p>
        </p:txBody>
      </p:sp>
      <p:sp>
        <p:nvSpPr>
          <p:cNvPr id="3" name="Subtitle 2"/>
          <p:cNvSpPr>
            <a:spLocks noGrp="1"/>
          </p:cNvSpPr>
          <p:nvPr>
            <p:ph type="subTitle" idx="1"/>
          </p:nvPr>
        </p:nvSpPr>
        <p:spPr>
          <a:xfrm>
            <a:off x="698863" y="2710543"/>
            <a:ext cx="8575140" cy="3487783"/>
          </a:xfrm>
        </p:spPr>
        <p:txBody>
          <a:bodyPr>
            <a:normAutofit/>
          </a:bodyPr>
          <a:lstStyle/>
          <a:p>
            <a:pPr algn="l"/>
            <a:r>
              <a:rPr lang="en-US" b="1" dirty="0"/>
              <a:t>Graduate Assistantships are not awarded through the Office of Graduate Studies but are typically awarded through a specific Graduate Program/Department or College.</a:t>
            </a:r>
            <a:r>
              <a:rPr lang="en-US" dirty="0"/>
              <a:t> The number of GA positions that are available in a given College or Department are based on funding from the university as well as grants awarded to individual faculty. To determine if a graduate program awards GA positions as well as the specific eligibility requirements, students should contact the Graduate Program Director in the department of study</a:t>
            </a:r>
            <a:r>
              <a:rPr lang="en-US" dirty="0" smtClean="0"/>
              <a:t>.</a:t>
            </a:r>
          </a:p>
          <a:p>
            <a:pPr algn="l"/>
            <a:endParaRPr lang="en-US" dirty="0"/>
          </a:p>
          <a:p>
            <a:pPr algn="l"/>
            <a:r>
              <a:rPr lang="en-US" dirty="0" smtClean="0"/>
              <a:t>Graduate Assistantships are not guaranteed.  If a student becomes ineligible during a semester, a tuition payment can be revoked.</a:t>
            </a:r>
            <a:endParaRPr lang="en-US" dirty="0"/>
          </a:p>
        </p:txBody>
      </p:sp>
    </p:spTree>
    <p:extLst>
      <p:ext uri="{BB962C8B-B14F-4D97-AF65-F5344CB8AC3E}">
        <p14:creationId xmlns:p14="http://schemas.microsoft.com/office/powerpoint/2010/main" val="322595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15983"/>
            <a:ext cx="7766936" cy="992777"/>
          </a:xfrm>
        </p:spPr>
        <p:txBody>
          <a:bodyPr/>
          <a:lstStyle/>
          <a:p>
            <a:pPr algn="ctr"/>
            <a:r>
              <a:rPr lang="en-US" dirty="0" smtClean="0"/>
              <a:t>Overview</a:t>
            </a:r>
            <a:endParaRPr lang="en-US" dirty="0"/>
          </a:p>
        </p:txBody>
      </p:sp>
      <p:sp>
        <p:nvSpPr>
          <p:cNvPr id="3" name="Subtitle 2"/>
          <p:cNvSpPr>
            <a:spLocks noGrp="1"/>
          </p:cNvSpPr>
          <p:nvPr>
            <p:ph type="subTitle" idx="1"/>
          </p:nvPr>
        </p:nvSpPr>
        <p:spPr>
          <a:xfrm>
            <a:off x="1116874" y="2370909"/>
            <a:ext cx="8157129" cy="3807822"/>
          </a:xfrm>
        </p:spPr>
        <p:txBody>
          <a:bodyPr>
            <a:normAutofit/>
          </a:bodyPr>
          <a:lstStyle/>
          <a:p>
            <a:pPr algn="l"/>
            <a:r>
              <a:rPr lang="en-US" dirty="0"/>
              <a:t>Colleges and Departments at the University of South Florida provide Graduate Assistantships (GAs) to qualified students on a competitive basis. GAs may teach, conduct research, or have other responsibilities that contribute to the student's professional development. GAs are classified as Graduate Assistants (Job Code 9185), Graduate Teaching Assistants/Associates (Job Codes 9183 and 9184), Graduate Instructional Assistants (Job Code 9550), and/or Graduate Research Assistants/Associates (Job Codes 9181 and 9182). All graduate assistants employed by USF work under a contract negotiated by the </a:t>
            </a:r>
            <a:r>
              <a:rPr lang="en-US" b="1" dirty="0">
                <a:hlinkClick r:id="rId2"/>
              </a:rPr>
              <a:t>Graduate Assistants United (GAU)</a:t>
            </a:r>
            <a:r>
              <a:rPr lang="en-US" dirty="0"/>
              <a:t> and the USF Board of Trustees. The GAU is the labor union certified as the exclusive bargaining agent for graduate assistants at USF.</a:t>
            </a:r>
          </a:p>
        </p:txBody>
      </p:sp>
    </p:spTree>
    <p:extLst>
      <p:ext uri="{BB962C8B-B14F-4D97-AF65-F5344CB8AC3E}">
        <p14:creationId xmlns:p14="http://schemas.microsoft.com/office/powerpoint/2010/main" val="4031370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646612"/>
            <a:ext cx="8719457" cy="1188720"/>
          </a:xfrm>
        </p:spPr>
        <p:txBody>
          <a:bodyPr/>
          <a:lstStyle/>
          <a:p>
            <a:pPr algn="ctr"/>
            <a:r>
              <a:rPr lang="en-US" dirty="0" smtClean="0"/>
              <a:t>Graduate Assistant Benefits</a:t>
            </a:r>
            <a:endParaRPr lang="en-US" dirty="0"/>
          </a:p>
        </p:txBody>
      </p:sp>
      <p:sp>
        <p:nvSpPr>
          <p:cNvPr id="3" name="Subtitle 2"/>
          <p:cNvSpPr>
            <a:spLocks noGrp="1"/>
          </p:cNvSpPr>
          <p:nvPr>
            <p:ph type="subTitle" idx="1"/>
          </p:nvPr>
        </p:nvSpPr>
        <p:spPr>
          <a:xfrm>
            <a:off x="986246" y="2207623"/>
            <a:ext cx="8686800" cy="4173583"/>
          </a:xfrm>
        </p:spPr>
        <p:txBody>
          <a:bodyPr>
            <a:normAutofit/>
          </a:bodyPr>
          <a:lstStyle/>
          <a:p>
            <a:pPr marL="285750" indent="-285750" algn="l">
              <a:buFont typeface="Arial" panose="020B0604020202020204" pitchFamily="34" charset="0"/>
              <a:buChar char="•"/>
            </a:pPr>
            <a:r>
              <a:rPr lang="en-US" dirty="0" smtClean="0"/>
              <a:t>Graduate Assistant Benefits Package</a:t>
            </a:r>
          </a:p>
          <a:p>
            <a:pPr marL="285750" indent="-285750" algn="l">
              <a:buFont typeface="Arial" panose="020B0604020202020204" pitchFamily="34" charset="0"/>
              <a:buChar char="•"/>
            </a:pPr>
            <a:r>
              <a:rPr lang="en-US" dirty="0" smtClean="0"/>
              <a:t>Tuition Payment Eligibility</a:t>
            </a:r>
          </a:p>
          <a:p>
            <a:pPr marL="285750" indent="-285750" algn="l">
              <a:buFont typeface="Arial" panose="020B0604020202020204" pitchFamily="34" charset="0"/>
              <a:buChar char="•"/>
            </a:pPr>
            <a:r>
              <a:rPr lang="en-US" dirty="0" smtClean="0"/>
              <a:t>Tuition Payment Administration</a:t>
            </a:r>
          </a:p>
          <a:p>
            <a:pPr marL="285750" indent="-285750" algn="l">
              <a:buFont typeface="Arial" panose="020B0604020202020204" pitchFamily="34" charset="0"/>
              <a:buChar char="•"/>
            </a:pPr>
            <a:r>
              <a:rPr lang="en-US" dirty="0" smtClean="0"/>
              <a:t>E&amp;G and Auxiliary Funded GA/GIA/GTA Appointments</a:t>
            </a:r>
          </a:p>
          <a:p>
            <a:pPr marL="285750" indent="-285750" algn="l">
              <a:buFont typeface="Arial" panose="020B0604020202020204" pitchFamily="34" charset="0"/>
              <a:buChar char="•"/>
            </a:pPr>
            <a:r>
              <a:rPr lang="en-US" dirty="0" smtClean="0"/>
              <a:t>C&amp;G (Grant) Funded GRA Appointments</a:t>
            </a:r>
          </a:p>
          <a:p>
            <a:pPr marL="285750" indent="-285750" algn="l">
              <a:buFont typeface="Arial" panose="020B0604020202020204" pitchFamily="34" charset="0"/>
              <a:buChar char="•"/>
            </a:pPr>
            <a:r>
              <a:rPr lang="en-US" dirty="0" smtClean="0"/>
              <a:t>Split Graduate Assistant Appointments</a:t>
            </a:r>
          </a:p>
          <a:p>
            <a:pPr marL="285750" indent="-285750" algn="l">
              <a:buFont typeface="Arial" panose="020B0604020202020204" pitchFamily="34" charset="0"/>
              <a:buChar char="•"/>
            </a:pPr>
            <a:r>
              <a:rPr lang="en-US" dirty="0" smtClean="0"/>
              <a:t>Out of College Graduate Assistant Appointments</a:t>
            </a:r>
          </a:p>
          <a:p>
            <a:pPr marL="285750" indent="-285750" algn="l">
              <a:buFont typeface="Arial" panose="020B0604020202020204" pitchFamily="34" charset="0"/>
              <a:buChar char="•"/>
            </a:pPr>
            <a:r>
              <a:rPr lang="en-US" dirty="0" smtClean="0"/>
              <a:t>Increased Stipend Rates to Compensate for Tuition &amp; Student Health Insurance</a:t>
            </a:r>
          </a:p>
          <a:p>
            <a:pPr marL="285750" indent="-285750" algn="l">
              <a:buFont typeface="Arial" panose="020B0604020202020204" pitchFamily="34" charset="0"/>
              <a:buChar char="•"/>
            </a:pPr>
            <a:r>
              <a:rPr lang="en-US" dirty="0" smtClean="0"/>
              <a:t>Health Insurance Coverage</a:t>
            </a:r>
          </a:p>
          <a:p>
            <a:pPr marL="285750" indent="-285750" algn="l">
              <a:buFont typeface="Arial" panose="020B0604020202020204" pitchFamily="34" charset="0"/>
              <a:buChar char="•"/>
            </a:pPr>
            <a:r>
              <a:rPr lang="en-US" dirty="0" smtClean="0"/>
              <a:t>Department or College Health Insurance Contribution</a:t>
            </a:r>
            <a:endParaRPr lang="en-US" dirty="0"/>
          </a:p>
        </p:txBody>
      </p:sp>
    </p:spTree>
    <p:extLst>
      <p:ext uri="{BB962C8B-B14F-4D97-AF65-F5344CB8AC3E}">
        <p14:creationId xmlns:p14="http://schemas.microsoft.com/office/powerpoint/2010/main" val="323697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 y="783772"/>
            <a:ext cx="9294223" cy="1312818"/>
          </a:xfrm>
        </p:spPr>
        <p:txBody>
          <a:bodyPr/>
          <a:lstStyle/>
          <a:p>
            <a:pPr algn="ctr"/>
            <a:r>
              <a:rPr lang="en-US" sz="4400" dirty="0" smtClean="0"/>
              <a:t>Graduate Assistant Benefits Package</a:t>
            </a:r>
            <a:endParaRPr lang="en-US" sz="4400" dirty="0"/>
          </a:p>
        </p:txBody>
      </p:sp>
      <p:sp>
        <p:nvSpPr>
          <p:cNvPr id="3" name="Subtitle 2"/>
          <p:cNvSpPr>
            <a:spLocks noGrp="1"/>
          </p:cNvSpPr>
          <p:nvPr>
            <p:ph type="subTitle" idx="1"/>
          </p:nvPr>
        </p:nvSpPr>
        <p:spPr>
          <a:xfrm>
            <a:off x="1507067" y="3043647"/>
            <a:ext cx="7766936" cy="2939142"/>
          </a:xfrm>
        </p:spPr>
        <p:txBody>
          <a:bodyPr>
            <a:normAutofit/>
          </a:bodyPr>
          <a:lstStyle/>
          <a:p>
            <a:pPr algn="l"/>
            <a:r>
              <a:rPr lang="en-US" dirty="0"/>
              <a:t>The University is committed to providing a competitive graduate assistant package that includes not only competitive stipend rates, but also tuition payment, and University (or sometimes referred to as employer) contribution toward USF student health insurance premiums to attract the best graduate students to the University of South Florida. GAs are also provided with up to five days of paid leave per semester appointment with supervisor's approval which is covered under "Article 10 - Leaves of Absence and Other Leave" in the </a:t>
            </a:r>
            <a:r>
              <a:rPr lang="en-US" b="1" dirty="0">
                <a:hlinkClick r:id="rId2"/>
              </a:rPr>
              <a:t>CBA</a:t>
            </a:r>
            <a:r>
              <a:rPr lang="en-US" dirty="0"/>
              <a:t>.</a:t>
            </a:r>
          </a:p>
        </p:txBody>
      </p:sp>
    </p:spTree>
    <p:extLst>
      <p:ext uri="{BB962C8B-B14F-4D97-AF65-F5344CB8AC3E}">
        <p14:creationId xmlns:p14="http://schemas.microsoft.com/office/powerpoint/2010/main" val="2780531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7057" y="378824"/>
            <a:ext cx="8326946" cy="796834"/>
          </a:xfrm>
        </p:spPr>
        <p:txBody>
          <a:bodyPr/>
          <a:lstStyle/>
          <a:p>
            <a:pPr algn="ctr"/>
            <a:r>
              <a:rPr lang="en-US" dirty="0" smtClean="0"/>
              <a:t>Tuition Payment Eligibility</a:t>
            </a:r>
            <a:endParaRPr lang="en-US" dirty="0"/>
          </a:p>
        </p:txBody>
      </p:sp>
      <p:sp>
        <p:nvSpPr>
          <p:cNvPr id="3" name="Subtitle 2"/>
          <p:cNvSpPr>
            <a:spLocks noGrp="1"/>
          </p:cNvSpPr>
          <p:nvPr>
            <p:ph type="subTitle" idx="1"/>
          </p:nvPr>
        </p:nvSpPr>
        <p:spPr>
          <a:xfrm>
            <a:off x="947057" y="1750423"/>
            <a:ext cx="8326946" cy="4865914"/>
          </a:xfrm>
        </p:spPr>
        <p:txBody>
          <a:bodyPr>
            <a:normAutofit fontScale="70000" lnSpcReduction="20000"/>
          </a:bodyPr>
          <a:lstStyle/>
          <a:p>
            <a:pPr algn="l" fontAlgn="base"/>
            <a:r>
              <a:rPr lang="en-US" dirty="0"/>
              <a:t>Graduate assistants must meet all of the Office of Graduate Studies eligibility requirements (refer to Graduate Assistantship Eligibility section) and be appointed for at least 0.25 FTE (10 hours per week) to be eligible for tuition payment. Each job classification has specific requirements; refer to detailed graduate assistantship classification descriptions to determine eligibility.</a:t>
            </a:r>
          </a:p>
          <a:p>
            <a:pPr algn="l" fontAlgn="base"/>
            <a:r>
              <a:rPr lang="en-US" dirty="0"/>
              <a:t>A graduate assistant, regardless of job classification code or funding source, is required to work a minimum of 150 hours during the fall or spring appointment, and a minimum of 100 hours during a summer appointment to be eligible for tuition payment. The college, department, and/or unit may retract any tuition paid on behalf of the graduate assistant should the graduate assistant not fulfill their GA responsibilities. In this circumstance, the student will be responsible for tuition payment. The graduate program is responsible for monitoring the fulfillment of graduate assistant duties and hours. If these requirements are not met, the department must appropriately notify the student that they have not fulfilled their GA responsibilities and will have their tuition payment retracted.</a:t>
            </a:r>
          </a:p>
          <a:p>
            <a:pPr algn="l" fontAlgn="base"/>
            <a:r>
              <a:rPr lang="en-US" b="1" dirty="0"/>
              <a:t>Example 1:</a:t>
            </a:r>
            <a:r>
              <a:rPr lang="en-US" dirty="0"/>
              <a:t> A GTA (9184) appointed at 0.25 FTE for the fall semester withdraws from the University or resigns from the assistantship in October and has only completed 100 hours of work. The GTA is liable for the tuition payment provided because they did not fulfill the minimum 150 hour requirement for a fall or spring appointment.</a:t>
            </a:r>
          </a:p>
          <a:p>
            <a:pPr algn="l" fontAlgn="base"/>
            <a:r>
              <a:rPr lang="en-US" b="1" dirty="0"/>
              <a:t>Example 2:</a:t>
            </a:r>
            <a:r>
              <a:rPr lang="en-US" dirty="0"/>
              <a:t> A GRA (9182) appointed at 0.50 FTE for the fall semester and who has committed, via contract, to work 300 hours for the semester (i.e., 20 hours per week for 15 weeks), withdraws from the University or resigns from the assistantship at the end of September and has only completed 120 hours of work. The GRA is liable for the tuition payment provided because they did not fulfill the minimum 150 hour requirement for a fall or spring appointment.</a:t>
            </a:r>
          </a:p>
          <a:p>
            <a:pPr algn="l" fontAlgn="base"/>
            <a:r>
              <a:rPr lang="en-US" b="1" dirty="0"/>
              <a:t>Example 3:</a:t>
            </a:r>
            <a:r>
              <a:rPr lang="en-US" dirty="0"/>
              <a:t> A GTA (9184) appointed at 0.50 FTE for the fall semester is contracted to work 300 hours (i.e., 20 hours per week for 15 weeks), withdraws from the University in week 12, and has completed 240 work hours. This graduate assistant has fulfilled the minimum of 150 hours worked in the fall semester appointment and therefore, tuition payment will not be retracted.</a:t>
            </a:r>
          </a:p>
          <a:p>
            <a:endParaRPr lang="en-US" dirty="0"/>
          </a:p>
        </p:txBody>
      </p:sp>
    </p:spTree>
    <p:extLst>
      <p:ext uri="{BB962C8B-B14F-4D97-AF65-F5344CB8AC3E}">
        <p14:creationId xmlns:p14="http://schemas.microsoft.com/office/powerpoint/2010/main" val="227591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8457" y="842554"/>
            <a:ext cx="8752114" cy="1214846"/>
          </a:xfrm>
        </p:spPr>
        <p:txBody>
          <a:bodyPr/>
          <a:lstStyle/>
          <a:p>
            <a:pPr algn="ctr"/>
            <a:r>
              <a:rPr lang="en-US" sz="4800" dirty="0" smtClean="0"/>
              <a:t>Tuition Payment Administration</a:t>
            </a:r>
            <a:endParaRPr lang="en-US" sz="4800" dirty="0"/>
          </a:p>
        </p:txBody>
      </p:sp>
      <p:sp>
        <p:nvSpPr>
          <p:cNvPr id="3" name="Subtitle 2"/>
          <p:cNvSpPr>
            <a:spLocks noGrp="1"/>
          </p:cNvSpPr>
          <p:nvPr>
            <p:ph type="subTitle" idx="1"/>
          </p:nvPr>
        </p:nvSpPr>
        <p:spPr>
          <a:xfrm>
            <a:off x="920931" y="2749730"/>
            <a:ext cx="8353072" cy="3494315"/>
          </a:xfrm>
        </p:spPr>
        <p:txBody>
          <a:bodyPr>
            <a:normAutofit fontScale="85000" lnSpcReduction="20000"/>
          </a:bodyPr>
          <a:lstStyle/>
          <a:p>
            <a:pPr algn="l" fontAlgn="base"/>
            <a:r>
              <a:rPr lang="en-US" dirty="0"/>
              <a:t>The Office of Graduate Studies currently oversees tuition payment for all Graduate Assistants, regardless of job classification code or funding source, for USF Tampa. The Office of Graduate Studies will monitor tuition payment costs for the USF Tampa (non-USF Health) campus by college and regularly report tuition payments made on the behalf of graduate assistants to the appropriate college.</a:t>
            </a:r>
          </a:p>
          <a:p>
            <a:pPr algn="l" fontAlgn="base"/>
            <a:r>
              <a:rPr lang="en-US" dirty="0"/>
              <a:t>Regardless of the funding source of the stipend, USF Tampa graduate assistants can typically expect, at minimum, a tuition payment for the number of credit hours required to hold a graduate assistantship. This is nine (9) graduate credit hours for the fall semester; nine (9) graduate credit hours for the spring semester; six (6) graduate credit hours for the summer semester. The home academic college Dean, Associate Dean, or equivalent must approve the tuition waiver.</a:t>
            </a:r>
          </a:p>
          <a:p>
            <a:pPr algn="l" fontAlgn="base"/>
            <a:r>
              <a:rPr lang="en-US" dirty="0"/>
              <a:t>Tuition payment will only be provided for graduate level coursework required for the degree program.</a:t>
            </a:r>
          </a:p>
          <a:p>
            <a:pPr algn="l" fontAlgn="base"/>
            <a:r>
              <a:rPr lang="en-US" dirty="0"/>
              <a:t>For more details about graduate tuition payment and fees, refer to the University Controller's Office </a:t>
            </a:r>
            <a:r>
              <a:rPr lang="en-US" b="1" dirty="0">
                <a:hlinkClick r:id="rId2"/>
              </a:rPr>
              <a:t>website</a:t>
            </a:r>
            <a:r>
              <a:rPr lang="en-US" dirty="0"/>
              <a:t>.</a:t>
            </a:r>
          </a:p>
          <a:p>
            <a:endParaRPr lang="en-US" dirty="0"/>
          </a:p>
        </p:txBody>
      </p:sp>
    </p:spTree>
    <p:extLst>
      <p:ext uri="{BB962C8B-B14F-4D97-AF65-F5344CB8AC3E}">
        <p14:creationId xmlns:p14="http://schemas.microsoft.com/office/powerpoint/2010/main" val="26042750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426</TotalTime>
  <Words>6048</Words>
  <Application>Microsoft Office PowerPoint</Application>
  <PresentationFormat>Widescreen</PresentationFormat>
  <Paragraphs>188</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Trebuchet MS</vt:lpstr>
      <vt:lpstr>Wingdings 3</vt:lpstr>
      <vt:lpstr>Facet</vt:lpstr>
      <vt:lpstr>The College of Behavioral &amp; Community Sciences</vt:lpstr>
      <vt:lpstr>Graduate Assistant Opportunities</vt:lpstr>
      <vt:lpstr>Graduate Assistant Eligibility</vt:lpstr>
      <vt:lpstr>Who Awards Graduate Assistantships </vt:lpstr>
      <vt:lpstr>Overview</vt:lpstr>
      <vt:lpstr>Graduate Assistant Benefits</vt:lpstr>
      <vt:lpstr>Graduate Assistant Benefits Package</vt:lpstr>
      <vt:lpstr>Tuition Payment Eligibility</vt:lpstr>
      <vt:lpstr>Tuition Payment Administration</vt:lpstr>
      <vt:lpstr>E&amp;G and Auxiliary Funded</vt:lpstr>
      <vt:lpstr>C&amp;G (Grant) Funded</vt:lpstr>
      <vt:lpstr>Split Graduate Assistant Appointments</vt:lpstr>
      <vt:lpstr>Out of College Assistant Appointments</vt:lpstr>
      <vt:lpstr>Increased Stipend Rates to Compensate for Tuition &amp; Student Health Insurance</vt:lpstr>
      <vt:lpstr>Health Insurance Coverage</vt:lpstr>
      <vt:lpstr>Department or College Health Insurance Contribution</vt:lpstr>
      <vt:lpstr>Job Classifications</vt:lpstr>
      <vt:lpstr>Graduate Assistantship Position Description</vt:lpstr>
      <vt:lpstr>Graduate Assistants – RA Research Assistantship</vt:lpstr>
      <vt:lpstr>Graduate Assistants – GA Graduate Assistantship</vt:lpstr>
      <vt:lpstr>Graduate Assistants – TA Teaching Assistantship</vt:lpstr>
      <vt:lpstr>Foreign Language Proficiency Requirements for International Teaching Assistants</vt:lpstr>
      <vt:lpstr>FTE Levels</vt:lpstr>
      <vt:lpstr> FTE Overage Approval Request for Graduate Assistantship Tuition Payments</vt:lpstr>
      <vt:lpstr>Graduate Student Tuition &amp; Fees</vt:lpstr>
      <vt:lpstr>Stipends</vt:lpstr>
      <vt:lpstr>Appointment/Offer Letters</vt:lpstr>
      <vt:lpstr>Out of College Appointments</vt:lpstr>
      <vt:lpstr>Out of State Tuition Fee Adjustment Code 50 Procedures Office of Graduate Studies Website: www.usf.edu/graduate-studies/about-us/contact-us.aspx </vt:lpstr>
      <vt:lpstr>Requesting Tuition Payment Assistance Directly from Graduate Studies</vt:lpstr>
      <vt:lpstr>Automatic Deferments: </vt:lpstr>
      <vt:lpstr>Graduate Assistantship Evaluations</vt:lpstr>
      <vt:lpstr>Outside Employment</vt:lpstr>
      <vt:lpstr>Helpful Resources</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Assistants – RA Research Assisntantship</dc:title>
  <dc:creator>Susan Crochunis</dc:creator>
  <cp:lastModifiedBy>Susan Crochunis</cp:lastModifiedBy>
  <cp:revision>37</cp:revision>
  <cp:lastPrinted>2022-01-12T17:40:17Z</cp:lastPrinted>
  <dcterms:created xsi:type="dcterms:W3CDTF">2022-01-12T13:05:39Z</dcterms:created>
  <dcterms:modified xsi:type="dcterms:W3CDTF">2022-03-30T12:11:14Z</dcterms:modified>
</cp:coreProperties>
</file>