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1" r:id="rId2"/>
    <p:sldId id="258" r:id="rId3"/>
    <p:sldId id="274" r:id="rId4"/>
    <p:sldId id="275" r:id="rId5"/>
    <p:sldId id="276" r:id="rId6"/>
    <p:sldId id="259" r:id="rId7"/>
    <p:sldId id="260" r:id="rId8"/>
    <p:sldId id="261" r:id="rId9"/>
    <p:sldId id="262" r:id="rId10"/>
    <p:sldId id="263" r:id="rId11"/>
    <p:sldId id="264" r:id="rId12"/>
    <p:sldId id="277" r:id="rId13"/>
    <p:sldId id="278" r:id="rId14"/>
    <p:sldId id="265" r:id="rId15"/>
    <p:sldId id="279" r:id="rId16"/>
    <p:sldId id="266" r:id="rId17"/>
    <p:sldId id="267" r:id="rId18"/>
    <p:sldId id="268" r:id="rId19"/>
    <p:sldId id="269" r:id="rId20"/>
    <p:sldId id="270" r:id="rId21"/>
    <p:sldId id="271" r:id="rId22"/>
    <p:sldId id="273"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4" autoAdjust="0"/>
    <p:restoredTop sz="94660"/>
  </p:normalViewPr>
  <p:slideViewPr>
    <p:cSldViewPr snapToGrid="0">
      <p:cViewPr varScale="1">
        <p:scale>
          <a:sx n="77" d="100"/>
          <a:sy n="77" d="100"/>
        </p:scale>
        <p:origin x="53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3/15/2023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3/15/2023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rad.usf.edu/Tuition-Waiver-Forms-Information.php"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grad.usf.edu/Tuition-Waiver-Forms-Information.php"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tmp"/><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usf.edu/graduate-studies/funding/graduate-assistantships-resource-center/graduate-assistant-handbook.aspx"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8.tmp"/><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usf.edu/regulations-policies/documents/regulation-4.0108.pdf"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4194" y="1430383"/>
            <a:ext cx="8119239" cy="1107996"/>
          </a:xfrm>
          <a:prstGeom prst="rect">
            <a:avLst/>
          </a:prstGeom>
        </p:spPr>
        <p:txBody>
          <a:bodyPr wrap="square">
            <a:spAutoFit/>
          </a:bodyPr>
          <a:lstStyle/>
          <a:p>
            <a:r>
              <a:rPr lang="en-US" sz="6600" u="sng" dirty="0"/>
              <a:t>TUITION WAIVERS </a:t>
            </a:r>
          </a:p>
        </p:txBody>
      </p:sp>
      <p:pic>
        <p:nvPicPr>
          <p:cNvPr id="1026" name="Picture 2" descr="Tuition Waivers and Surprising Ways to Score a College Discount | Student  Loan Hero">
            <a:extLst>
              <a:ext uri="{FF2B5EF4-FFF2-40B4-BE49-F238E27FC236}">
                <a16:creationId xmlns:a16="http://schemas.microsoft.com/office/drawing/2014/main" id="{FD00DD18-F218-4842-4DF4-4CAA5713EE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3901" y="2613932"/>
            <a:ext cx="31242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7678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8554" y="1365069"/>
            <a:ext cx="6015446" cy="2677656"/>
          </a:xfrm>
          <a:prstGeom prst="rect">
            <a:avLst/>
          </a:prstGeom>
        </p:spPr>
        <p:txBody>
          <a:bodyPr wrap="square">
            <a:spAutoFit/>
          </a:bodyPr>
          <a:lstStyle/>
          <a:p>
            <a:r>
              <a:rPr lang="en-US" sz="2400" dirty="0">
                <a:latin typeface="Times New Roman" panose="02020603050405020304" pitchFamily="18" charset="0"/>
                <a:ea typeface="Times New Roman" panose="02020603050405020304" pitchFamily="18" charset="0"/>
              </a:rPr>
              <a:t>If you are requesting tuition waivers for an E&amp;G, Auxiliary, RO or START-UP funded RA (</a:t>
            </a:r>
            <a:r>
              <a:rPr lang="en-US" sz="2400" i="1" dirty="0">
                <a:latin typeface="Times New Roman" panose="02020603050405020304" pitchFamily="18" charset="0"/>
                <a:ea typeface="Times New Roman" panose="02020603050405020304" pitchFamily="18" charset="0"/>
              </a:rPr>
              <a:t>Codes 9181 or 9182</a:t>
            </a:r>
            <a:r>
              <a:rPr lang="en-US" sz="2400" dirty="0">
                <a:latin typeface="Times New Roman" panose="02020603050405020304" pitchFamily="18" charset="0"/>
                <a:ea typeface="Times New Roman" panose="02020603050405020304" pitchFamily="18" charset="0"/>
              </a:rPr>
              <a:t>), Form 1 is required (refer to </a:t>
            </a:r>
            <a:r>
              <a:rPr lang="en-US" sz="2400" u="sng" dirty="0">
                <a:solidFill>
                  <a:srgbClr val="0000FF"/>
                </a:solidFill>
                <a:latin typeface="Times New Roman" panose="02020603050405020304" pitchFamily="18" charset="0"/>
                <a:ea typeface="Times New Roman" panose="02020603050405020304" pitchFamily="18" charset="0"/>
                <a:hlinkClick r:id="rId2"/>
              </a:rPr>
              <a:t>http://www.grad.usf.edu/Tuition-Waiver-Forms-Information.php</a:t>
            </a:r>
            <a:r>
              <a:rPr lang="en-US" sz="2400" dirty="0">
                <a:latin typeface="Times New Roman" panose="02020603050405020304" pitchFamily="18" charset="0"/>
                <a:ea typeface="Times New Roman" panose="02020603050405020304" pitchFamily="18" charset="0"/>
              </a:rPr>
              <a:t>, and Form 1 instructions), and code “50” exemptions will need to be assigned.</a:t>
            </a:r>
          </a:p>
        </p:txBody>
      </p:sp>
      <p:pic>
        <p:nvPicPr>
          <p:cNvPr id="9218" name="Picture 2" descr="How To Get In-State Tuition Guide by In-State Angels">
            <a:extLst>
              <a:ext uri="{FF2B5EF4-FFF2-40B4-BE49-F238E27FC236}">
                <a16:creationId xmlns:a16="http://schemas.microsoft.com/office/drawing/2014/main" id="{5C027945-7E51-6411-7D41-3AC590DFBF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4388" y="4042725"/>
            <a:ext cx="2676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899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37114" y="1280160"/>
            <a:ext cx="6106886" cy="3416320"/>
          </a:xfrm>
          <a:prstGeom prst="rect">
            <a:avLst/>
          </a:prstGeom>
        </p:spPr>
        <p:txBody>
          <a:bodyPr wrap="square">
            <a:spAutoFit/>
          </a:bodyPr>
          <a:lstStyle/>
          <a:p>
            <a:r>
              <a:rPr lang="en-US" sz="2400" dirty="0">
                <a:latin typeface="Times New Roman" panose="02020603050405020304" pitchFamily="18" charset="0"/>
                <a:ea typeface="Times New Roman" panose="02020603050405020304" pitchFamily="18" charset="0"/>
              </a:rPr>
              <a:t>If you are employing an RA (</a:t>
            </a:r>
            <a:r>
              <a:rPr lang="en-US" sz="2400" i="1" dirty="0">
                <a:latin typeface="Times New Roman" panose="02020603050405020304" pitchFamily="18" charset="0"/>
                <a:ea typeface="Times New Roman" panose="02020603050405020304" pitchFamily="18" charset="0"/>
              </a:rPr>
              <a:t>Codes 9181 or 9182</a:t>
            </a:r>
            <a:r>
              <a:rPr lang="en-US" sz="2400" dirty="0">
                <a:latin typeface="Times New Roman" panose="02020603050405020304" pitchFamily="18" charset="0"/>
                <a:ea typeface="Times New Roman" panose="02020603050405020304" pitchFamily="18" charset="0"/>
              </a:rPr>
              <a:t>) from outside of the college, refer to the OGS website, for instructions, forms (under revision) </a:t>
            </a:r>
            <a:r>
              <a:rPr lang="en-US" sz="2400" u="sng" dirty="0">
                <a:solidFill>
                  <a:srgbClr val="0000FF"/>
                </a:solidFill>
                <a:latin typeface="Times New Roman" panose="02020603050405020304" pitchFamily="18" charset="0"/>
                <a:ea typeface="Times New Roman" panose="02020603050405020304" pitchFamily="18" charset="0"/>
                <a:hlinkClick r:id="rId2"/>
              </a:rPr>
              <a:t>http://www.grad.usf.edu/Tuition-Waiver-Forms-Information.php</a:t>
            </a:r>
            <a:r>
              <a:rPr lang="en-US" sz="2400" dirty="0">
                <a:latin typeface="Times New Roman" panose="02020603050405020304" pitchFamily="18" charset="0"/>
                <a:ea typeface="Times New Roman" panose="02020603050405020304" pitchFamily="18" charset="0"/>
              </a:rPr>
              <a:t>, Form1 and instructions.</a:t>
            </a:r>
          </a:p>
          <a:p>
            <a:r>
              <a:rPr lang="en-US" dirty="0">
                <a:latin typeface="Times New Roman" panose="02020603050405020304" pitchFamily="18" charset="0"/>
                <a:ea typeface="Times New Roman" panose="02020603050405020304" pitchFamily="18" charset="0"/>
              </a:rPr>
              <a:t> </a:t>
            </a:r>
          </a:p>
          <a:p>
            <a:r>
              <a:rPr lang="en-US" b="1" dirty="0">
                <a:latin typeface="Times New Roman" panose="02020603050405020304" pitchFamily="18" charset="0"/>
                <a:ea typeface="Times New Roman" panose="02020603050405020304" pitchFamily="18" charset="0"/>
              </a:rPr>
              <a:t>If the grant is NOT paying tuition and you are requesting the college to waive the student’s tuition, please include a letter/email with approval from Dr. </a:t>
            </a:r>
            <a:r>
              <a:rPr lang="en-US" b="1">
                <a:latin typeface="Times New Roman" panose="02020603050405020304" pitchFamily="18" charset="0"/>
                <a:ea typeface="Times New Roman" panose="02020603050405020304" pitchFamily="18" charset="0"/>
              </a:rPr>
              <a:t>Jennifer Lister.  </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15349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rm 1 instructions.pdf - Adobe Acrobat Pro DC"/>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1417" y="132504"/>
            <a:ext cx="8993777" cy="6170325"/>
          </a:xfrm>
          <a:prstGeom prst="rect">
            <a:avLst/>
          </a:prstGeom>
        </p:spPr>
      </p:pic>
    </p:spTree>
    <p:extLst>
      <p:ext uri="{BB962C8B-B14F-4D97-AF65-F5344CB8AC3E}">
        <p14:creationId xmlns:p14="http://schemas.microsoft.com/office/powerpoint/2010/main" val="1004369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rm 1.pdf - Adobe Acrobat Pro DC"/>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2229" y="132504"/>
            <a:ext cx="9052560" cy="5707647"/>
          </a:xfrm>
          <a:prstGeom prst="rect">
            <a:avLst/>
          </a:prstGeom>
        </p:spPr>
      </p:pic>
    </p:spTree>
    <p:extLst>
      <p:ext uri="{BB962C8B-B14F-4D97-AF65-F5344CB8AC3E}">
        <p14:creationId xmlns:p14="http://schemas.microsoft.com/office/powerpoint/2010/main" val="1245304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89366" y="2109651"/>
            <a:ext cx="6054634" cy="830997"/>
          </a:xfrm>
          <a:prstGeom prst="rect">
            <a:avLst/>
          </a:prstGeom>
        </p:spPr>
        <p:txBody>
          <a:bodyPr wrap="square">
            <a:spAutoFit/>
          </a:bodyPr>
          <a:lstStyle/>
          <a:p>
            <a:r>
              <a:rPr lang="en-US" sz="2400" dirty="0">
                <a:latin typeface="Times New Roman" panose="02020603050405020304" pitchFamily="18" charset="0"/>
                <a:ea typeface="Times New Roman" panose="02020603050405020304" pitchFamily="18" charset="0"/>
              </a:rPr>
              <a:t>Out-of-college appointed TA/GAs should use the CBCS Out-of-Unit waiver application form.</a:t>
            </a:r>
          </a:p>
        </p:txBody>
      </p:sp>
      <p:pic>
        <p:nvPicPr>
          <p:cNvPr id="10242" name="Picture 2" descr="Eye-Opening College Dropout Rates &amp; Statistics – (2022)">
            <a:extLst>
              <a:ext uri="{FF2B5EF4-FFF2-40B4-BE49-F238E27FC236}">
                <a16:creationId xmlns:a16="http://schemas.microsoft.com/office/drawing/2014/main" id="{452F8280-8976-09BC-282B-2054A79836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0" y="3205163"/>
            <a:ext cx="2857500"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8158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OUT OF COLLEGE WAIVER REQUEST.pdf - Adobe Acrobat Pro DC"/>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2504"/>
            <a:ext cx="12192000" cy="6592991"/>
          </a:xfrm>
          <a:prstGeom prst="rect">
            <a:avLst/>
          </a:prstGeom>
        </p:spPr>
      </p:pic>
    </p:spTree>
    <p:extLst>
      <p:ext uri="{BB962C8B-B14F-4D97-AF65-F5344CB8AC3E}">
        <p14:creationId xmlns:p14="http://schemas.microsoft.com/office/powerpoint/2010/main" val="3897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413338"/>
            <a:ext cx="6096000" cy="2031325"/>
          </a:xfrm>
          <a:prstGeom prst="rect">
            <a:avLst/>
          </a:prstGeom>
        </p:spPr>
        <p:txBody>
          <a:bodyPr>
            <a:spAutoFit/>
          </a:bodyPr>
          <a:lstStyle/>
          <a:p>
            <a:r>
              <a:rPr lang="en-US" dirty="0">
                <a:solidFill>
                  <a:srgbClr val="000000"/>
                </a:solidFill>
                <a:latin typeface="Times New Roman" panose="02020603050405020304" pitchFamily="18" charset="0"/>
                <a:ea typeface="Times New Roman" panose="02020603050405020304" pitchFamily="18" charset="0"/>
              </a:rPr>
              <a:t>The maximum hours CBCS can cover for any fall/spring semester application are twelve (12) and nine (9) for summer semesters. </a:t>
            </a:r>
            <a:r>
              <a:rPr lang="en-US" i="1" dirty="0">
                <a:solidFill>
                  <a:srgbClr val="000000"/>
                </a:solidFill>
                <a:latin typeface="Times New Roman" panose="02020603050405020304" pitchFamily="18" charset="0"/>
                <a:ea typeface="Times New Roman" panose="02020603050405020304" pitchFamily="18" charset="0"/>
              </a:rPr>
              <a:t>Requests for payment of hours above 12 hours for fall/spring or 9 hours for summer for TA/GAs will now be made directly by department reps. using </a:t>
            </a:r>
            <a:r>
              <a:rPr lang="en-US" i="1" u="sng" dirty="0">
                <a:solidFill>
                  <a:srgbClr val="000000"/>
                </a:solidFill>
                <a:latin typeface="Times New Roman" panose="02020603050405020304" pitchFamily="18" charset="0"/>
                <a:ea typeface="Times New Roman" panose="02020603050405020304" pitchFamily="18" charset="0"/>
              </a:rPr>
              <a:t>“Office of Graduate Studies Online Waiver</a:t>
            </a:r>
            <a:r>
              <a:rPr lang="en-US" i="1" dirty="0">
                <a:solidFill>
                  <a:srgbClr val="000000"/>
                </a:solidFill>
                <a:latin typeface="Times New Roman" panose="02020603050405020304" pitchFamily="18" charset="0"/>
                <a:ea typeface="Times New Roman" panose="02020603050405020304" pitchFamily="18" charset="0"/>
              </a:rPr>
              <a:t> </a:t>
            </a:r>
            <a:r>
              <a:rPr lang="en-US" i="1" u="sng" dirty="0">
                <a:solidFill>
                  <a:srgbClr val="000000"/>
                </a:solidFill>
                <a:latin typeface="Times New Roman" panose="02020603050405020304" pitchFamily="18" charset="0"/>
                <a:ea typeface="Times New Roman" panose="02020603050405020304" pitchFamily="18" charset="0"/>
              </a:rPr>
              <a:t>Portal.</a:t>
            </a:r>
            <a:r>
              <a:rPr lang="en-US" i="1" dirty="0">
                <a:solidFill>
                  <a:srgbClr val="000000"/>
                </a:solidFill>
                <a:latin typeface="Times New Roman" panose="02020603050405020304" pitchFamily="18" charset="0"/>
                <a:ea typeface="Times New Roman" panose="02020603050405020304" pitchFamily="18" charset="0"/>
              </a:rPr>
              <a:t>”</a:t>
            </a:r>
            <a:r>
              <a:rPr lang="en-US" i="1" dirty="0">
                <a:solidFill>
                  <a:srgbClr val="0000FF"/>
                </a:solidFill>
                <a:latin typeface="Times New Roman" panose="02020603050405020304" pitchFamily="18" charset="0"/>
                <a:ea typeface="Times New Roman" panose="02020603050405020304" pitchFamily="18" charset="0"/>
              </a:rPr>
              <a:t> </a:t>
            </a:r>
            <a:r>
              <a:rPr lang="en-US" dirty="0">
                <a:solidFill>
                  <a:srgbClr val="FF0000"/>
                </a:solidFill>
                <a:latin typeface="Times New Roman" panose="02020603050405020304" pitchFamily="18" charset="0"/>
                <a:ea typeface="Times New Roman" panose="02020603050405020304" pitchFamily="18" charset="0"/>
              </a:rPr>
              <a:t>** Reminder ** All </a:t>
            </a:r>
            <a:r>
              <a:rPr lang="en-US" i="1" dirty="0">
                <a:solidFill>
                  <a:srgbClr val="FF0000"/>
                </a:solidFill>
                <a:latin typeface="Times New Roman" panose="02020603050405020304" pitchFamily="18" charset="0"/>
                <a:ea typeface="Times New Roman" panose="02020603050405020304" pitchFamily="18" charset="0"/>
              </a:rPr>
              <a:t>fee</a:t>
            </a:r>
            <a:r>
              <a:rPr lang="en-US" dirty="0">
                <a:solidFill>
                  <a:srgbClr val="FF0000"/>
                </a:solidFill>
                <a:latin typeface="Times New Roman" panose="02020603050405020304" pitchFamily="18" charset="0"/>
                <a:ea typeface="Times New Roman" panose="02020603050405020304" pitchFamily="18" charset="0"/>
              </a:rPr>
              <a:t>s incurred for students will be the student’s responsibility.</a:t>
            </a:r>
            <a:r>
              <a:rPr lang="en-US" dirty="0">
                <a:latin typeface="Times New Roman" panose="02020603050405020304" pitchFamily="18" charset="0"/>
                <a:ea typeface="Times New Roman" panose="02020603050405020304" pitchFamily="18" charset="0"/>
              </a:rPr>
              <a:t> </a:t>
            </a:r>
          </a:p>
        </p:txBody>
      </p:sp>
      <p:pic>
        <p:nvPicPr>
          <p:cNvPr id="11266" name="Picture 2" descr="Who Should Pay University Fees: Students or Parents? | Top Universities">
            <a:extLst>
              <a:ext uri="{FF2B5EF4-FFF2-40B4-BE49-F238E27FC236}">
                <a16:creationId xmlns:a16="http://schemas.microsoft.com/office/drawing/2014/main" id="{F353FC6B-8456-6259-4C3D-445404D492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571500"/>
            <a:ext cx="3143250"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940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690063"/>
            <a:ext cx="6096000" cy="3477875"/>
          </a:xfrm>
          <a:prstGeom prst="rect">
            <a:avLst/>
          </a:prstGeom>
        </p:spPr>
        <p:txBody>
          <a:bodyPr>
            <a:spAutoFit/>
          </a:bodyPr>
          <a:lstStyle/>
          <a:p>
            <a:pPr algn="ctr"/>
            <a:r>
              <a:rPr lang="en-US" sz="2000" b="1" dirty="0">
                <a:latin typeface="Calibri" panose="020F0502020204030204" pitchFamily="34" charset="0"/>
                <a:ea typeface="Calibri" panose="020F0502020204030204" pitchFamily="34" charset="0"/>
                <a:cs typeface="Times New Roman" panose="02020603050405020304" pitchFamily="18" charset="0"/>
              </a:rPr>
              <a:t>FTE Overage Approval Request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2000" b="1" dirty="0">
                <a:latin typeface="Calibri" panose="020F0502020204030204" pitchFamily="34" charset="0"/>
                <a:ea typeface="Calibri" panose="020F0502020204030204" pitchFamily="34" charset="0"/>
                <a:cs typeface="Times New Roman" panose="02020603050405020304" pitchFamily="18" charset="0"/>
              </a:rPr>
              <a:t>For Graduate Assistantship Tuition Payments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Times New Roman" panose="02020603050405020304" pitchFamily="18" charset="0"/>
                <a:ea typeface="Times New Roman" panose="02020603050405020304" pitchFamily="18" charset="0"/>
              </a:rPr>
              <a:t> </a:t>
            </a:r>
          </a:p>
          <a:p>
            <a:r>
              <a:rPr lang="en-US" dirty="0">
                <a:latin typeface="Times New Roman" panose="02020603050405020304" pitchFamily="18" charset="0"/>
                <a:ea typeface="Times New Roman" panose="02020603050405020304" pitchFamily="18" charset="0"/>
              </a:rPr>
              <a:t>Graduate Assistants may be appointed up to a maximum of .50 FTE for a single assistantship.  Programs who desire to appoint a Graduate Student, in any classification, more than .50 FTE up to .73 FTE, for a single or multiple appointments, must submit justification to the Office of Graduate Studies for approval.  The justification should come from the student’s academic advisor (major prof for doctoral) not their supervisor.  This is designed to ensure sufficient progress toward degree and that the department is aware of the student’s employment activity.</a:t>
            </a:r>
          </a:p>
        </p:txBody>
      </p:sp>
    </p:spTree>
    <p:extLst>
      <p:ext uri="{BB962C8B-B14F-4D97-AF65-F5344CB8AC3E}">
        <p14:creationId xmlns:p14="http://schemas.microsoft.com/office/powerpoint/2010/main" val="1239229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053175"/>
            <a:ext cx="6096000" cy="2751651"/>
          </a:xfrm>
          <a:prstGeom prst="rect">
            <a:avLst/>
          </a:prstGeom>
        </p:spPr>
        <p:txBody>
          <a:bodyPr>
            <a:spAutoFit/>
          </a:bodyPr>
          <a:lstStyle/>
          <a:p>
            <a:r>
              <a:rPr lang="en-US" dirty="0">
                <a:latin typeface="Times New Roman" panose="02020603050405020304" pitchFamily="18" charset="0"/>
                <a:ea typeface="Times New Roman" panose="02020603050405020304" pitchFamily="18" charset="0"/>
              </a:rPr>
              <a:t>When requesting, please address these questions:</a:t>
            </a:r>
          </a:p>
          <a:p>
            <a:pPr marL="342900" marR="0" lvl="0" indent="-342900">
              <a:lnSpc>
                <a:spcPct val="107000"/>
              </a:lnSpc>
              <a:spcBef>
                <a:spcPts val="0"/>
              </a:spcBef>
              <a:spcAft>
                <a:spcPts val="800"/>
              </a:spcAft>
              <a:buFont typeface="+mj-lt"/>
              <a:buAutoNum type="arabicPeriod"/>
            </a:pPr>
            <a:r>
              <a:rPr lang="en-US" dirty="0">
                <a:latin typeface="Times New Roman" panose="02020603050405020304" pitchFamily="18" charset="0"/>
                <a:ea typeface="Times New Roman" panose="02020603050405020304" pitchFamily="18" charset="0"/>
              </a:rPr>
              <a:t>Please have the major professor comment on the student’s current progress toward the student’s degree.</a:t>
            </a:r>
          </a:p>
          <a:p>
            <a:pPr marL="342900" marR="0" lvl="0" indent="-342900">
              <a:lnSpc>
                <a:spcPct val="107000"/>
              </a:lnSpc>
              <a:spcBef>
                <a:spcPts val="0"/>
              </a:spcBef>
              <a:spcAft>
                <a:spcPts val="800"/>
              </a:spcAft>
              <a:buFont typeface="+mj-lt"/>
              <a:buAutoNum type="arabicPeriod"/>
            </a:pPr>
            <a:r>
              <a:rPr lang="en-US" dirty="0">
                <a:latin typeface="Times New Roman" panose="02020603050405020304" pitchFamily="18" charset="0"/>
                <a:ea typeface="Times New Roman" panose="02020603050405020304" pitchFamily="18" charset="0"/>
              </a:rPr>
              <a:t>Has the student taken/passed his/her qualifying exam? If not, when will it be taken?</a:t>
            </a:r>
          </a:p>
          <a:p>
            <a:pPr marL="342900" marR="0" lvl="0" indent="-342900">
              <a:lnSpc>
                <a:spcPct val="107000"/>
              </a:lnSpc>
              <a:spcBef>
                <a:spcPts val="0"/>
              </a:spcBef>
              <a:spcAft>
                <a:spcPts val="800"/>
              </a:spcAft>
              <a:buFont typeface="+mj-lt"/>
              <a:buAutoNum type="arabicPeriod"/>
            </a:pPr>
            <a:r>
              <a:rPr lang="en-US" dirty="0">
                <a:latin typeface="Times New Roman" panose="02020603050405020304" pitchFamily="18" charset="0"/>
                <a:ea typeface="Times New Roman" panose="02020603050405020304" pitchFamily="18" charset="0"/>
              </a:rPr>
              <a:t>Has the student had a prospectus meeting? How far along is the student on dissertation?</a:t>
            </a:r>
          </a:p>
          <a:p>
            <a:pPr marL="342900" marR="0" lvl="0" indent="-342900">
              <a:lnSpc>
                <a:spcPct val="107000"/>
              </a:lnSpc>
              <a:spcBef>
                <a:spcPts val="0"/>
              </a:spcBef>
              <a:spcAft>
                <a:spcPts val="800"/>
              </a:spcAft>
              <a:buFont typeface="+mj-lt"/>
              <a:buAutoNum type="arabicPeriod"/>
            </a:pPr>
            <a:r>
              <a:rPr lang="en-US" dirty="0">
                <a:latin typeface="Times New Roman" panose="02020603050405020304" pitchFamily="18" charset="0"/>
                <a:ea typeface="Times New Roman" panose="02020603050405020304" pitchFamily="18" charset="0"/>
              </a:rPr>
              <a:t>When is the student expected to graduate?</a:t>
            </a:r>
          </a:p>
        </p:txBody>
      </p:sp>
      <p:pic>
        <p:nvPicPr>
          <p:cNvPr id="12290" name="Picture 2" descr="Improving Your ACT Math Timing – Moser">
            <a:extLst>
              <a:ext uri="{FF2B5EF4-FFF2-40B4-BE49-F238E27FC236}">
                <a16:creationId xmlns:a16="http://schemas.microsoft.com/office/drawing/2014/main" id="{BC5D463C-D8BB-2902-5080-B345D3F095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 y="271463"/>
            <a:ext cx="2781300"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768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443841"/>
            <a:ext cx="6096000" cy="3970318"/>
          </a:xfrm>
          <a:prstGeom prst="rect">
            <a:avLst/>
          </a:prstGeom>
        </p:spPr>
        <p:txBody>
          <a:bodyPr>
            <a:spAutoFit/>
          </a:bodyPr>
          <a:lstStyle/>
          <a:p>
            <a:r>
              <a:rPr lang="en-US" dirty="0">
                <a:latin typeface="Times New Roman" panose="02020603050405020304" pitchFamily="18" charset="0"/>
                <a:ea typeface="Times New Roman" panose="02020603050405020304" pitchFamily="18" charset="0"/>
              </a:rPr>
              <a:t>Students hired in non-GA positions on campus must also not exceed .73 FTE for the combined position and assistantship appointments.  These appointments also count towards the total FTE.  Programs who desire to appoint a Graduate Student, in any classification, more than .73 FTE, for single or multiple appointments, must submit justification to the Office of Graduate Studies for approval.  Please note there are ACA and budget considerations to take into account in these cases.  Please contact the office of Graduate Studies if you wish to do this (send an email to Joseph Butts {tron@usf.edu} and Ruth Bahr {rbahr@usf.edu}).  Graduate assistants should be aware of the Internal Revenue Service guidelines for exemption from FICA.  Please contact Human Resources at (813) 974-2970 for more information.</a:t>
            </a:r>
          </a:p>
        </p:txBody>
      </p:sp>
    </p:spTree>
    <p:extLst>
      <p:ext uri="{BB962C8B-B14F-4D97-AF65-F5344CB8AC3E}">
        <p14:creationId xmlns:p14="http://schemas.microsoft.com/office/powerpoint/2010/main" val="1298796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451579" y="457201"/>
            <a:ext cx="9603275" cy="4586748"/>
          </a:xfrm>
          <a:prstGeom prst="rect">
            <a:avLst/>
          </a:prstGeom>
        </p:spPr>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dirty="0"/>
              <a:t>The University has six classification codes for graduate assistants (see section 2.1 of the Graduate Assistant Handbook: </a:t>
            </a:r>
            <a:r>
              <a:rPr lang="en-US" u="sng" dirty="0">
                <a:hlinkClick r:id="rId2" tooltip="https://www.usf.edu/graduate-studies/funding/graduate-assistantships-resource-center/graduate-assistant-handbook.aspx"/>
              </a:rPr>
              <a:t>https://www.usf.edu/graduate-studies/funding/graduate-assistantships-resource-center/graduate-assistant-handbook.aspx</a:t>
            </a:r>
            <a:r>
              <a:rPr lang="en-US" dirty="0"/>
              <a:t>). Section 2.5 provides the definitions. Section 5 has a chart of criteria for GAs. Here are the titles and job codes:</a:t>
            </a:r>
          </a:p>
          <a:p>
            <a:endParaRPr lang="en-US" dirty="0"/>
          </a:p>
          <a:p>
            <a:pPr fontAlgn="b"/>
            <a:r>
              <a:rPr lang="en-US" sz="1600" b="1" dirty="0"/>
              <a:t>Graduate Research Assistant (GRA) 		Class Code 9182</a:t>
            </a:r>
          </a:p>
          <a:p>
            <a:pPr fontAlgn="b"/>
            <a:r>
              <a:rPr lang="en-US" sz="1600" b="1" dirty="0"/>
              <a:t>Graduate Research Associate (GRA) 		Class Code 9181</a:t>
            </a:r>
          </a:p>
          <a:p>
            <a:pPr fontAlgn="b"/>
            <a:r>
              <a:rPr lang="en-US" sz="1600" b="1" dirty="0"/>
              <a:t>Graduate Teaching Assistant (GTA)			Class Code 9184</a:t>
            </a:r>
          </a:p>
          <a:p>
            <a:pPr fontAlgn="b"/>
            <a:r>
              <a:rPr lang="en-US" sz="1600" b="1" dirty="0"/>
              <a:t>Graduate Teaching Associate (GTA)			Class Code 9183</a:t>
            </a:r>
          </a:p>
          <a:p>
            <a:pPr fontAlgn="b"/>
            <a:r>
              <a:rPr lang="en-US" sz="1600" b="1" dirty="0"/>
              <a:t>Graduate Assistant (GA)				Class Code 9185</a:t>
            </a:r>
          </a:p>
          <a:p>
            <a:pPr fontAlgn="b"/>
            <a:r>
              <a:rPr lang="en-US" sz="1600" b="1" dirty="0"/>
              <a:t>Graduate Instructional Assistant (GIA) 		Class Code 9550</a:t>
            </a:r>
          </a:p>
          <a:p>
            <a:endParaRPr lang="en-US" b="1" dirty="0"/>
          </a:p>
          <a:p>
            <a:pPr marL="0" indent="0">
              <a:buNone/>
            </a:pPr>
            <a:r>
              <a:rPr lang="en-US" dirty="0"/>
              <a:t> </a:t>
            </a:r>
          </a:p>
        </p:txBody>
      </p:sp>
      <p:pic>
        <p:nvPicPr>
          <p:cNvPr id="2050" name="Picture 2" descr="Tuition waiver pilot program expands campus options for dependents | CU  Connections">
            <a:extLst>
              <a:ext uri="{FF2B5EF4-FFF2-40B4-BE49-F238E27FC236}">
                <a16:creationId xmlns:a16="http://schemas.microsoft.com/office/drawing/2014/main" id="{12969450-B840-C48C-4946-AA7ECF0BE2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6909" y="5258839"/>
            <a:ext cx="3091971" cy="772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7535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551837"/>
            <a:ext cx="6096000" cy="1754326"/>
          </a:xfrm>
          <a:prstGeom prst="rect">
            <a:avLst/>
          </a:prstGeom>
        </p:spPr>
        <p:txBody>
          <a:bodyPr>
            <a:spAutoFit/>
          </a:bodyPr>
          <a:lstStyle/>
          <a:p>
            <a:r>
              <a:rPr lang="en-US" dirty="0">
                <a:highlight>
                  <a:srgbClr val="FFFF00"/>
                </a:highlight>
                <a:latin typeface="Times New Roman" panose="02020603050405020304" pitchFamily="18" charset="0"/>
                <a:ea typeface="Times New Roman" panose="02020603050405020304" pitchFamily="18" charset="0"/>
              </a:rPr>
              <a:t>If you receive approval, SAVE THE EMAIL AS A PDF DOCUMENT so that it can be included with your Tuition Payment Request.</a:t>
            </a:r>
            <a:endParaRPr lang="en-US" dirty="0">
              <a:latin typeface="Times New Roman" panose="02020603050405020304" pitchFamily="18" charset="0"/>
              <a:ea typeface="Times New Roman" panose="02020603050405020304" pitchFamily="18" charset="0"/>
            </a:endParaRPr>
          </a:p>
          <a:p>
            <a:r>
              <a:rPr lang="en-US" dirty="0">
                <a:latin typeface="Times New Roman" panose="02020603050405020304" pitchFamily="18" charset="0"/>
                <a:ea typeface="Times New Roman" panose="02020603050405020304" pitchFamily="18" charset="0"/>
              </a:rPr>
              <a:t> </a:t>
            </a:r>
          </a:p>
          <a:p>
            <a:r>
              <a:rPr lang="en-US" dirty="0">
                <a:latin typeface="Times New Roman" panose="02020603050405020304" pitchFamily="18" charset="0"/>
                <a:ea typeface="Times New Roman" panose="02020603050405020304" pitchFamily="18" charset="0"/>
              </a:rPr>
              <a:t>If you do NOT receive approval, adjustments to the student’s FTE will have to be made to be eligible for a tuition payment.</a:t>
            </a:r>
          </a:p>
        </p:txBody>
      </p:sp>
      <p:pic>
        <p:nvPicPr>
          <p:cNvPr id="13314" name="Picture 2" descr="Convert Word to PDF Quickly and Easily | WinZip PDF Pro">
            <a:extLst>
              <a:ext uri="{FF2B5EF4-FFF2-40B4-BE49-F238E27FC236}">
                <a16:creationId xmlns:a16="http://schemas.microsoft.com/office/drawing/2014/main" id="{68504744-3F3F-DC19-A35B-2EE2056812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63" y="647700"/>
            <a:ext cx="20669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8436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descr="FTE Overage Approval Request.docx - Wor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2504"/>
            <a:ext cx="12192000" cy="6592991"/>
          </a:xfrm>
          <a:prstGeom prst="rect">
            <a:avLst/>
          </a:prstGeom>
        </p:spPr>
      </p:pic>
    </p:spTree>
    <p:extLst>
      <p:ext uri="{BB962C8B-B14F-4D97-AF65-F5344CB8AC3E}">
        <p14:creationId xmlns:p14="http://schemas.microsoft.com/office/powerpoint/2010/main" val="2477822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30017" y="954157"/>
            <a:ext cx="2921121" cy="646331"/>
          </a:xfrm>
          <a:prstGeom prst="rect">
            <a:avLst/>
          </a:prstGeom>
          <a:noFill/>
        </p:spPr>
        <p:txBody>
          <a:bodyPr wrap="none" rtlCol="0">
            <a:spAutoFit/>
          </a:bodyPr>
          <a:lstStyle/>
          <a:p>
            <a:r>
              <a:rPr lang="en-US" dirty="0" err="1"/>
              <a:t>Qualtrics</a:t>
            </a:r>
            <a:endParaRPr lang="en-US" dirty="0"/>
          </a:p>
          <a:p>
            <a:r>
              <a:rPr lang="en-US" dirty="0"/>
              <a:t>Survey:  CBCS </a:t>
            </a:r>
            <a:r>
              <a:rPr lang="en-US"/>
              <a:t>Grad Payment</a:t>
            </a:r>
          </a:p>
        </p:txBody>
      </p:sp>
    </p:spTree>
    <p:extLst>
      <p:ext uri="{BB962C8B-B14F-4D97-AF65-F5344CB8AC3E}">
        <p14:creationId xmlns:p14="http://schemas.microsoft.com/office/powerpoint/2010/main" val="4059768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7682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58240" y="1349829"/>
            <a:ext cx="10215867" cy="3600986"/>
          </a:xfrm>
          <a:prstGeom prst="rect">
            <a:avLst/>
          </a:prstGeom>
          <a:noFill/>
        </p:spPr>
        <p:txBody>
          <a:bodyPr wrap="square" rtlCol="0">
            <a:spAutoFit/>
          </a:bodyPr>
          <a:lstStyle/>
          <a:p>
            <a:pPr algn="ctr"/>
            <a:r>
              <a:rPr lang="en-US" sz="2800" dirty="0"/>
              <a:t>Graduate Assistants – RA</a:t>
            </a:r>
          </a:p>
          <a:p>
            <a:endParaRPr lang="en-US" sz="2000" dirty="0"/>
          </a:p>
          <a:p>
            <a:pPr marL="342900" indent="-342900">
              <a:buAutoNum type="arabicPlain" startAt="9181"/>
            </a:pPr>
            <a:r>
              <a:rPr lang="en-US" dirty="0"/>
              <a:t>Research Associate – 2 or more years research experience</a:t>
            </a:r>
          </a:p>
          <a:p>
            <a:pPr marL="342900" indent="-342900">
              <a:buAutoNum type="arabicPlain" startAt="9181"/>
            </a:pPr>
            <a:endParaRPr lang="en-US" dirty="0"/>
          </a:p>
          <a:p>
            <a:r>
              <a:rPr lang="en-US" dirty="0"/>
              <a:t>9182 Research Assistant – first two years of study, no experience</a:t>
            </a:r>
          </a:p>
          <a:p>
            <a:endParaRPr lang="en-US" dirty="0"/>
          </a:p>
          <a:p>
            <a:endParaRPr lang="en-US" dirty="0"/>
          </a:p>
          <a:p>
            <a:r>
              <a:rPr lang="en-US" dirty="0"/>
              <a:t>Only research duties / supporting research</a:t>
            </a:r>
          </a:p>
          <a:p>
            <a:endParaRPr lang="en-US" dirty="0"/>
          </a:p>
          <a:p>
            <a:r>
              <a:rPr lang="en-US" dirty="0"/>
              <a:t>Salaried</a:t>
            </a:r>
          </a:p>
          <a:p>
            <a:endParaRPr lang="en-US" dirty="0"/>
          </a:p>
          <a:p>
            <a:r>
              <a:rPr lang="en-US" dirty="0"/>
              <a:t>.25 FTE minimum to qualify for health insurance and tuition waiver/payment</a:t>
            </a:r>
          </a:p>
        </p:txBody>
      </p:sp>
      <p:pic>
        <p:nvPicPr>
          <p:cNvPr id="3074" name="Picture 2" descr="Graduate Assistants | Center for Teaching &amp; Learning">
            <a:extLst>
              <a:ext uri="{FF2B5EF4-FFF2-40B4-BE49-F238E27FC236}">
                <a16:creationId xmlns:a16="http://schemas.microsoft.com/office/drawing/2014/main" id="{8FC967D5-6920-4C8D-3893-15CEE17873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8300" y="1930174"/>
            <a:ext cx="3590925" cy="1276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299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4069" y="1413064"/>
            <a:ext cx="10154194" cy="4154984"/>
          </a:xfrm>
          <a:prstGeom prst="rect">
            <a:avLst/>
          </a:prstGeom>
        </p:spPr>
        <p:txBody>
          <a:bodyPr wrap="square">
            <a:spAutoFit/>
          </a:bodyPr>
          <a:lstStyle/>
          <a:p>
            <a:pPr algn="ctr"/>
            <a:r>
              <a:rPr lang="en-US" sz="2800" dirty="0"/>
              <a:t>Graduate Assistants – TA</a:t>
            </a:r>
          </a:p>
          <a:p>
            <a:endParaRPr lang="en-US" sz="2000" dirty="0"/>
          </a:p>
          <a:p>
            <a:r>
              <a:rPr lang="en-US" dirty="0"/>
              <a:t>9183 Teaching Associate – must have completed 30 hours @ grad level</a:t>
            </a:r>
          </a:p>
          <a:p>
            <a:pPr marL="342900" indent="-342900">
              <a:buAutoNum type="arabicPlain" startAt="9181"/>
            </a:pPr>
            <a:endParaRPr lang="en-US" dirty="0"/>
          </a:p>
          <a:p>
            <a:r>
              <a:rPr lang="en-US" dirty="0"/>
              <a:t>9184 Teaching Assistant – must have completed 18 hours @ grad level</a:t>
            </a:r>
          </a:p>
          <a:p>
            <a:endParaRPr lang="en-US" dirty="0"/>
          </a:p>
          <a:p>
            <a:r>
              <a:rPr lang="en-US" dirty="0"/>
              <a:t>9550 Instructional Assistant – no hours required, must </a:t>
            </a:r>
            <a:r>
              <a:rPr lang="en-US" u="sng" dirty="0"/>
              <a:t>not</a:t>
            </a:r>
            <a:r>
              <a:rPr lang="en-US" dirty="0"/>
              <a:t> be assigned to teach</a:t>
            </a:r>
          </a:p>
          <a:p>
            <a:endParaRPr lang="en-US" dirty="0"/>
          </a:p>
          <a:p>
            <a:endParaRPr lang="en-US" dirty="0"/>
          </a:p>
          <a:p>
            <a:r>
              <a:rPr lang="en-US" dirty="0"/>
              <a:t>Only teaching duties / supporting instruction</a:t>
            </a:r>
          </a:p>
          <a:p>
            <a:endParaRPr lang="en-US" dirty="0"/>
          </a:p>
          <a:p>
            <a:r>
              <a:rPr lang="en-US" dirty="0"/>
              <a:t>Salaried</a:t>
            </a:r>
          </a:p>
          <a:p>
            <a:endParaRPr lang="en-US" dirty="0"/>
          </a:p>
          <a:p>
            <a:r>
              <a:rPr lang="en-US" dirty="0"/>
              <a:t>.25 FTE minimum to qualify for health insurance and tuition waiver/payment</a:t>
            </a:r>
          </a:p>
        </p:txBody>
      </p:sp>
      <p:pic>
        <p:nvPicPr>
          <p:cNvPr id="4098" name="Picture 2" descr="11 Quick Tips for Applying to (and Securing) a Graduate Assistantship">
            <a:extLst>
              <a:ext uri="{FF2B5EF4-FFF2-40B4-BE49-F238E27FC236}">
                <a16:creationId xmlns:a16="http://schemas.microsoft.com/office/drawing/2014/main" id="{67704D6B-1AA8-435E-CA3C-3E7EC19576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56988" y="1289952"/>
            <a:ext cx="2581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0817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5359" y="859066"/>
            <a:ext cx="10075817" cy="2769989"/>
          </a:xfrm>
          <a:prstGeom prst="rect">
            <a:avLst/>
          </a:prstGeom>
        </p:spPr>
        <p:txBody>
          <a:bodyPr wrap="square">
            <a:spAutoFit/>
          </a:bodyPr>
          <a:lstStyle/>
          <a:p>
            <a:pPr algn="ctr"/>
            <a:r>
              <a:rPr lang="en-US" sz="2800" dirty="0"/>
              <a:t>Graduate Assistants – GA</a:t>
            </a:r>
          </a:p>
          <a:p>
            <a:endParaRPr lang="en-US" sz="2000" dirty="0"/>
          </a:p>
          <a:p>
            <a:r>
              <a:rPr lang="en-US" dirty="0"/>
              <a:t>9185 Graduate Assistants – Administrative, not teaching or performing research</a:t>
            </a:r>
          </a:p>
          <a:p>
            <a:pPr marL="342900" indent="-342900">
              <a:buAutoNum type="arabicPlain" startAt="9181"/>
            </a:pPr>
            <a:endParaRPr lang="en-US" dirty="0"/>
          </a:p>
          <a:p>
            <a:r>
              <a:rPr lang="en-US" dirty="0"/>
              <a:t>Non-exempt hourly employees (non-salaried) and must complete timesheets</a:t>
            </a:r>
          </a:p>
          <a:p>
            <a:endParaRPr lang="en-US" dirty="0"/>
          </a:p>
          <a:p>
            <a:r>
              <a:rPr lang="en-US" dirty="0"/>
              <a:t>Duties performed must directly contribute to the graduate student’s program of study</a:t>
            </a:r>
          </a:p>
          <a:p>
            <a:endParaRPr lang="en-US" dirty="0"/>
          </a:p>
          <a:p>
            <a:r>
              <a:rPr lang="en-US" dirty="0"/>
              <a:t>.25 FTE minimum to qualify for health insurance and tuition waiver/payment</a:t>
            </a:r>
          </a:p>
        </p:txBody>
      </p:sp>
      <p:pic>
        <p:nvPicPr>
          <p:cNvPr id="5122" name="Picture 2" descr="Pros and Cons of Landing a Graduate Assistantship | Graduate Studies">
            <a:extLst>
              <a:ext uri="{FF2B5EF4-FFF2-40B4-BE49-F238E27FC236}">
                <a16:creationId xmlns:a16="http://schemas.microsoft.com/office/drawing/2014/main" id="{034011A5-7031-7630-86B0-335A120B8B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4391" y="3805238"/>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255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6852" y="1983658"/>
            <a:ext cx="9026013" cy="1815882"/>
          </a:xfrm>
          <a:prstGeom prst="rect">
            <a:avLst/>
          </a:prstGeom>
        </p:spPr>
        <p:txBody>
          <a:bodyPr wrap="square">
            <a:spAutoFit/>
          </a:bodyPr>
          <a:lstStyle/>
          <a:p>
            <a:r>
              <a:rPr lang="en-US" sz="2800" dirty="0">
                <a:latin typeface="Times New Roman" panose="02020603050405020304" pitchFamily="18" charset="0"/>
                <a:ea typeface="Times New Roman" panose="02020603050405020304" pitchFamily="18" charset="0"/>
              </a:rPr>
              <a:t>Please note that, for 9181 and 9183, the student must have completed a minimum of 30 graduate credit hours. For 9184, they must have completed a minimum of 18 graduate credit hours. 9185 GAs cannot be involved in teaching or research</a:t>
            </a:r>
            <a:endParaRPr lang="en-US" sz="2800" dirty="0"/>
          </a:p>
        </p:txBody>
      </p:sp>
      <p:pic>
        <p:nvPicPr>
          <p:cNvPr id="6146" name="Picture 2" descr="What is a Graduate Assistantship? (with pictures)">
            <a:extLst>
              <a:ext uri="{FF2B5EF4-FFF2-40B4-BE49-F238E27FC236}">
                <a16:creationId xmlns:a16="http://schemas.microsoft.com/office/drawing/2014/main" id="{4A827D34-B2EA-3C10-AE42-4B9CF5FCC6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06323" y="3956277"/>
            <a:ext cx="2028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1014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413338"/>
            <a:ext cx="6096000" cy="2031325"/>
          </a:xfrm>
          <a:prstGeom prst="rect">
            <a:avLst/>
          </a:prstGeom>
        </p:spPr>
        <p:txBody>
          <a:bodyPr>
            <a:spAutoFit/>
          </a:bodyPr>
          <a:lstStyle/>
          <a:p>
            <a:r>
              <a:rPr lang="en-US" dirty="0">
                <a:latin typeface="Times New Roman" panose="02020603050405020304" pitchFamily="18" charset="0"/>
                <a:ea typeface="Times New Roman" panose="02020603050405020304" pitchFamily="18" charset="0"/>
              </a:rPr>
              <a:t>The Dean’s office is responsible for processing CBCS tuition payment applications for </a:t>
            </a:r>
            <a:r>
              <a:rPr lang="en-US" b="1" dirty="0">
                <a:solidFill>
                  <a:srgbClr val="336533"/>
                </a:solidFill>
                <a:latin typeface="Times New Roman" panose="02020603050405020304" pitchFamily="18" charset="0"/>
                <a:ea typeface="Times New Roman" panose="02020603050405020304" pitchFamily="18" charset="0"/>
              </a:rPr>
              <a:t>E&amp;G and Auxiliary Funded GA/GIA/GTA </a:t>
            </a:r>
            <a:r>
              <a:rPr lang="en-US" dirty="0">
                <a:latin typeface="Times New Roman" panose="02020603050405020304" pitchFamily="18" charset="0"/>
                <a:ea typeface="Times New Roman" panose="02020603050405020304" pitchFamily="18" charset="0"/>
              </a:rPr>
              <a:t>appointed students with class codes of </a:t>
            </a:r>
            <a:r>
              <a:rPr lang="en-US" b="1" dirty="0">
                <a:solidFill>
                  <a:srgbClr val="336533"/>
                </a:solidFill>
                <a:latin typeface="Times New Roman" panose="02020603050405020304" pitchFamily="18" charset="0"/>
                <a:ea typeface="Times New Roman" panose="02020603050405020304" pitchFamily="18" charset="0"/>
              </a:rPr>
              <a:t>9183, </a:t>
            </a:r>
            <a:r>
              <a:rPr lang="en-US" b="1" dirty="0">
                <a:solidFill>
                  <a:srgbClr val="4F6228"/>
                </a:solidFill>
                <a:latin typeface="Times New Roman" panose="02020603050405020304" pitchFamily="18" charset="0"/>
                <a:ea typeface="Times New Roman" panose="02020603050405020304" pitchFamily="18" charset="0"/>
              </a:rPr>
              <a:t>9184</a:t>
            </a:r>
            <a:r>
              <a:rPr lang="en-US" b="1" dirty="0">
                <a:solidFill>
                  <a:srgbClr val="336533"/>
                </a:solidFill>
                <a:latin typeface="Times New Roman" panose="02020603050405020304" pitchFamily="18" charset="0"/>
                <a:ea typeface="Times New Roman" panose="02020603050405020304" pitchFamily="18" charset="0"/>
              </a:rPr>
              <a:t>, 9550, &amp; 9185</a:t>
            </a:r>
            <a:r>
              <a:rPr lang="en-US" dirty="0">
                <a:latin typeface="Times New Roman" panose="02020603050405020304" pitchFamily="18" charset="0"/>
                <a:ea typeface="Times New Roman" panose="02020603050405020304" pitchFamily="18" charset="0"/>
              </a:rPr>
              <a:t> who meet the </a:t>
            </a:r>
            <a:r>
              <a:rPr lang="en-US" u="sng" dirty="0">
                <a:solidFill>
                  <a:srgbClr val="0000FF"/>
                </a:solidFill>
                <a:latin typeface="Times New Roman" panose="02020603050405020304" pitchFamily="18" charset="0"/>
                <a:ea typeface="Times New Roman" panose="02020603050405020304" pitchFamily="18" charset="0"/>
                <a:hlinkClick r:id="rId2"/>
              </a:rPr>
              <a:t>tuition waiver eligibility criteria</a:t>
            </a:r>
            <a:r>
              <a:rPr lang="en-US" dirty="0">
                <a:latin typeface="Times New Roman" panose="02020603050405020304" pitchFamily="18" charset="0"/>
                <a:ea typeface="Times New Roman" panose="02020603050405020304" pitchFamily="18" charset="0"/>
              </a:rPr>
              <a:t>. Students are required to enroll in </a:t>
            </a:r>
            <a:r>
              <a:rPr lang="en-US" i="1" dirty="0">
                <a:latin typeface="Times New Roman" panose="02020603050405020304" pitchFamily="18" charset="0"/>
                <a:ea typeface="Times New Roman" panose="02020603050405020304" pitchFamily="18" charset="0"/>
              </a:rPr>
              <a:t>at least 9</a:t>
            </a:r>
            <a:r>
              <a:rPr lang="en-US" dirty="0">
                <a:latin typeface="Times New Roman" panose="02020603050405020304" pitchFamily="18" charset="0"/>
                <a:ea typeface="Times New Roman" panose="02020603050405020304" pitchFamily="18" charset="0"/>
              </a:rPr>
              <a:t> </a:t>
            </a:r>
            <a:r>
              <a:rPr lang="en-US" i="1" dirty="0">
                <a:latin typeface="Times New Roman" panose="02020603050405020304" pitchFamily="18" charset="0"/>
                <a:ea typeface="Times New Roman" panose="02020603050405020304" pitchFamily="18" charset="0"/>
              </a:rPr>
              <a:t>hours for fall/spring (6 hours in summer) </a:t>
            </a:r>
            <a:r>
              <a:rPr lang="en-US" dirty="0">
                <a:latin typeface="Times New Roman" panose="02020603050405020304" pitchFamily="18" charset="0"/>
                <a:ea typeface="Times New Roman" panose="02020603050405020304" pitchFamily="18" charset="0"/>
              </a:rPr>
              <a:t>with the exception of </a:t>
            </a:r>
            <a:r>
              <a:rPr lang="en-US" dirty="0">
                <a:solidFill>
                  <a:srgbClr val="000000"/>
                </a:solidFill>
                <a:latin typeface="Times New Roman" panose="02020603050405020304" pitchFamily="18" charset="0"/>
                <a:ea typeface="Times New Roman" panose="02020603050405020304" pitchFamily="18" charset="0"/>
              </a:rPr>
              <a:t>their final term of enrollment, i.e., graduating.</a:t>
            </a:r>
            <a:r>
              <a:rPr lang="en-US" i="1" dirty="0">
                <a:solidFill>
                  <a:srgbClr val="000000"/>
                </a:solidFill>
                <a:highlight>
                  <a:srgbClr val="FFFF00"/>
                </a:highlight>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7170" name="Picture 2" descr="Stream From the Dean's Office | Listen to podcast episodes online for free  on SoundCloud">
            <a:extLst>
              <a:ext uri="{FF2B5EF4-FFF2-40B4-BE49-F238E27FC236}">
                <a16:creationId xmlns:a16="http://schemas.microsoft.com/office/drawing/2014/main" id="{430BF37C-91E7-1CD9-3D10-B10621ED2B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273" y="289263"/>
            <a:ext cx="2124075"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5639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353817"/>
            <a:ext cx="6096000" cy="4150367"/>
          </a:xfrm>
          <a:prstGeom prst="rect">
            <a:avLst/>
          </a:prstGeom>
        </p:spPr>
        <p:txBody>
          <a:bodyPr>
            <a:spAutoFit/>
          </a:bodyPr>
          <a:lstStyle/>
          <a:p>
            <a:pPr>
              <a:lnSpc>
                <a:spcPct val="107000"/>
              </a:lnSpc>
              <a:spcAft>
                <a:spcPts val="800"/>
              </a:spcAft>
            </a:pPr>
            <a:r>
              <a:rPr lang="en-US" dirty="0">
                <a:solidFill>
                  <a:srgbClr val="000000"/>
                </a:solidFill>
                <a:latin typeface="Times New Roman" panose="02020603050405020304" pitchFamily="18" charset="0"/>
                <a:ea typeface="Times New Roman" panose="02020603050405020304" pitchFamily="18" charset="0"/>
              </a:rPr>
              <a:t>C&amp;G funds are expected to pay in-state tuition for GRA appointments (9182 &amp; 9181). However, the College will consider requests for tuition waivers according to the following </a:t>
            </a:r>
            <a:r>
              <a:rPr lang="en-US" dirty="0">
                <a:latin typeface="Times New Roman" panose="02020603050405020304" pitchFamily="18" charset="0"/>
                <a:ea typeface="Times New Roman" panose="02020603050405020304" pitchFamily="18" charset="0"/>
              </a:rPr>
              <a:t>guidelines:</a:t>
            </a:r>
          </a:p>
          <a:p>
            <a:pPr marL="342900" marR="0" lvl="0" indent="-342900">
              <a:spcBef>
                <a:spcPts val="0"/>
              </a:spcBef>
              <a:spcAft>
                <a:spcPts val="0"/>
              </a:spcAft>
              <a:buFont typeface="Symbol" panose="05050102010706020507" pitchFamily="18" charset="2"/>
              <a:buChar char=""/>
            </a:pPr>
            <a:r>
              <a:rPr lang="en-US" dirty="0">
                <a:latin typeface="Times New Roman" panose="02020603050405020304" pitchFamily="18" charset="0"/>
                <a:ea typeface="Times New Roman" panose="02020603050405020304" pitchFamily="18" charset="0"/>
              </a:rPr>
              <a:t>Tuition waivers typically are NOT granted by the college for PhD students covered by stipends funded by grants, when the grant budgets are large enough to accommodate tuition support (e.g., more than $175,000 direct costs per year)</a:t>
            </a:r>
          </a:p>
          <a:p>
            <a:pPr marL="342900" marR="0" lvl="0" indent="-342900">
              <a:spcBef>
                <a:spcPts val="0"/>
              </a:spcBef>
              <a:spcAft>
                <a:spcPts val="0"/>
              </a:spcAft>
              <a:buFont typeface="Symbol" panose="05050102010706020507" pitchFamily="18" charset="2"/>
              <a:buChar char=""/>
            </a:pPr>
            <a:r>
              <a:rPr lang="en-US" dirty="0">
                <a:latin typeface="Times New Roman" panose="02020603050405020304" pitchFamily="18" charset="0"/>
                <a:ea typeface="Times New Roman" panose="02020603050405020304" pitchFamily="18" charset="0"/>
              </a:rPr>
              <a:t>Tuition waivers typically are granted by the college for PhD students who are covered by stipends funded by grants when sponsor guidelines do not allow tuition to be charged.</a:t>
            </a:r>
          </a:p>
          <a:p>
            <a:pPr marL="342900" marR="0" lvl="0" indent="-342900">
              <a:spcBef>
                <a:spcPts val="0"/>
              </a:spcBef>
              <a:spcAft>
                <a:spcPts val="0"/>
              </a:spcAft>
              <a:buFont typeface="Symbol" panose="05050102010706020507" pitchFamily="18" charset="2"/>
              <a:buChar char=""/>
            </a:pPr>
            <a:r>
              <a:rPr lang="en-US" dirty="0">
                <a:latin typeface="Times New Roman" panose="02020603050405020304" pitchFamily="18" charset="0"/>
                <a:ea typeface="Times New Roman" panose="02020603050405020304" pitchFamily="18" charset="0"/>
              </a:rPr>
              <a:t>Tuition waivers must be adequately justified for smaller grants (e.g., when the grant requirements cannot be fulfilled if tuition waivers are included as a direct cost).</a:t>
            </a:r>
          </a:p>
        </p:txBody>
      </p:sp>
      <p:pic>
        <p:nvPicPr>
          <p:cNvPr id="8194" name="Picture 2" descr="How Out-Of-State Students Can Get In-State Tuition - The College Funding  Coach">
            <a:extLst>
              <a:ext uri="{FF2B5EF4-FFF2-40B4-BE49-F238E27FC236}">
                <a16:creationId xmlns:a16="http://schemas.microsoft.com/office/drawing/2014/main" id="{82A368FA-E274-D6B5-8398-5E5AA68E71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352425"/>
            <a:ext cx="261937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755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36669" y="1280160"/>
            <a:ext cx="6407331" cy="2677656"/>
          </a:xfrm>
          <a:prstGeom prst="rect">
            <a:avLst/>
          </a:prstGeom>
        </p:spPr>
        <p:txBody>
          <a:bodyPr wrap="square">
            <a:spAutoFit/>
          </a:bodyPr>
          <a:lstStyle/>
          <a:p>
            <a:pPr algn="just"/>
            <a:r>
              <a:rPr lang="en-US" sz="2400" dirty="0">
                <a:latin typeface="Times New Roman" panose="02020603050405020304" pitchFamily="18" charset="0"/>
                <a:ea typeface="Times New Roman" panose="02020603050405020304" pitchFamily="18" charset="0"/>
              </a:rPr>
              <a:t>If a grant is paying the in-state tuition for a </a:t>
            </a:r>
            <a:r>
              <a:rPr lang="en-US" sz="2400" i="1" dirty="0">
                <a:latin typeface="Times New Roman" panose="02020603050405020304" pitchFamily="18" charset="0"/>
                <a:ea typeface="Times New Roman" panose="02020603050405020304" pitchFamily="18" charset="0"/>
              </a:rPr>
              <a:t>non-resident RA </a:t>
            </a:r>
            <a:r>
              <a:rPr lang="en-US" sz="2400" i="1" dirty="0">
                <a:solidFill>
                  <a:srgbClr val="4F6228"/>
                </a:solidFill>
                <a:latin typeface="Times New Roman" panose="02020603050405020304" pitchFamily="18" charset="0"/>
                <a:ea typeface="Times New Roman" panose="02020603050405020304" pitchFamily="18" charset="0"/>
              </a:rPr>
              <a:t>(</a:t>
            </a:r>
            <a:r>
              <a:rPr lang="en-US" sz="2400" i="1" dirty="0">
                <a:solidFill>
                  <a:srgbClr val="000000"/>
                </a:solidFill>
                <a:latin typeface="Times New Roman" panose="02020603050405020304" pitchFamily="18" charset="0"/>
                <a:ea typeface="Times New Roman" panose="02020603050405020304" pitchFamily="18" charset="0"/>
              </a:rPr>
              <a:t>Codes 9181</a:t>
            </a:r>
            <a:r>
              <a:rPr lang="en-US" sz="2400" dirty="0">
                <a:solidFill>
                  <a:srgbClr val="000000"/>
                </a:solidFill>
                <a:latin typeface="Times New Roman" panose="02020603050405020304" pitchFamily="18" charset="0"/>
                <a:ea typeface="Times New Roman" panose="02020603050405020304" pitchFamily="18" charset="0"/>
              </a:rPr>
              <a:t> or </a:t>
            </a:r>
            <a:r>
              <a:rPr lang="en-US" sz="2400" i="1" dirty="0">
                <a:solidFill>
                  <a:srgbClr val="000000"/>
                </a:solidFill>
                <a:latin typeface="Times New Roman" panose="02020603050405020304" pitchFamily="18" charset="0"/>
                <a:ea typeface="Times New Roman" panose="02020603050405020304" pitchFamily="18" charset="0"/>
              </a:rPr>
              <a:t>9182</a:t>
            </a:r>
            <a:r>
              <a:rPr lang="en-US" sz="2400" b="1" i="1" dirty="0">
                <a:solidFill>
                  <a:srgbClr val="000000"/>
                </a:solidFill>
                <a:latin typeface="Times New Roman" panose="02020603050405020304" pitchFamily="18" charset="0"/>
                <a:ea typeface="Times New Roman" panose="02020603050405020304" pitchFamily="18" charset="0"/>
              </a:rPr>
              <a:t>),</a:t>
            </a:r>
            <a:r>
              <a:rPr lang="en-US" sz="2400" dirty="0">
                <a:latin typeface="Times New Roman" panose="02020603050405020304" pitchFamily="18" charset="0"/>
                <a:ea typeface="Times New Roman" panose="02020603050405020304" pitchFamily="18" charset="0"/>
              </a:rPr>
              <a:t> we will need to assign a code “50” exemption</a:t>
            </a:r>
            <a:r>
              <a:rPr lang="en-US" sz="2400" i="1" dirty="0">
                <a:latin typeface="Times New Roman" panose="02020603050405020304" pitchFamily="18" charset="0"/>
                <a:ea typeface="Times New Roman" panose="02020603050405020304" pitchFamily="18" charset="0"/>
              </a:rPr>
              <a:t>.</a:t>
            </a:r>
            <a:r>
              <a:rPr lang="en-US" sz="2400" dirty="0">
                <a:latin typeface="Times New Roman" panose="02020603050405020304" pitchFamily="18" charset="0"/>
                <a:ea typeface="Times New Roman" panose="02020603050405020304" pitchFamily="18" charset="0"/>
              </a:rPr>
              <a:t> This code requests the college to waive/pay the out-of-state tuition charges. Use the CBCS waiver application to request a </a:t>
            </a:r>
            <a:r>
              <a:rPr lang="en-US" sz="2400" i="1" dirty="0">
                <a:latin typeface="Times New Roman" panose="02020603050405020304" pitchFamily="18" charset="0"/>
                <a:ea typeface="Times New Roman" panose="02020603050405020304" pitchFamily="18" charset="0"/>
              </a:rPr>
              <a:t>non-resident exemption </a:t>
            </a:r>
            <a:r>
              <a:rPr lang="en-US" sz="2400" dirty="0">
                <a:latin typeface="Times New Roman" panose="02020603050405020304" pitchFamily="18" charset="0"/>
                <a:ea typeface="Times New Roman" panose="02020603050405020304" pitchFamily="18" charset="0"/>
              </a:rPr>
              <a:t>(code 50) for C&amp;G appointed RAs. </a:t>
            </a:r>
          </a:p>
        </p:txBody>
      </p:sp>
    </p:spTree>
    <p:extLst>
      <p:ext uri="{BB962C8B-B14F-4D97-AF65-F5344CB8AC3E}">
        <p14:creationId xmlns:p14="http://schemas.microsoft.com/office/powerpoint/2010/main" val="284910860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369</TotalTime>
  <Words>1253</Words>
  <Application>Microsoft Office PowerPoint</Application>
  <PresentationFormat>Widescreen</PresentationFormat>
  <Paragraphs>74</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Gill Sans MT</vt:lpstr>
      <vt:lpstr>Symbol</vt:lpstr>
      <vt:lpstr>Times New Roman</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Tuition waivers</dc:title>
  <dc:creator>Susan Crochunis</dc:creator>
  <cp:lastModifiedBy>Susan Crochunis</cp:lastModifiedBy>
  <cp:revision>16</cp:revision>
  <dcterms:created xsi:type="dcterms:W3CDTF">2022-11-21T17:38:27Z</dcterms:created>
  <dcterms:modified xsi:type="dcterms:W3CDTF">2023-03-15T11:43:31Z</dcterms:modified>
</cp:coreProperties>
</file>