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7" r:id="rId4"/>
    <p:sldId id="258" r:id="rId5"/>
    <p:sldId id="260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ECF9-37A7-4F8B-811C-0F280A4256C5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4EC8-C6ED-4979-9307-0C55C6EA3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91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ECF9-37A7-4F8B-811C-0F280A4256C5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4EC8-C6ED-4979-9307-0C55C6EA3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9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ECF9-37A7-4F8B-811C-0F280A4256C5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4EC8-C6ED-4979-9307-0C55C6EA3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558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ECF9-37A7-4F8B-811C-0F280A4256C5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4EC8-C6ED-4979-9307-0C55C6EA3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0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ECF9-37A7-4F8B-811C-0F280A4256C5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4EC8-C6ED-4979-9307-0C55C6EA3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08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ECF9-37A7-4F8B-811C-0F280A4256C5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4EC8-C6ED-4979-9307-0C55C6EA3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582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ECF9-37A7-4F8B-811C-0F280A4256C5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4EC8-C6ED-4979-9307-0C55C6EA3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52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ECF9-37A7-4F8B-811C-0F280A4256C5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4EC8-C6ED-4979-9307-0C55C6EA3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12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ECF9-37A7-4F8B-811C-0F280A4256C5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4EC8-C6ED-4979-9307-0C55C6EA3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04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ECF9-37A7-4F8B-811C-0F280A4256C5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4EC8-C6ED-4979-9307-0C55C6EA3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281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ECF9-37A7-4F8B-811C-0F280A4256C5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34EC8-C6ED-4979-9307-0C55C6EA3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17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DECF9-37A7-4F8B-811C-0F280A4256C5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34EC8-C6ED-4979-9307-0C55C6EA3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03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98764"/>
            <a:ext cx="9144000" cy="301119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Futura Std Book" pitchFamily="34" charset="0"/>
              </a:rPr>
              <a:t>Using Program Evaluation to prepare for the Dissertation Process</a:t>
            </a:r>
            <a:br>
              <a:rPr lang="en-US" b="1" dirty="0">
                <a:latin typeface="Futura Std Book" pitchFamily="34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45085"/>
            <a:ext cx="9144000" cy="2327563"/>
          </a:xfrm>
        </p:spPr>
        <p:txBody>
          <a:bodyPr/>
          <a:lstStyle/>
          <a:p>
            <a:r>
              <a:rPr lang="en-US" dirty="0"/>
              <a:t>Raymond Cabrera</a:t>
            </a:r>
          </a:p>
          <a:p>
            <a:r>
              <a:rPr lang="en-US" dirty="0"/>
              <a:t>UGS</a:t>
            </a:r>
          </a:p>
          <a:p>
            <a:r>
              <a:rPr lang="en-US" dirty="0"/>
              <a:t>Upward Bound Program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045085"/>
            <a:ext cx="1402080" cy="232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981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86247" y="2277687"/>
            <a:ext cx="69577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LucidaBright-Italic"/>
              </a:rPr>
              <a:t>Evaluation is a systematic study designed and implemented to determine the value of an </a:t>
            </a:r>
            <a:r>
              <a:rPr lang="en-US" i="1" dirty="0" err="1">
                <a:latin typeface="LucidaBright-Italic"/>
              </a:rPr>
              <a:t>evaluand</a:t>
            </a:r>
            <a:r>
              <a:rPr lang="en-US" i="1" dirty="0">
                <a:latin typeface="LucidaBright-Italic"/>
              </a:rPr>
              <a:t>, providing a basis for guiding a decision making process”</a:t>
            </a:r>
          </a:p>
          <a:p>
            <a:r>
              <a:rPr lang="en-US" dirty="0">
                <a:latin typeface="LucidaBright"/>
              </a:rPr>
              <a:t>(Rodriguez-Campos, 2005).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792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192154"/>
              </p:ext>
            </p:extLst>
          </p:nvPr>
        </p:nvGraphicFramePr>
        <p:xfrm>
          <a:off x="1" y="0"/>
          <a:ext cx="12111644" cy="69188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4034">
                  <a:extLst>
                    <a:ext uri="{9D8B030D-6E8A-4147-A177-3AD203B41FA5}">
                      <a16:colId xmlns:a16="http://schemas.microsoft.com/office/drawing/2014/main" val="1768933275"/>
                    </a:ext>
                  </a:extLst>
                </a:gridCol>
                <a:gridCol w="2695636">
                  <a:extLst>
                    <a:ext uri="{9D8B030D-6E8A-4147-A177-3AD203B41FA5}">
                      <a16:colId xmlns:a16="http://schemas.microsoft.com/office/drawing/2014/main" val="2186103390"/>
                    </a:ext>
                  </a:extLst>
                </a:gridCol>
                <a:gridCol w="3250987">
                  <a:extLst>
                    <a:ext uri="{9D8B030D-6E8A-4147-A177-3AD203B41FA5}">
                      <a16:colId xmlns:a16="http://schemas.microsoft.com/office/drawing/2014/main" val="2892527051"/>
                    </a:ext>
                  </a:extLst>
                </a:gridCol>
                <a:gridCol w="3250987">
                  <a:extLst>
                    <a:ext uri="{9D8B030D-6E8A-4147-A177-3AD203B41FA5}">
                      <a16:colId xmlns:a16="http://schemas.microsoft.com/office/drawing/2014/main" val="504641288"/>
                    </a:ext>
                  </a:extLst>
                </a:gridCol>
              </a:tblGrid>
              <a:tr h="14631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Risk identification in College success</a:t>
                      </a:r>
                      <a:r>
                        <a:rPr lang="en-US" sz="2000" baseline="0" dirty="0">
                          <a:effectLst/>
                        </a:rPr>
                        <a:t> for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effectLst/>
                        </a:rPr>
                        <a:t>First Generation/Low Income College Students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Risk Quantification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Risk Response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Risk Control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4787980"/>
                  </a:ext>
                </a:extLst>
              </a:tr>
              <a:tr h="545569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Navigating</a:t>
                      </a:r>
                      <a:r>
                        <a:rPr lang="en-US" sz="2000" baseline="0" dirty="0">
                          <a:effectLst/>
                        </a:rPr>
                        <a:t> College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Lower Graduation</a:t>
                      </a:r>
                      <a:r>
                        <a:rPr lang="en-US" sz="2000" baseline="0" dirty="0">
                          <a:effectLst/>
                        </a:rPr>
                        <a:t> Rates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effectLst/>
                        </a:rPr>
                        <a:t>Cost/Financial Aid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Leaving home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Friends/Relationships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Time Management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Course Rigor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Need</a:t>
                      </a:r>
                      <a:r>
                        <a:rPr lang="en-US" sz="2000" baseline="0" dirty="0">
                          <a:effectLst/>
                        </a:rPr>
                        <a:t> to work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+mn-ea"/>
                          <a:cs typeface="+mn-cs"/>
                        </a:rPr>
                        <a:t>Eating</a:t>
                      </a:r>
                      <a:r>
                        <a:rPr lang="en-US" sz="20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habits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SEVERE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Mental</a:t>
                      </a:r>
                      <a:r>
                        <a:rPr lang="en-US" sz="2000" baseline="0" dirty="0">
                          <a:effectLst/>
                        </a:rPr>
                        <a:t> Health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Sense of Belonging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effectLst/>
                        </a:rPr>
                        <a:t>Mild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Financial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effectLst/>
                        </a:rPr>
                        <a:t> Stability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Nutrition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Stress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B050"/>
                          </a:solidFill>
                          <a:effectLst/>
                        </a:rPr>
                        <a:t>Low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Pressure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Pre-College Programs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Advising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Counseling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Financial Literacy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Tutoring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Work Study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Exercise/Eat</a:t>
                      </a:r>
                      <a:r>
                        <a:rPr lang="en-US" sz="2000" baseline="0" dirty="0">
                          <a:effectLst/>
                        </a:rPr>
                        <a:t> Right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Joining Clubs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Relationships with</a:t>
                      </a:r>
                      <a:r>
                        <a:rPr lang="en-US" sz="2000" baseline="0" dirty="0">
                          <a:effectLst/>
                        </a:rPr>
                        <a:t>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effectLst/>
                        </a:rPr>
                        <a:t>Faculty &amp; Staff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aseline="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effectLst/>
                        </a:rPr>
                        <a:t>Selecting the right major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aseline="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effectLst/>
                        </a:rPr>
                        <a:t>Building resiliency and coping strategies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aseline="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effectLst/>
                        </a:rPr>
                        <a:t>Staying Involved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aseline="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0815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4939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Research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825624"/>
            <a:ext cx="12128268" cy="5032375"/>
          </a:xfrm>
        </p:spPr>
        <p:txBody>
          <a:bodyPr/>
          <a:lstStyle/>
          <a:p>
            <a:pPr lvl="1"/>
            <a:r>
              <a:rPr lang="en-US" dirty="0"/>
              <a:t>How does college fit impact First Generation/Low Income students and their graduation rates?</a:t>
            </a:r>
          </a:p>
          <a:p>
            <a:pPr lvl="2"/>
            <a:r>
              <a:rPr lang="en-US" dirty="0"/>
              <a:t>2 year/ 4 year schools</a:t>
            </a:r>
          </a:p>
          <a:p>
            <a:pPr lvl="2"/>
            <a:r>
              <a:rPr lang="en-US" dirty="0"/>
              <a:t>Public/Private</a:t>
            </a:r>
          </a:p>
          <a:p>
            <a:pPr lvl="2"/>
            <a:r>
              <a:rPr lang="en-US" dirty="0"/>
              <a:t>In State/Out of State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What academic factors in high school contributed to college success?</a:t>
            </a:r>
          </a:p>
          <a:p>
            <a:pPr lvl="2"/>
            <a:r>
              <a:rPr lang="en-US" dirty="0"/>
              <a:t>AP/Honors/Rigor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How does resiliency and coping contribute to college success?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934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9445"/>
            <a:ext cx="9875317" cy="163124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Class of 2005 to 2013</a:t>
            </a:r>
            <a:br>
              <a:rPr lang="en-US" dirty="0"/>
            </a:br>
            <a:r>
              <a:rPr lang="en-US" dirty="0"/>
              <a:t>N=263 where at least </a:t>
            </a:r>
            <a:br>
              <a:rPr lang="en-US" dirty="0"/>
            </a:br>
            <a:r>
              <a:rPr lang="en-US" dirty="0"/>
              <a:t>7 students attended a particular school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State Universities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748837" cy="2033674"/>
          </a:xfrm>
        </p:spPr>
        <p:txBody>
          <a:bodyPr/>
          <a:lstStyle/>
          <a:p>
            <a:r>
              <a:rPr lang="en-US" dirty="0"/>
              <a:t>FAMU 57.78 (26 of 45)</a:t>
            </a:r>
          </a:p>
          <a:p>
            <a:r>
              <a:rPr lang="en-US" dirty="0"/>
              <a:t>FSU	78.13 (25 of 32)</a:t>
            </a:r>
          </a:p>
          <a:p>
            <a:r>
              <a:rPr lang="en-US" dirty="0"/>
              <a:t>UCF 90.0 (9 of 10)</a:t>
            </a:r>
          </a:p>
          <a:p>
            <a:r>
              <a:rPr lang="en-US" dirty="0"/>
              <a:t>USF 73.08 (38 of 52)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6360" y="2093119"/>
            <a:ext cx="1408950" cy="41026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Two Year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8912" y="2430260"/>
            <a:ext cx="3520441" cy="3684588"/>
          </a:xfrm>
        </p:spPr>
        <p:txBody>
          <a:bodyPr/>
          <a:lstStyle/>
          <a:p>
            <a:r>
              <a:rPr lang="en-US" dirty="0"/>
              <a:t>HCC 16.84 (16 of 95)</a:t>
            </a:r>
          </a:p>
          <a:p>
            <a:r>
              <a:rPr lang="en-US" dirty="0"/>
              <a:t>Polk 50.00 (4 of 8)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75967" y="2060928"/>
            <a:ext cx="1467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Private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91088" y="2430260"/>
            <a:ext cx="33046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St. Leo 41.6 (5 of 12)</a:t>
            </a:r>
          </a:p>
          <a:p>
            <a:r>
              <a:rPr lang="en-US" sz="2800" dirty="0"/>
              <a:t>SPC 33.3 (3 of 9)</a:t>
            </a:r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87029" y="3262165"/>
            <a:ext cx="524533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Upward Bound 6 year Graduation Rates</a:t>
            </a:r>
          </a:p>
          <a:p>
            <a:r>
              <a:rPr lang="en-US" b="1" dirty="0"/>
              <a:t>Class of 08’-65 %</a:t>
            </a:r>
          </a:p>
          <a:p>
            <a:r>
              <a:rPr lang="en-US" b="1" dirty="0"/>
              <a:t>Class of 09’-58 %</a:t>
            </a:r>
          </a:p>
          <a:p>
            <a:r>
              <a:rPr lang="en-US" b="1" dirty="0"/>
              <a:t>Class of 10’-52 %</a:t>
            </a:r>
          </a:p>
          <a:p>
            <a:r>
              <a:rPr lang="en-US" b="1" dirty="0"/>
              <a:t>Class of 11’-43 %</a:t>
            </a:r>
          </a:p>
          <a:p>
            <a:r>
              <a:rPr lang="en-US" b="1" dirty="0"/>
              <a:t>*Students that may have graduated in 6+ years are not in calculated in these figures</a:t>
            </a:r>
          </a:p>
          <a:p>
            <a:r>
              <a:rPr lang="en-US" b="1" dirty="0"/>
              <a:t>*General Population has a 59% 6 year graduation rate</a:t>
            </a:r>
          </a:p>
          <a:p>
            <a:r>
              <a:rPr lang="en-US" b="1" dirty="0"/>
              <a:t>*First Generation/Low Income college graduation of 39%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53529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Survey Question Examples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6415" y="1325710"/>
            <a:ext cx="9767454" cy="3678552"/>
          </a:xfrm>
        </p:spPr>
        <p:txBody>
          <a:bodyPr>
            <a:normAutofit fontScale="47500" lnSpcReduction="20000"/>
          </a:bodyPr>
          <a:lstStyle/>
          <a:p>
            <a:r>
              <a:rPr lang="en-US" sz="4100" dirty="0"/>
              <a:t>How would you rate on a scale of 1 to 5 (1-Ease, 5 Difficult)</a:t>
            </a:r>
          </a:p>
          <a:p>
            <a:pPr marL="0" indent="0">
              <a:buNone/>
            </a:pPr>
            <a:endParaRPr lang="en-US" sz="4100" dirty="0"/>
          </a:p>
          <a:p>
            <a:pPr lvl="1"/>
            <a:r>
              <a:rPr lang="en-US" sz="4100" dirty="0"/>
              <a:t>Financing your college education</a:t>
            </a:r>
          </a:p>
          <a:p>
            <a:pPr lvl="1"/>
            <a:r>
              <a:rPr lang="en-US" sz="4100" dirty="0"/>
              <a:t>Transition to College</a:t>
            </a:r>
          </a:p>
          <a:p>
            <a:pPr lvl="1"/>
            <a:r>
              <a:rPr lang="en-US" sz="4100" dirty="0"/>
              <a:t>Relationships with faculty and staff at your institution</a:t>
            </a:r>
          </a:p>
          <a:p>
            <a:pPr lvl="1"/>
            <a:r>
              <a:rPr lang="en-US" sz="4100" dirty="0"/>
              <a:t>Managing stress</a:t>
            </a:r>
          </a:p>
          <a:p>
            <a:pPr lvl="1"/>
            <a:r>
              <a:rPr lang="en-US" sz="4100" dirty="0"/>
              <a:t>Time management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4870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317</Words>
  <Application>Microsoft Office PowerPoint</Application>
  <PresentationFormat>Widescreen</PresentationFormat>
  <Paragraphs>98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Futura Std Book</vt:lpstr>
      <vt:lpstr>LucidaBright</vt:lpstr>
      <vt:lpstr>LucidaBright-Italic</vt:lpstr>
      <vt:lpstr>Times New Roman</vt:lpstr>
      <vt:lpstr>Office Theme</vt:lpstr>
      <vt:lpstr>Using Program Evaluation to prepare for the Dissertation Process </vt:lpstr>
      <vt:lpstr>PowerPoint Presentation</vt:lpstr>
      <vt:lpstr>PowerPoint Presentation</vt:lpstr>
      <vt:lpstr>Research Questions</vt:lpstr>
      <vt:lpstr>Class of 2005 to 2013 N=263 where at least  7 students attended a particular school</vt:lpstr>
      <vt:lpstr>Survey Question Examples</vt:lpstr>
    </vt:vector>
  </TitlesOfParts>
  <Company>University of South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Cabrera, Raymond</dc:creator>
  <cp:lastModifiedBy>Gonzalez, Anna</cp:lastModifiedBy>
  <cp:revision>18</cp:revision>
  <dcterms:created xsi:type="dcterms:W3CDTF">2018-08-22T17:53:30Z</dcterms:created>
  <dcterms:modified xsi:type="dcterms:W3CDTF">2018-09-12T13:53:12Z</dcterms:modified>
</cp:coreProperties>
</file>