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6" r:id="rId3"/>
    <p:sldId id="257" r:id="rId4"/>
    <p:sldId id="259" r:id="rId5"/>
    <p:sldId id="265" r:id="rId6"/>
    <p:sldId id="258" r:id="rId7"/>
    <p:sldId id="260" r:id="rId8"/>
    <p:sldId id="264" r:id="rId9"/>
    <p:sldId id="267" r:id="rId10"/>
    <p:sldId id="268" r:id="rId11"/>
    <p:sldId id="262" r:id="rId12"/>
    <p:sldId id="263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D91F8-7C57-49CB-9519-D5A1A7CC2F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Evaluation in academic advising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DB3D9-13C0-4564-94E2-4A9AA5F054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Reyna Olivas</a:t>
            </a:r>
          </a:p>
        </p:txBody>
      </p:sp>
    </p:spTree>
    <p:extLst>
      <p:ext uri="{BB962C8B-B14F-4D97-AF65-F5344CB8AC3E}">
        <p14:creationId xmlns:p14="http://schemas.microsoft.com/office/powerpoint/2010/main" val="3401724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35F8F-7534-4F03-A419-B91830FDB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917A6-74FB-41BF-B69C-D45140FD6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student outcomes, such as retention, success, passing grades</a:t>
            </a:r>
          </a:p>
          <a:p>
            <a:r>
              <a:rPr lang="en-US" dirty="0"/>
              <a:t>Cannot be directly tied to advising</a:t>
            </a:r>
          </a:p>
          <a:p>
            <a:r>
              <a:rPr lang="en-US" dirty="0"/>
              <a:t>Not everyone has the same advisor</a:t>
            </a:r>
          </a:p>
        </p:txBody>
      </p:sp>
    </p:spTree>
    <p:extLst>
      <p:ext uri="{BB962C8B-B14F-4D97-AF65-F5344CB8AC3E}">
        <p14:creationId xmlns:p14="http://schemas.microsoft.com/office/powerpoint/2010/main" val="178735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224D0-D54D-456B-82D6-F2B5A592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47F4C-21EA-4EE9-B54C-53796E120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Standards of Academic Advising</a:t>
            </a:r>
          </a:p>
          <a:p>
            <a:r>
              <a:rPr lang="en-US" dirty="0"/>
              <a:t>Outcomes outlined must be tailored to the college</a:t>
            </a:r>
          </a:p>
        </p:txBody>
      </p:sp>
    </p:spTree>
    <p:extLst>
      <p:ext uri="{BB962C8B-B14F-4D97-AF65-F5344CB8AC3E}">
        <p14:creationId xmlns:p14="http://schemas.microsoft.com/office/powerpoint/2010/main" val="193787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1B81-93D3-4D15-8798-A18D2D4C9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 Charlotte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D14BF-E895-4529-946A-BAB04D8D1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Nature of the advising relationship </a:t>
            </a:r>
          </a:p>
          <a:p>
            <a:r>
              <a:rPr lang="en-US" dirty="0"/>
              <a:t>Best Practices for Evaluating Academic Advising</a:t>
            </a:r>
          </a:p>
          <a:p>
            <a:r>
              <a:rPr lang="en-US" dirty="0"/>
              <a:t>Frequency of different types of activities that take place during advising sessions</a:t>
            </a:r>
          </a:p>
          <a:p>
            <a:r>
              <a:rPr lang="en-US" dirty="0"/>
              <a:t>Students’ satisfaction with academic advising</a:t>
            </a:r>
          </a:p>
          <a:p>
            <a:r>
              <a:rPr lang="en-US" dirty="0"/>
              <a:t>Students’ outcomes (increases in knowledge of academic environment,  understanding of career goals etc.)</a:t>
            </a:r>
          </a:p>
          <a:p>
            <a:r>
              <a:rPr lang="en-US" dirty="0"/>
              <a:t>Advisors’ satisfaction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17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E784-4B36-40F1-B65D-F6B38B86E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A733F-B131-4810-8AC2-E82281875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https://advising.uncc.edu/sites/advising.uncc.edu/files/media/best-practices-evaluating-academic-advising.pdf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98DE9-0601-4196-AB37-4AD2354D4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26647-FD95-420A-B970-3ABACF48F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Everyone has had an advisor and has an opinion about it that may vary depending on experience. </a:t>
            </a:r>
          </a:p>
          <a:p>
            <a:pPr marL="0" indent="0">
              <a:buNone/>
            </a:pPr>
            <a:r>
              <a:rPr lang="en-US" dirty="0"/>
              <a:t>My Personal experience</a:t>
            </a:r>
          </a:p>
          <a:p>
            <a:r>
              <a:rPr lang="en-US" dirty="0"/>
              <a:t>Holistic approach</a:t>
            </a:r>
          </a:p>
        </p:txBody>
      </p:sp>
    </p:spTree>
    <p:extLst>
      <p:ext uri="{BB962C8B-B14F-4D97-AF65-F5344CB8AC3E}">
        <p14:creationId xmlns:p14="http://schemas.microsoft.com/office/powerpoint/2010/main" val="161284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88392-3B00-425C-92F5-D0D40BAC1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33E28-2431-4300-9F41-841F4E21C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Satisfaction survey</a:t>
            </a:r>
          </a:p>
          <a:p>
            <a:r>
              <a:rPr lang="en-US" dirty="0"/>
              <a:t>Broader focus including other departments</a:t>
            </a:r>
          </a:p>
          <a:p>
            <a:r>
              <a:rPr lang="en-US" dirty="0"/>
              <a:t>Nothing to do with Advising practice or the department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9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481F-059C-4A81-B6C5-6CD048156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insider’s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540A-AA61-4CBD-A402-56FD25F0C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 to us</a:t>
            </a:r>
          </a:p>
          <a:p>
            <a:r>
              <a:rPr lang="en-US" dirty="0"/>
              <a:t>Tell us why this survey is important </a:t>
            </a:r>
          </a:p>
          <a:p>
            <a:r>
              <a:rPr lang="en-US" dirty="0"/>
              <a:t>How will this affect Academic Advising or Student services</a:t>
            </a:r>
          </a:p>
          <a:p>
            <a:r>
              <a:rPr lang="en-US" dirty="0"/>
              <a:t>Timing, After drop/add</a:t>
            </a:r>
          </a:p>
          <a:p>
            <a:r>
              <a:rPr lang="en-US" dirty="0"/>
              <a:t>The set up of the office or the advising process</a:t>
            </a:r>
          </a:p>
          <a:p>
            <a:r>
              <a:rPr lang="en-US" dirty="0"/>
              <a:t>2-tiered vs direct full advising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5FD9E-910C-4F6F-AB19-AE1F5E4D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Advising Activities UNC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21C5-EEE1-46C6-86B3-AE34705FB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may vary depending on the type of Advisor</a:t>
            </a:r>
          </a:p>
          <a:p>
            <a:r>
              <a:rPr lang="en-US" dirty="0"/>
              <a:t>Discussing: academic policies, career goals, </a:t>
            </a:r>
          </a:p>
          <a:p>
            <a:r>
              <a:rPr lang="en-US" dirty="0"/>
              <a:t>Reviewing Transcripts for transfer students</a:t>
            </a:r>
          </a:p>
          <a:p>
            <a:r>
              <a:rPr lang="en-US" dirty="0"/>
              <a:t>• Selecting courses for the next term</a:t>
            </a:r>
          </a:p>
          <a:p>
            <a:r>
              <a:rPr lang="en-US" dirty="0"/>
              <a:t>• Dropping and/or adding course(s)</a:t>
            </a:r>
          </a:p>
          <a:p>
            <a:r>
              <a:rPr lang="en-US" dirty="0"/>
              <a:t>• Identifying other campus offices that can provide assistance</a:t>
            </a:r>
          </a:p>
          <a:p>
            <a:r>
              <a:rPr lang="en-US" dirty="0"/>
              <a:t>• Evaluating academic progress </a:t>
            </a:r>
          </a:p>
        </p:txBody>
      </p:sp>
    </p:spTree>
    <p:extLst>
      <p:ext uri="{BB962C8B-B14F-4D97-AF65-F5344CB8AC3E}">
        <p14:creationId xmlns:p14="http://schemas.microsoft.com/office/powerpoint/2010/main" val="286947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046A-DBEB-4EDE-B47C-0016DEBD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DC009-9393-4F69-88E2-11E5E74A8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external evaluator has the advantage</a:t>
            </a:r>
          </a:p>
          <a:p>
            <a:r>
              <a:rPr lang="en-US" dirty="0"/>
              <a:t>Modify the survey to fit the college’s needs. Focus and categories.</a:t>
            </a:r>
          </a:p>
          <a:p>
            <a:r>
              <a:rPr lang="en-US" dirty="0"/>
              <a:t>Focus group meeting before will add more depth to the study.</a:t>
            </a:r>
          </a:p>
          <a:p>
            <a:r>
              <a:rPr lang="en-US" dirty="0"/>
              <a:t>Typically, they will already give you direction of the study in this conversation.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9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0F9EF-BCEF-425E-BF84-88F56082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8AAE-D8FF-40BA-BCE1-311353973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Perspectives or opinions on what Academic Advising is</a:t>
            </a:r>
          </a:p>
          <a:p>
            <a:r>
              <a:rPr lang="en-US" dirty="0"/>
              <a:t>Depend on student degree program/status</a:t>
            </a:r>
          </a:p>
          <a:p>
            <a:r>
              <a:rPr lang="en-US" dirty="0"/>
              <a:t>Depends on the department and duties assigned may vary by dept.</a:t>
            </a:r>
          </a:p>
          <a:p>
            <a:r>
              <a:rPr lang="en-US" dirty="0"/>
              <a:t>“They’re not doing their job” </a:t>
            </a:r>
          </a:p>
        </p:txBody>
      </p:sp>
    </p:spTree>
    <p:extLst>
      <p:ext uri="{BB962C8B-B14F-4D97-AF65-F5344CB8AC3E}">
        <p14:creationId xmlns:p14="http://schemas.microsoft.com/office/powerpoint/2010/main" val="357121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8356F-56BC-441D-89E6-34AA34042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3FF42-8575-4787-A36F-9D64F62C8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Advisor</a:t>
            </a:r>
          </a:p>
          <a:p>
            <a:r>
              <a:rPr lang="en-US" dirty="0"/>
              <a:t>Administrators</a:t>
            </a:r>
          </a:p>
          <a:p>
            <a:r>
              <a:rPr lang="en-US" dirty="0"/>
              <a:t>Deans and Supervisors</a:t>
            </a:r>
          </a:p>
        </p:txBody>
      </p:sp>
    </p:spTree>
    <p:extLst>
      <p:ext uri="{BB962C8B-B14F-4D97-AF65-F5344CB8AC3E}">
        <p14:creationId xmlns:p14="http://schemas.microsoft.com/office/powerpoint/2010/main" val="41220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82CA7-A948-40CE-BA17-9FB6AAF3A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219D-50BC-44EF-91FA-447F550B4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into two or three main topic areas</a:t>
            </a:r>
          </a:p>
          <a:p>
            <a:pPr lvl="1"/>
            <a:r>
              <a:rPr lang="en-US" dirty="0"/>
              <a:t>Student satisfaction</a:t>
            </a:r>
          </a:p>
          <a:p>
            <a:pPr lvl="1"/>
            <a:r>
              <a:rPr lang="en-US" dirty="0"/>
              <a:t>Advisor satisfaction</a:t>
            </a:r>
          </a:p>
          <a:p>
            <a:pPr lvl="2"/>
            <a:r>
              <a:rPr lang="en-US" dirty="0"/>
              <a:t>Based on adequacy of training, communication </a:t>
            </a:r>
          </a:p>
          <a:p>
            <a:pPr lvl="1"/>
            <a:r>
              <a:rPr lang="en-US" dirty="0"/>
              <a:t>Frequency of activities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859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{02757F05-1D1A-4F88-BBE0-8D09C622986A}tf03457510</Template>
  <TotalTime>134</TotalTime>
  <Words>383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Garamond</vt:lpstr>
      <vt:lpstr>Savon</vt:lpstr>
      <vt:lpstr>Evaluation in academic advising</vt:lpstr>
      <vt:lpstr>Why advising?</vt:lpstr>
      <vt:lpstr>Traditional method</vt:lpstr>
      <vt:lpstr>The insider’s perspective</vt:lpstr>
      <vt:lpstr>Advising Activities UNC</vt:lpstr>
      <vt:lpstr>What can be done?</vt:lpstr>
      <vt:lpstr>Definition</vt:lpstr>
      <vt:lpstr>Identify Stakeholders</vt:lpstr>
      <vt:lpstr>Ideas</vt:lpstr>
      <vt:lpstr>What to avoid</vt:lpstr>
      <vt:lpstr>NACADA</vt:lpstr>
      <vt:lpstr>UNC Charlotte recommendation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Fortaleza Divina</dc:creator>
  <cp:lastModifiedBy>Fortaleza Divina</cp:lastModifiedBy>
  <cp:revision>21</cp:revision>
  <dcterms:created xsi:type="dcterms:W3CDTF">2020-01-18T14:20:24Z</dcterms:created>
  <dcterms:modified xsi:type="dcterms:W3CDTF">2020-01-18T16:52:45Z</dcterms:modified>
</cp:coreProperties>
</file>