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3" r:id="rId3"/>
    <p:sldId id="274" r:id="rId4"/>
    <p:sldId id="287" r:id="rId5"/>
    <p:sldId id="275" r:id="rId6"/>
    <p:sldId id="276" r:id="rId7"/>
    <p:sldId id="288" r:id="rId8"/>
    <p:sldId id="277" r:id="rId9"/>
    <p:sldId id="285" r:id="rId10"/>
    <p:sldId id="278" r:id="rId11"/>
    <p:sldId id="279" r:id="rId12"/>
    <p:sldId id="286" r:id="rId13"/>
    <p:sldId id="280" r:id="rId14"/>
    <p:sldId id="281" r:id="rId1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howGuides="1">
      <p:cViewPr varScale="1">
        <p:scale>
          <a:sx n="116" d="100"/>
          <a:sy n="116" d="100"/>
        </p:scale>
        <p:origin x="102" y="228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11/9/2019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11/9/2019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11/9/2019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11/9/2019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11/9/2019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11/9/2019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11/9/2019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11/9/2019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11/9/2019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11/9/2019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6039" y="304800"/>
            <a:ext cx="9448800" cy="2971800"/>
          </a:xfrm>
        </p:spPr>
        <p:txBody>
          <a:bodyPr/>
          <a:lstStyle/>
          <a:p>
            <a:pPr algn="ctr"/>
            <a:r>
              <a:rPr lang="en-US" sz="4400" dirty="0" smtClean="0"/>
              <a:t>Effective Evaluation Presentations: </a:t>
            </a:r>
            <a:br>
              <a:rPr lang="en-US" sz="4400" dirty="0" smtClean="0"/>
            </a:br>
            <a:r>
              <a:rPr lang="en-US" sz="4400" dirty="0" smtClean="0"/>
              <a:t>The Minto Pyramid Principle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 smtClean="0"/>
              <a:t>Walter Chason</a:t>
            </a:r>
            <a:br>
              <a:rPr lang="en-US" sz="3200" dirty="0" smtClean="0"/>
            </a:br>
            <a:r>
              <a:rPr lang="en-US" sz="3200" dirty="0" err="1" smtClean="0"/>
              <a:t>Dept</a:t>
            </a:r>
            <a:r>
              <a:rPr lang="en-US" sz="3200" dirty="0" smtClean="0"/>
              <a:t> of Measurement and Research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8" y="4114801"/>
            <a:ext cx="8923543" cy="1346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Barbara Minto. The Minto Pyramid Principle: Logic in Writing, Thinking, and Problem Solving. New and expanded </a:t>
            </a:r>
            <a:r>
              <a:rPr lang="en-US" dirty="0" err="1"/>
              <a:t>ed</a:t>
            </a:r>
            <a:r>
              <a:rPr lang="en-US" dirty="0"/>
              <a:t>, Minto International, 1996, ISBN: 0960191038.</a:t>
            </a: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6600"/>
          </a:xfrm>
        </p:spPr>
        <p:txBody>
          <a:bodyPr/>
          <a:lstStyle/>
          <a:p>
            <a:r>
              <a:rPr lang="en-US" dirty="0" smtClean="0"/>
              <a:t>Step 5: Challenge Your Presentation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4572000"/>
          </a:xfrm>
        </p:spPr>
        <p:txBody>
          <a:bodyPr/>
          <a:lstStyle/>
          <a:p>
            <a:r>
              <a:rPr lang="en-US" dirty="0" smtClean="0"/>
              <a:t>External feedback is essential to creating a convincing presentation</a:t>
            </a:r>
          </a:p>
          <a:p>
            <a:r>
              <a:rPr lang="en-US" dirty="0" smtClean="0"/>
              <a:t>Ask colleagues or boss to review your fleshed out SCQA outline.</a:t>
            </a:r>
          </a:p>
          <a:p>
            <a:r>
              <a:rPr lang="en-US" dirty="0" smtClean="0"/>
              <a:t>Better to make changes to the structure now than after all the slides have been created.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2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1193800"/>
          </a:xfrm>
        </p:spPr>
        <p:txBody>
          <a:bodyPr/>
          <a:lstStyle/>
          <a:p>
            <a:r>
              <a:rPr lang="en-US" dirty="0" smtClean="0"/>
              <a:t>Step 6: Create the Remaining </a:t>
            </a:r>
            <a:r>
              <a:rPr lang="en-US" dirty="0"/>
              <a:t>S</a:t>
            </a:r>
            <a:r>
              <a:rPr lang="en-US" dirty="0" smtClean="0"/>
              <a:t>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436" y="2133600"/>
            <a:ext cx="9782801" cy="3352800"/>
          </a:xfrm>
        </p:spPr>
        <p:txBody>
          <a:bodyPr/>
          <a:lstStyle/>
          <a:p>
            <a:r>
              <a:rPr lang="en-US" dirty="0" smtClean="0"/>
              <a:t>Add slides based on the SCQA structure.</a:t>
            </a:r>
          </a:p>
          <a:p>
            <a:r>
              <a:rPr lang="en-US" dirty="0" smtClean="0"/>
              <a:t>Pay particular attention to the data/evidence supporting each logical argument.</a:t>
            </a:r>
          </a:p>
          <a:p>
            <a:r>
              <a:rPr lang="en-US" dirty="0" smtClean="0"/>
              <a:t>Ensure titles reflect the logical argument.  People in the back may be only able to read the title.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212" y="457200"/>
            <a:ext cx="10289080" cy="5791200"/>
          </a:xfrm>
        </p:spPr>
      </p:pic>
    </p:spTree>
    <p:extLst>
      <p:ext uri="{BB962C8B-B14F-4D97-AF65-F5344CB8AC3E}">
        <p14:creationId xmlns:p14="http://schemas.microsoft.com/office/powerpoint/2010/main" val="394772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041399"/>
          </a:xfrm>
        </p:spPr>
        <p:txBody>
          <a:bodyPr/>
          <a:lstStyle/>
          <a:p>
            <a:r>
              <a:rPr lang="en-US" dirty="0" smtClean="0"/>
              <a:t>Step 7: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436" y="1981200"/>
            <a:ext cx="9782801" cy="4191000"/>
          </a:xfrm>
        </p:spPr>
        <p:txBody>
          <a:bodyPr/>
          <a:lstStyle/>
          <a:p>
            <a:r>
              <a:rPr lang="en-US" dirty="0" smtClean="0"/>
              <a:t>Summarize your SCQA structure</a:t>
            </a:r>
          </a:p>
          <a:p>
            <a:r>
              <a:rPr lang="en-US" dirty="0"/>
              <a:t>Restate your conclusion/summary findings</a:t>
            </a:r>
          </a:p>
          <a:p>
            <a:r>
              <a:rPr lang="en-US" dirty="0" smtClean="0"/>
              <a:t>Focus on logical arguments that support your 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6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9037" y="1524000"/>
            <a:ext cx="9782801" cy="4191000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Thank you!</a:t>
            </a:r>
          </a:p>
          <a:p>
            <a:pPr algn="ctr"/>
            <a:endParaRPr lang="en-US" sz="7200" dirty="0" smtClean="0"/>
          </a:p>
          <a:p>
            <a:pPr algn="ctr"/>
            <a:r>
              <a:rPr lang="en-US" sz="7200" dirty="0" smtClean="0"/>
              <a:t>Questions?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30792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812" y="381000"/>
            <a:ext cx="9286875" cy="5730993"/>
          </a:xfrm>
        </p:spPr>
      </p:pic>
    </p:spTree>
    <p:extLst>
      <p:ext uri="{BB962C8B-B14F-4D97-AF65-F5344CB8AC3E}">
        <p14:creationId xmlns:p14="http://schemas.microsoft.com/office/powerpoint/2010/main" val="3427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888999"/>
          </a:xfrm>
        </p:spPr>
        <p:txBody>
          <a:bodyPr/>
          <a:lstStyle/>
          <a:p>
            <a:r>
              <a:rPr lang="en-US" dirty="0" smtClean="0"/>
              <a:t>Step 1: Build Your </a:t>
            </a:r>
            <a:r>
              <a:rPr lang="en-US" dirty="0"/>
              <a:t>L</a:t>
            </a:r>
            <a:r>
              <a:rPr lang="en-US" dirty="0" smtClean="0"/>
              <a:t>ogic Bunker (SCQA)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436" y="1371600"/>
            <a:ext cx="9782801" cy="4800600"/>
          </a:xfrm>
        </p:spPr>
        <p:txBody>
          <a:bodyPr/>
          <a:lstStyle/>
          <a:p>
            <a:r>
              <a:rPr lang="en-US" b="1" dirty="0" smtClean="0"/>
              <a:t>Situation</a:t>
            </a:r>
            <a:r>
              <a:rPr lang="en-US" dirty="0" smtClean="0"/>
              <a:t> - Who or what are we talking about? What is the purpose of this presentation?</a:t>
            </a:r>
          </a:p>
          <a:p>
            <a:r>
              <a:rPr lang="en-US" b="1" dirty="0" smtClean="0"/>
              <a:t>Complication</a:t>
            </a:r>
            <a:r>
              <a:rPr lang="en-US" dirty="0" smtClean="0"/>
              <a:t> - What </a:t>
            </a:r>
            <a:r>
              <a:rPr lang="en-US" dirty="0"/>
              <a:t>is the problem? Why have I been called in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Question</a:t>
            </a:r>
            <a:r>
              <a:rPr lang="en-US" dirty="0" smtClean="0"/>
              <a:t> – Define what it is that needs attention. A single, simple question.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 – Offer the brilliant solution/insightful conclusion you have developed, the process used to identify an issue, or the result of the investigation.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812" y="533400"/>
            <a:ext cx="9882932" cy="5562600"/>
          </a:xfrm>
        </p:spPr>
      </p:pic>
    </p:spTree>
    <p:extLst>
      <p:ext uri="{BB962C8B-B14F-4D97-AF65-F5344CB8AC3E}">
        <p14:creationId xmlns:p14="http://schemas.microsoft.com/office/powerpoint/2010/main" val="153881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965199"/>
          </a:xfrm>
        </p:spPr>
        <p:txBody>
          <a:bodyPr/>
          <a:lstStyle/>
          <a:p>
            <a:r>
              <a:rPr lang="en-US" dirty="0" smtClean="0"/>
              <a:t>Step 2: Supporting Logical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3962400"/>
          </a:xfrm>
        </p:spPr>
        <p:txBody>
          <a:bodyPr/>
          <a:lstStyle/>
          <a:p>
            <a:r>
              <a:rPr lang="en-US" dirty="0" smtClean="0"/>
              <a:t>Convincing disbelievers and solidifying supporters</a:t>
            </a:r>
          </a:p>
          <a:p>
            <a:r>
              <a:rPr lang="en-US" dirty="0" smtClean="0"/>
              <a:t>Define individual arguments that, together, lead to the conclusion</a:t>
            </a:r>
          </a:p>
          <a:p>
            <a:r>
              <a:rPr lang="en-US" dirty="0" smtClean="0"/>
              <a:t>Arguments should be MECE (</a:t>
            </a:r>
            <a:r>
              <a:rPr lang="en-US" b="1" dirty="0" smtClean="0"/>
              <a:t>Mutually Exclusive, Collectively Exhaustive</a:t>
            </a:r>
            <a:r>
              <a:rPr lang="en-US" dirty="0" smtClean="0"/>
              <a:t>)</a:t>
            </a:r>
          </a:p>
          <a:p>
            <a:r>
              <a:rPr lang="en-US" dirty="0" smtClean="0"/>
              <a:t>If your topic is sufficiently complex, each supporting argument can have sub-arguments</a:t>
            </a:r>
          </a:p>
        </p:txBody>
      </p:sp>
    </p:spTree>
    <p:extLst>
      <p:ext uri="{BB962C8B-B14F-4D97-AF65-F5344CB8AC3E}">
        <p14:creationId xmlns:p14="http://schemas.microsoft.com/office/powerpoint/2010/main" val="334633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1117600"/>
          </a:xfrm>
        </p:spPr>
        <p:txBody>
          <a:bodyPr/>
          <a:lstStyle/>
          <a:p>
            <a:r>
              <a:rPr lang="en-US" dirty="0" smtClean="0"/>
              <a:t>Step 3: Supporting Arguments Need Supporting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436" y="2057400"/>
            <a:ext cx="9782801" cy="4114800"/>
          </a:xfrm>
        </p:spPr>
        <p:txBody>
          <a:bodyPr/>
          <a:lstStyle/>
          <a:p>
            <a:r>
              <a:rPr lang="en-US" dirty="0" smtClean="0"/>
              <a:t>Research or analysis that led to the evaluator’s conclusions</a:t>
            </a:r>
          </a:p>
          <a:p>
            <a:r>
              <a:rPr lang="en-US" dirty="0" smtClean="0"/>
              <a:t>Need evidence or proof that make your arguments irrefutable</a:t>
            </a:r>
          </a:p>
          <a:p>
            <a:r>
              <a:rPr lang="en-US" dirty="0" smtClean="0"/>
              <a:t>Pictures convey more information than words; use charts, graphs, or tables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04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812" y="609600"/>
            <a:ext cx="9747549" cy="5486400"/>
          </a:xfrm>
        </p:spPr>
      </p:pic>
    </p:spTree>
    <p:extLst>
      <p:ext uri="{BB962C8B-B14F-4D97-AF65-F5344CB8AC3E}">
        <p14:creationId xmlns:p14="http://schemas.microsoft.com/office/powerpoint/2010/main" val="185945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60400"/>
          </a:xfrm>
        </p:spPr>
        <p:txBody>
          <a:bodyPr/>
          <a:lstStyle/>
          <a:p>
            <a:r>
              <a:rPr lang="en-US" dirty="0" smtClean="0"/>
              <a:t>Step 4: Write the Introduction/Abstract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4799" y="1371600"/>
            <a:ext cx="9782801" cy="4800600"/>
          </a:xfrm>
        </p:spPr>
        <p:txBody>
          <a:bodyPr/>
          <a:lstStyle/>
          <a:p>
            <a:r>
              <a:rPr lang="en-US" dirty="0" smtClean="0"/>
              <a:t>Needs to be clear without jargon or complex ideas</a:t>
            </a:r>
          </a:p>
          <a:p>
            <a:r>
              <a:rPr lang="en-US" dirty="0" smtClean="0"/>
              <a:t>Should address all SCQA points. People sometimes need to leave early or you run short on time</a:t>
            </a:r>
          </a:p>
          <a:p>
            <a:r>
              <a:rPr lang="en-US" dirty="0" smtClean="0"/>
              <a:t>All essential information must be included in the introduction. This ensures everyone hears it.</a:t>
            </a:r>
          </a:p>
          <a:p>
            <a:r>
              <a:rPr lang="en-US" dirty="0" smtClean="0"/>
              <a:t>The SCQA information provides the information in an understandable structure.</a:t>
            </a:r>
          </a:p>
          <a:p>
            <a:r>
              <a:rPr lang="en-US" dirty="0" smtClean="0"/>
              <a:t>This will minimize interruptions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11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888999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SCQA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4572000"/>
          </a:xfrm>
        </p:spPr>
        <p:txBody>
          <a:bodyPr/>
          <a:lstStyle/>
          <a:p>
            <a:r>
              <a:rPr lang="en-US" b="1" dirty="0" smtClean="0"/>
              <a:t>Situation</a:t>
            </a:r>
            <a:r>
              <a:rPr lang="en-US" dirty="0" smtClean="0"/>
              <a:t> - Who or what are we talking about? </a:t>
            </a:r>
          </a:p>
          <a:p>
            <a:r>
              <a:rPr lang="en-US" b="1" dirty="0" smtClean="0"/>
              <a:t>Complication</a:t>
            </a:r>
            <a:r>
              <a:rPr lang="en-US" dirty="0" smtClean="0"/>
              <a:t> - What </a:t>
            </a:r>
            <a:r>
              <a:rPr lang="en-US" dirty="0"/>
              <a:t>is the problem? Why have I been called in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Question</a:t>
            </a:r>
            <a:r>
              <a:rPr lang="en-US" dirty="0" smtClean="0"/>
              <a:t> – Define what it is that needs attention. A single, simple question.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 – Offer the brilliant solution you have developed, the process used to identify an issue, or the result of the investigation.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3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 education presentation with Pi  (widescreen).potx" id="{DF132673-7A8C-4FB7-A35E-0123B6C0D98B}" vid="{CCAAB50D-2EF2-4925-80C2-C83131AE58AC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459</TotalTime>
  <Words>452</Words>
  <Application>Microsoft Office PowerPoint</Application>
  <PresentationFormat>Custom</PresentationFormat>
  <Paragraphs>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Euphemia</vt:lpstr>
      <vt:lpstr>Math 16x9</vt:lpstr>
      <vt:lpstr>Effective Evaluation Presentations:  The Minto Pyramid Principle  Walter Chason Dept of Measurement and Research</vt:lpstr>
      <vt:lpstr>PowerPoint Presentation</vt:lpstr>
      <vt:lpstr>Step 1: Build Your Logic Bunker (SCQA)</vt:lpstr>
      <vt:lpstr>PowerPoint Presentation</vt:lpstr>
      <vt:lpstr>Step 2: Supporting Logical Arguments</vt:lpstr>
      <vt:lpstr>Step 3: Supporting Arguments Need Supporting Data</vt:lpstr>
      <vt:lpstr>PowerPoint Presentation</vt:lpstr>
      <vt:lpstr>Step 4: Write the Introduction/Abstract</vt:lpstr>
      <vt:lpstr>SCQA</vt:lpstr>
      <vt:lpstr>Step 5: Challenge Your Presentation Structure</vt:lpstr>
      <vt:lpstr>Step 6: Create the Remaining Slides</vt:lpstr>
      <vt:lpstr>PowerPoint Presentation</vt:lpstr>
      <vt:lpstr>Step 7: Conclusion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Presentations:  The Minto Pyramid Principle</dc:title>
  <dc:creator>Walter Chason</dc:creator>
  <cp:lastModifiedBy>Walter Chason</cp:lastModifiedBy>
  <cp:revision>21</cp:revision>
  <dcterms:created xsi:type="dcterms:W3CDTF">2019-11-08T14:42:46Z</dcterms:created>
  <dcterms:modified xsi:type="dcterms:W3CDTF">2019-11-09T18:27:08Z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