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7" r:id="rId3"/>
    <p:sldId id="260" r:id="rId4"/>
    <p:sldId id="261" r:id="rId5"/>
    <p:sldId id="262" r:id="rId6"/>
    <p:sldId id="263" r:id="rId7"/>
    <p:sldId id="264" r:id="rId8"/>
    <p:sldId id="265" r:id="rId9"/>
    <p:sldId id="258" r:id="rId10"/>
    <p:sldId id="266" r:id="rId11"/>
    <p:sldId id="259"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 roundtripDataSignature="AMtx7mgD0ig5xnriO0vEGz0oSyejBRtB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51" y="2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ergas\Box\3%20Ghana%20IRES\2023%20Summer\Pre-travel%20workshops\Mock%20Data%20for%20biogas%20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rgas\Box\3%20Ghana%20IRES\2023%20Summer\Pre-travel%20workshops\Mock%20Data%20for%20biogas%20analysi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Cumulative Biogas Production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3"/>
          <c:order val="0"/>
          <c:tx>
            <c:strRef>
              <c:f>Sheet1!$E$1</c:f>
              <c:strCache>
                <c:ptCount val="1"/>
                <c:pt idx="0">
                  <c:v>Cumulative biogas (ml)</c:v>
                </c:pt>
              </c:strCache>
            </c:strRef>
          </c:tx>
          <c:spPr>
            <a:ln w="19050" cap="rnd">
              <a:noFill/>
              <a:round/>
            </a:ln>
            <a:effectLst/>
          </c:spPr>
          <c:marker>
            <c:symbol val="circle"/>
            <c:size val="5"/>
            <c:spPr>
              <a:solidFill>
                <a:schemeClr val="tx1"/>
              </a:solidFill>
              <a:ln w="9525">
                <a:solidFill>
                  <a:schemeClr val="tx1"/>
                </a:solidFill>
              </a:ln>
              <a:effectLst/>
            </c:spPr>
          </c:marker>
          <c:xVal>
            <c:numRef>
              <c:f>Sheet1!$A$2:$A$12</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xVal>
          <c:yVal>
            <c:numRef>
              <c:f>Sheet1!$E$2:$E$12</c:f>
              <c:numCache>
                <c:formatCode>General</c:formatCode>
                <c:ptCount val="11"/>
                <c:pt idx="0">
                  <c:v>0</c:v>
                </c:pt>
                <c:pt idx="1">
                  <c:v>20</c:v>
                </c:pt>
                <c:pt idx="2">
                  <c:v>30</c:v>
                </c:pt>
                <c:pt idx="3">
                  <c:v>40</c:v>
                </c:pt>
                <c:pt idx="4">
                  <c:v>70</c:v>
                </c:pt>
                <c:pt idx="5">
                  <c:v>100</c:v>
                </c:pt>
                <c:pt idx="6">
                  <c:v>105</c:v>
                </c:pt>
                <c:pt idx="7">
                  <c:v>110</c:v>
                </c:pt>
                <c:pt idx="8">
                  <c:v>110</c:v>
                </c:pt>
                <c:pt idx="9">
                  <c:v>110</c:v>
                </c:pt>
                <c:pt idx="10">
                  <c:v>110</c:v>
                </c:pt>
              </c:numCache>
            </c:numRef>
          </c:yVal>
          <c:smooth val="0"/>
          <c:extLst>
            <c:ext xmlns:c16="http://schemas.microsoft.com/office/drawing/2014/chart" uri="{C3380CC4-5D6E-409C-BE32-E72D297353CC}">
              <c16:uniqueId val="{00000000-2E65-4138-9DF6-7D566996BD78}"/>
            </c:ext>
          </c:extLst>
        </c:ser>
        <c:dLbls>
          <c:showLegendKey val="0"/>
          <c:showVal val="0"/>
          <c:showCatName val="0"/>
          <c:showSerName val="0"/>
          <c:showPercent val="0"/>
          <c:showBubbleSize val="0"/>
        </c:dLbls>
        <c:axId val="1630374720"/>
        <c:axId val="1630378464"/>
      </c:scatterChart>
      <c:valAx>
        <c:axId val="16303747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Day </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0378464"/>
        <c:crosses val="autoZero"/>
        <c:crossBetween val="midCat"/>
      </c:valAx>
      <c:valAx>
        <c:axId val="1630378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Cumulative Biogas Production (mL)</a:t>
                </a:r>
              </a:p>
            </c:rich>
          </c:tx>
          <c:layout>
            <c:manualLayout>
              <c:xMode val="edge"/>
              <c:yMode val="edge"/>
              <c:x val="3.3333333333333333E-2"/>
              <c:y val="9.3009259259259264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037472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Cumulative Methane Production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4"/>
          <c:order val="0"/>
          <c:tx>
            <c:strRef>
              <c:f>Sheet1!$F$1</c:f>
              <c:strCache>
                <c:ptCount val="1"/>
                <c:pt idx="0">
                  <c:v>Cumulative methane (mL)</c:v>
                </c:pt>
              </c:strCache>
            </c:strRef>
          </c:tx>
          <c:spPr>
            <a:ln w="19050" cap="rnd">
              <a:noFill/>
              <a:round/>
            </a:ln>
            <a:effectLst/>
          </c:spPr>
          <c:marker>
            <c:symbol val="circle"/>
            <c:size val="5"/>
            <c:spPr>
              <a:solidFill>
                <a:schemeClr val="accent5"/>
              </a:solidFill>
              <a:ln w="9525">
                <a:solidFill>
                  <a:schemeClr val="accent5"/>
                </a:solidFill>
              </a:ln>
              <a:effectLst/>
            </c:spPr>
          </c:marker>
          <c:xVal>
            <c:numRef>
              <c:f>Sheet1!$A$2:$A$12</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xVal>
          <c:yVal>
            <c:numRef>
              <c:f>Sheet1!$F$2:$F$12</c:f>
              <c:numCache>
                <c:formatCode>General</c:formatCode>
                <c:ptCount val="11"/>
                <c:pt idx="0">
                  <c:v>0</c:v>
                </c:pt>
                <c:pt idx="1">
                  <c:v>0</c:v>
                </c:pt>
                <c:pt idx="2">
                  <c:v>6</c:v>
                </c:pt>
                <c:pt idx="3">
                  <c:v>13.5</c:v>
                </c:pt>
                <c:pt idx="4">
                  <c:v>36</c:v>
                </c:pt>
                <c:pt idx="5">
                  <c:v>58.5</c:v>
                </c:pt>
                <c:pt idx="6">
                  <c:v>62.25</c:v>
                </c:pt>
                <c:pt idx="7">
                  <c:v>66</c:v>
                </c:pt>
                <c:pt idx="8">
                  <c:v>66</c:v>
                </c:pt>
                <c:pt idx="9">
                  <c:v>66</c:v>
                </c:pt>
                <c:pt idx="10">
                  <c:v>66</c:v>
                </c:pt>
              </c:numCache>
            </c:numRef>
          </c:yVal>
          <c:smooth val="0"/>
          <c:extLst>
            <c:ext xmlns:c16="http://schemas.microsoft.com/office/drawing/2014/chart" uri="{C3380CC4-5D6E-409C-BE32-E72D297353CC}">
              <c16:uniqueId val="{00000000-C112-4447-96BC-2C333340BBC0}"/>
            </c:ext>
          </c:extLst>
        </c:ser>
        <c:dLbls>
          <c:showLegendKey val="0"/>
          <c:showVal val="0"/>
          <c:showCatName val="0"/>
          <c:showSerName val="0"/>
          <c:showPercent val="0"/>
          <c:showBubbleSize val="0"/>
        </c:dLbls>
        <c:axId val="1630377632"/>
        <c:axId val="1630386784"/>
      </c:scatterChart>
      <c:valAx>
        <c:axId val="16303776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Day</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0386784"/>
        <c:crosses val="autoZero"/>
        <c:crossBetween val="midCat"/>
      </c:valAx>
      <c:valAx>
        <c:axId val="1630386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Cumulative methane production (mL)</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037763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7"/>
          <p:cNvSpPr txBox="1">
            <a:spLocks noGrp="1"/>
          </p:cNvSpPr>
          <p:nvPr>
            <p:ph type="title"/>
          </p:nvPr>
        </p:nvSpPr>
        <p:spPr>
          <a:xfrm>
            <a:off x="623888" y="470006"/>
            <a:ext cx="7886700" cy="15120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7"/>
          <p:cNvSpPr txBox="1">
            <a:spLocks noGrp="1"/>
          </p:cNvSpPr>
          <p:nvPr>
            <p:ph type="body" idx="1"/>
          </p:nvPr>
        </p:nvSpPr>
        <p:spPr>
          <a:xfrm>
            <a:off x="623888" y="2002285"/>
            <a:ext cx="7886700" cy="56257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600"/>
              <a:buNone/>
              <a:defRPr sz="1600" b="1">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4" name="Google Shape;14;p7"/>
          <p:cNvSpPr txBox="1">
            <a:spLocks noGrp="1"/>
          </p:cNvSpPr>
          <p:nvPr>
            <p:ph type="body" idx="2"/>
          </p:nvPr>
        </p:nvSpPr>
        <p:spPr>
          <a:xfrm>
            <a:off x="623888" y="4409631"/>
            <a:ext cx="7886700" cy="2973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ECEAD1"/>
              </a:buClr>
              <a:buSzPts val="1400"/>
              <a:buNone/>
              <a:defRPr sz="1400" b="0">
                <a:solidFill>
                  <a:srgbClr val="ECEAD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Green" type="titleOnly">
  <p:cSld name="TITLE_ONLY">
    <p:bg>
      <p:bgPr>
        <a:solidFill>
          <a:srgbClr val="006747"/>
        </a:solidFill>
        <a:effectLst/>
      </p:bgPr>
    </p:bg>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628650" y="2011204"/>
            <a:ext cx="7886700" cy="99417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Gray">
  <p:cSld name="Section Header-Gray">
    <p:bg>
      <p:bgPr>
        <a:solidFill>
          <a:srgbClr val="7E96A0"/>
        </a:solidFill>
        <a:effectLst/>
      </p:bgPr>
    </p:bg>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628650" y="2011204"/>
            <a:ext cx="7886700" cy="99417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Photo">
  <p:cSld name="Section Header-Photo">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8"/>
          <p:cNvSpPr/>
          <p:nvPr/>
        </p:nvSpPr>
        <p:spPr>
          <a:xfrm>
            <a:off x="182880" y="219456"/>
            <a:ext cx="8750808" cy="4754880"/>
          </a:xfrm>
          <a:prstGeom prst="rect">
            <a:avLst/>
          </a:prstGeom>
          <a:solidFill>
            <a:srgbClr val="006747">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64" name="Google Shape;64;p18"/>
          <p:cNvSpPr txBox="1">
            <a:spLocks noGrp="1"/>
          </p:cNvSpPr>
          <p:nvPr>
            <p:ph type="title"/>
          </p:nvPr>
        </p:nvSpPr>
        <p:spPr>
          <a:xfrm>
            <a:off x="628650" y="2011204"/>
            <a:ext cx="7886700" cy="99417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Photo-2">
  <p:cSld name="Section Header-Photo-2">
    <p:bg>
      <p:bgPr>
        <a:solidFill>
          <a:srgbClr val="006747"/>
        </a:solidFill>
        <a:effectLst/>
      </p:bgPr>
    </p:bg>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628650" y="2011203"/>
            <a:ext cx="3145064" cy="273496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9"/>
          <p:cNvSpPr>
            <a:spLocks noGrp="1"/>
          </p:cNvSpPr>
          <p:nvPr>
            <p:ph type="pic" idx="2"/>
          </p:nvPr>
        </p:nvSpPr>
        <p:spPr>
          <a:xfrm>
            <a:off x="4572000" y="0"/>
            <a:ext cx="4572000" cy="5143500"/>
          </a:xfrm>
          <a:prstGeom prst="rect">
            <a:avLst/>
          </a:prstGeom>
          <a:noFill/>
          <a:ln>
            <a:noFill/>
          </a:ln>
        </p:spPr>
      </p:sp>
    </p:spTree>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20"/>
          <p:cNvSpPr/>
          <p:nvPr/>
        </p:nvSpPr>
        <p:spPr>
          <a:xfrm>
            <a:off x="0" y="-34017"/>
            <a:ext cx="3887391" cy="5204389"/>
          </a:xfrm>
          <a:prstGeom prst="rect">
            <a:avLst/>
          </a:prstGeom>
          <a:solidFill>
            <a:srgbClr val="0067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70" name="Google Shape;70;p2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0"/>
          <p:cNvSpPr txBox="1">
            <a:spLocks noGrp="1"/>
          </p:cNvSpPr>
          <p:nvPr>
            <p:ph type="body" idx="1"/>
          </p:nvPr>
        </p:nvSpPr>
        <p:spPr>
          <a:xfrm>
            <a:off x="4144709" y="740569"/>
            <a:ext cx="4371831"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rgbClr val="006747"/>
              </a:buClr>
              <a:buSzPts val="2400"/>
              <a:buChar char="•"/>
              <a:defRPr sz="2400">
                <a:solidFill>
                  <a:srgbClr val="006747"/>
                </a:solidFill>
              </a:defRPr>
            </a:lvl1pPr>
            <a:lvl2pPr marL="914400" lvl="1" indent="-361950" algn="l">
              <a:lnSpc>
                <a:spcPct val="90000"/>
              </a:lnSpc>
              <a:spcBef>
                <a:spcPts val="375"/>
              </a:spcBef>
              <a:spcAft>
                <a:spcPts val="0"/>
              </a:spcAft>
              <a:buClr>
                <a:srgbClr val="006747"/>
              </a:buClr>
              <a:buSzPts val="2100"/>
              <a:buChar char="•"/>
              <a:defRPr sz="2100">
                <a:solidFill>
                  <a:srgbClr val="006747"/>
                </a:solidFill>
              </a:defRPr>
            </a:lvl2pPr>
            <a:lvl3pPr marL="1371600" lvl="2" indent="-342900" algn="l">
              <a:lnSpc>
                <a:spcPct val="90000"/>
              </a:lnSpc>
              <a:spcBef>
                <a:spcPts val="375"/>
              </a:spcBef>
              <a:spcAft>
                <a:spcPts val="0"/>
              </a:spcAft>
              <a:buClr>
                <a:srgbClr val="006747"/>
              </a:buClr>
              <a:buSzPts val="1800"/>
              <a:buChar char="•"/>
              <a:defRPr sz="1800">
                <a:solidFill>
                  <a:srgbClr val="006747"/>
                </a:solidFill>
              </a:defRPr>
            </a:lvl3pPr>
            <a:lvl4pPr marL="1828800" lvl="3" indent="-323850" algn="l">
              <a:lnSpc>
                <a:spcPct val="90000"/>
              </a:lnSpc>
              <a:spcBef>
                <a:spcPts val="375"/>
              </a:spcBef>
              <a:spcAft>
                <a:spcPts val="0"/>
              </a:spcAft>
              <a:buClr>
                <a:srgbClr val="006747"/>
              </a:buClr>
              <a:buSzPts val="1500"/>
              <a:buChar char="•"/>
              <a:defRPr sz="1500">
                <a:solidFill>
                  <a:srgbClr val="006747"/>
                </a:solidFill>
              </a:defRPr>
            </a:lvl4pPr>
            <a:lvl5pPr marL="2286000" lvl="4" indent="-323850" algn="l">
              <a:lnSpc>
                <a:spcPct val="90000"/>
              </a:lnSpc>
              <a:spcBef>
                <a:spcPts val="375"/>
              </a:spcBef>
              <a:spcAft>
                <a:spcPts val="0"/>
              </a:spcAft>
              <a:buClr>
                <a:srgbClr val="006747"/>
              </a:buClr>
              <a:buSzPts val="1500"/>
              <a:buChar char="•"/>
              <a:defRPr sz="1500">
                <a:solidFill>
                  <a:srgbClr val="006747"/>
                </a:solidFill>
              </a:defRPr>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72" name="Google Shape;72;p20"/>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200"/>
              <a:buNone/>
              <a:defRPr sz="1200">
                <a:solidFill>
                  <a:schemeClr val="lt1"/>
                </a:solidFill>
              </a:defRPr>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3" name="Google Shape;73;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74"/>
        <p:cNvGrpSpPr/>
        <p:nvPr/>
      </p:nvGrpSpPr>
      <p:grpSpPr>
        <a:xfrm>
          <a:off x="0" y="0"/>
          <a:ext cx="0" cy="0"/>
          <a:chOff x="0" y="0"/>
          <a:chExt cx="0" cy="0"/>
        </a:xfrm>
      </p:grpSpPr>
      <p:sp>
        <p:nvSpPr>
          <p:cNvPr id="75" name="Google Shape;75;p21"/>
          <p:cNvSpPr/>
          <p:nvPr/>
        </p:nvSpPr>
        <p:spPr>
          <a:xfrm>
            <a:off x="0" y="-34016"/>
            <a:ext cx="9144000" cy="2191590"/>
          </a:xfrm>
          <a:prstGeom prst="rect">
            <a:avLst/>
          </a:prstGeom>
          <a:solidFill>
            <a:srgbClr val="0067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76" name="Google Shape;76;p21"/>
          <p:cNvSpPr txBox="1">
            <a:spLocks noGrp="1"/>
          </p:cNvSpPr>
          <p:nvPr>
            <p:ph type="title"/>
          </p:nvPr>
        </p:nvSpPr>
        <p:spPr>
          <a:xfrm>
            <a:off x="629840" y="342900"/>
            <a:ext cx="3099679"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1"/>
          <p:cNvSpPr txBox="1">
            <a:spLocks noGrp="1"/>
          </p:cNvSpPr>
          <p:nvPr>
            <p:ph type="body" idx="1"/>
          </p:nvPr>
        </p:nvSpPr>
        <p:spPr>
          <a:xfrm>
            <a:off x="629841" y="2383604"/>
            <a:ext cx="4034626" cy="220894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466069"/>
              </a:buClr>
              <a:buSzPts val="1800"/>
              <a:buNone/>
              <a:defRPr sz="1800">
                <a:solidFill>
                  <a:srgbClr val="466069"/>
                </a:solidFill>
              </a:defRPr>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8" name="Google Shape;78;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21"/>
          <p:cNvSpPr>
            <a:spLocks noGrp="1"/>
          </p:cNvSpPr>
          <p:nvPr>
            <p:ph type="pic" idx="2"/>
          </p:nvPr>
        </p:nvSpPr>
        <p:spPr>
          <a:xfrm>
            <a:off x="5033963" y="-33338"/>
            <a:ext cx="3606800" cy="3732213"/>
          </a:xfrm>
          <a:prstGeom prst="rect">
            <a:avLst/>
          </a:prstGeom>
          <a:noFill/>
          <a:ln>
            <a:noFill/>
          </a:ln>
        </p:spPr>
      </p:sp>
      <p:sp>
        <p:nvSpPr>
          <p:cNvPr id="80" name="Google Shape;80;p21"/>
          <p:cNvSpPr txBox="1">
            <a:spLocks noGrp="1"/>
          </p:cNvSpPr>
          <p:nvPr>
            <p:ph type="body" idx="3"/>
          </p:nvPr>
        </p:nvSpPr>
        <p:spPr>
          <a:xfrm>
            <a:off x="5033963" y="3871644"/>
            <a:ext cx="3606800" cy="45377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rgbClr val="466069"/>
              </a:buClr>
              <a:buSzPts val="1200"/>
              <a:buNone/>
              <a:defRPr sz="1200">
                <a:solidFill>
                  <a:srgbClr val="466069"/>
                </a:solidFill>
              </a:defRPr>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22"/>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6747"/>
              </a:buClr>
              <a:buSzPts val="2400"/>
              <a:buFont typeface="Arial"/>
              <a:buNone/>
              <a:defRPr sz="2400">
                <a:solidFill>
                  <a:srgbClr val="00674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2"/>
          <p:cNvSpPr>
            <a:spLocks noGrp="1"/>
          </p:cNvSpPr>
          <p:nvPr>
            <p:ph type="pic" idx="2"/>
          </p:nvPr>
        </p:nvSpPr>
        <p:spPr>
          <a:xfrm>
            <a:off x="3887391" y="740569"/>
            <a:ext cx="4629150" cy="3655219"/>
          </a:xfrm>
          <a:prstGeom prst="rect">
            <a:avLst/>
          </a:prstGeom>
          <a:noFill/>
          <a:ln>
            <a:noFill/>
          </a:ln>
        </p:spPr>
      </p:sp>
      <p:sp>
        <p:nvSpPr>
          <p:cNvPr id="84" name="Google Shape;84;p22"/>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466069"/>
              </a:buClr>
              <a:buSzPts val="1200"/>
              <a:buNone/>
              <a:defRPr sz="1200">
                <a:solidFill>
                  <a:srgbClr val="466069"/>
                </a:solidFill>
              </a:defRPr>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5" name="Google Shape;85;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6" name="Google Shape;86;p22"/>
          <p:cNvSpPr/>
          <p:nvPr/>
        </p:nvSpPr>
        <p:spPr>
          <a:xfrm>
            <a:off x="0" y="0"/>
            <a:ext cx="9144000" cy="139304"/>
          </a:xfrm>
          <a:prstGeom prst="rect">
            <a:avLst/>
          </a:prstGeom>
          <a:solidFill>
            <a:srgbClr val="0067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hart-logo">
  <p:cSld name="Chart-logo">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23"/>
          <p:cNvSpPr txBox="1">
            <a:spLocks noGrp="1"/>
          </p:cNvSpPr>
          <p:nvPr>
            <p:ph type="title"/>
          </p:nvPr>
        </p:nvSpPr>
        <p:spPr>
          <a:xfrm>
            <a:off x="5566172" y="740569"/>
            <a:ext cx="2949178" cy="8024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6747"/>
              </a:buClr>
              <a:buSzPts val="2400"/>
              <a:buFont typeface="Arial"/>
              <a:buNone/>
              <a:defRPr sz="2400">
                <a:solidFill>
                  <a:srgbClr val="00674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3"/>
          <p:cNvSpPr txBox="1">
            <a:spLocks noGrp="1"/>
          </p:cNvSpPr>
          <p:nvPr>
            <p:ph type="body" idx="1"/>
          </p:nvPr>
        </p:nvSpPr>
        <p:spPr>
          <a:xfrm>
            <a:off x="5566172"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466069"/>
              </a:buClr>
              <a:buSzPts val="1200"/>
              <a:buNone/>
              <a:defRPr sz="1200">
                <a:solidFill>
                  <a:srgbClr val="466069"/>
                </a:solidFill>
              </a:defRPr>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0" name="Google Shape;90;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23"/>
          <p:cNvSpPr>
            <a:spLocks noGrp="1"/>
          </p:cNvSpPr>
          <p:nvPr>
            <p:ph type="chart" idx="2"/>
          </p:nvPr>
        </p:nvSpPr>
        <p:spPr>
          <a:xfrm>
            <a:off x="660663" y="740569"/>
            <a:ext cx="4627562" cy="36544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d Slide">
  <p:cSld name="End Slide">
    <p:bg>
      <p:bgPr>
        <a:blipFill>
          <a:blip r:embed="rId2">
            <a:alphaModFix/>
          </a:blip>
          <a:stretch>
            <a:fillRect/>
          </a:stretch>
        </a:blipFill>
        <a:effectLst/>
      </p:bgPr>
    </p:bg>
    <p:spTree>
      <p:nvGrpSpPr>
        <p:cNvPr id="1" name="Shape 92"/>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End Slide">
  <p:cSld name="1_End Slide">
    <p:bg>
      <p:bgPr>
        <a:blipFill>
          <a:blip r:embed="rId2">
            <a:alphaModFix/>
          </a:blip>
          <a:stretch>
            <a:fillRect/>
          </a:stretch>
        </a:blipFill>
        <a:effectLst/>
      </p:bgPr>
    </p:bg>
    <p:spTree>
      <p:nvGrpSpPr>
        <p:cNvPr id="1" name="Shape 9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Logo-1" type="obj">
  <p:cSld name="OBJECT">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8"/>
          <p:cNvSpPr txBox="1">
            <a:spLocks noGrp="1"/>
          </p:cNvSpPr>
          <p:nvPr>
            <p:ph type="title"/>
          </p:nvPr>
        </p:nvSpPr>
        <p:spPr>
          <a:xfrm>
            <a:off x="628650" y="575352"/>
            <a:ext cx="7886700" cy="6926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6747"/>
              </a:buClr>
              <a:buSzPts val="3000"/>
              <a:buFont typeface="Arial"/>
              <a:buNone/>
              <a:defRPr>
                <a:solidFill>
                  <a:srgbClr val="00674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 name="Google Shape;18;p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2">
  <p:cSld name="Title Slide-2">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9"/>
          <p:cNvSpPr txBox="1">
            <a:spLocks noGrp="1"/>
          </p:cNvSpPr>
          <p:nvPr>
            <p:ph type="title"/>
          </p:nvPr>
        </p:nvSpPr>
        <p:spPr>
          <a:xfrm>
            <a:off x="623888" y="467360"/>
            <a:ext cx="7886700" cy="1087964"/>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9"/>
          <p:cNvSpPr txBox="1">
            <a:spLocks noGrp="1"/>
          </p:cNvSpPr>
          <p:nvPr>
            <p:ph type="body" idx="1"/>
          </p:nvPr>
        </p:nvSpPr>
        <p:spPr>
          <a:xfrm>
            <a:off x="623888" y="1575565"/>
            <a:ext cx="7886700" cy="56257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750"/>
              </a:spcBef>
              <a:spcAft>
                <a:spcPts val="0"/>
              </a:spcAft>
              <a:buClr>
                <a:schemeClr val="lt1"/>
              </a:buClr>
              <a:buSzPts val="1600"/>
              <a:buNone/>
              <a:defRPr sz="1600" b="1">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2" name="Google Shape;22;p9"/>
          <p:cNvSpPr txBox="1">
            <a:spLocks noGrp="1"/>
          </p:cNvSpPr>
          <p:nvPr>
            <p:ph type="body" idx="2"/>
          </p:nvPr>
        </p:nvSpPr>
        <p:spPr>
          <a:xfrm>
            <a:off x="623888" y="2296351"/>
            <a:ext cx="7886700" cy="297332"/>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750"/>
              </a:spcBef>
              <a:spcAft>
                <a:spcPts val="0"/>
              </a:spcAft>
              <a:buClr>
                <a:srgbClr val="ECEAD1"/>
              </a:buClr>
              <a:buSzPts val="1400"/>
              <a:buNone/>
              <a:defRPr sz="1400" b="0">
                <a:solidFill>
                  <a:srgbClr val="ECEAD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Logo-2">
  <p:cSld name="Title and Content-Logo-2">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6747"/>
              </a:buClr>
              <a:buSzPts val="3000"/>
              <a:buFont typeface="Arial"/>
              <a:buNone/>
              <a:defRPr>
                <a:solidFill>
                  <a:srgbClr val="00674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 name="Google Shape;26;p1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6747"/>
              </a:buClr>
              <a:buSzPts val="3000"/>
              <a:buFont typeface="Arial"/>
              <a:buNone/>
              <a:defRPr>
                <a:solidFill>
                  <a:srgbClr val="00674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 name="Google Shape;30;p11"/>
          <p:cNvSpPr/>
          <p:nvPr/>
        </p:nvSpPr>
        <p:spPr>
          <a:xfrm>
            <a:off x="0" y="0"/>
            <a:ext cx="9144000" cy="139304"/>
          </a:xfrm>
          <a:prstGeom prst="rect">
            <a:avLst/>
          </a:prstGeom>
          <a:solidFill>
            <a:srgbClr val="0067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31" name="Google Shape;31;p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1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6747"/>
              </a:buClr>
              <a:buSzPts val="3000"/>
              <a:buFont typeface="Arial"/>
              <a:buNone/>
              <a:defRPr>
                <a:solidFill>
                  <a:srgbClr val="00674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2"/>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5" name="Google Shape;35;p12"/>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1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12"/>
          <p:cNvSpPr/>
          <p:nvPr/>
        </p:nvSpPr>
        <p:spPr>
          <a:xfrm>
            <a:off x="0" y="0"/>
            <a:ext cx="9144000" cy="139304"/>
          </a:xfrm>
          <a:prstGeom prst="rect">
            <a:avLst/>
          </a:prstGeom>
          <a:solidFill>
            <a:srgbClr val="0067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2">
  <p:cSld name="Two Content-2">
    <p:spTree>
      <p:nvGrpSpPr>
        <p:cNvPr id="1" name="Shape 38"/>
        <p:cNvGrpSpPr/>
        <p:nvPr/>
      </p:nvGrpSpPr>
      <p:grpSpPr>
        <a:xfrm>
          <a:off x="0" y="0"/>
          <a:ext cx="0" cy="0"/>
          <a:chOff x="0" y="0"/>
          <a:chExt cx="0" cy="0"/>
        </a:xfrm>
      </p:grpSpPr>
      <p:sp>
        <p:nvSpPr>
          <p:cNvPr id="39" name="Google Shape;39;p1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6747"/>
              </a:buClr>
              <a:buSzPts val="3000"/>
              <a:buFont typeface="Arial"/>
              <a:buNone/>
              <a:defRPr>
                <a:solidFill>
                  <a:srgbClr val="00674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3"/>
          <p:cNvSpPr/>
          <p:nvPr/>
        </p:nvSpPr>
        <p:spPr>
          <a:xfrm>
            <a:off x="1" y="0"/>
            <a:ext cx="179462" cy="5143500"/>
          </a:xfrm>
          <a:prstGeom prst="rect">
            <a:avLst/>
          </a:prstGeom>
          <a:solidFill>
            <a:srgbClr val="0067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41" name="Google Shape;41;p1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13"/>
          <p:cNvSpPr txBox="1">
            <a:spLocks noGrp="1"/>
          </p:cNvSpPr>
          <p:nvPr>
            <p:ph type="body" idx="1"/>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 name="Google Shape;43;p13"/>
          <p:cNvSpPr>
            <a:spLocks noGrp="1"/>
          </p:cNvSpPr>
          <p:nvPr>
            <p:ph type="pic" idx="2"/>
          </p:nvPr>
        </p:nvSpPr>
        <p:spPr>
          <a:xfrm>
            <a:off x="628650" y="1369219"/>
            <a:ext cx="3874984" cy="3263504"/>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3">
  <p:cSld name="Two Content-3">
    <p:bg>
      <p:bgPr>
        <a:solidFill>
          <a:srgbClr val="ECEAD1"/>
        </a:solidFill>
        <a:effectLst/>
      </p:bgPr>
    </p:bg>
    <p:spTree>
      <p:nvGrpSpPr>
        <p:cNvPr id="1" name="Shape 44"/>
        <p:cNvGrpSpPr/>
        <p:nvPr/>
      </p:nvGrpSpPr>
      <p:grpSpPr>
        <a:xfrm>
          <a:off x="0" y="0"/>
          <a:ext cx="0" cy="0"/>
          <a:chOff x="0" y="0"/>
          <a:chExt cx="0" cy="0"/>
        </a:xfrm>
      </p:grpSpPr>
      <p:sp>
        <p:nvSpPr>
          <p:cNvPr id="45" name="Google Shape;45;p1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6747"/>
              </a:buClr>
              <a:buSzPts val="3000"/>
              <a:buFont typeface="Arial"/>
              <a:buNone/>
              <a:defRPr>
                <a:solidFill>
                  <a:srgbClr val="00674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4"/>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 name="Google Shape;47;p14"/>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1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14"/>
          <p:cNvSpPr/>
          <p:nvPr/>
        </p:nvSpPr>
        <p:spPr>
          <a:xfrm>
            <a:off x="0" y="0"/>
            <a:ext cx="9144000" cy="139304"/>
          </a:xfrm>
          <a:prstGeom prst="rect">
            <a:avLst/>
          </a:prstGeom>
          <a:solidFill>
            <a:srgbClr val="0067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15"/>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6747"/>
              </a:buClr>
              <a:buSzPts val="3000"/>
              <a:buFont typeface="Arial"/>
              <a:buNone/>
              <a:defRPr>
                <a:solidFill>
                  <a:srgbClr val="00674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5"/>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rgbClr val="006747"/>
              </a:buClr>
              <a:buSzPts val="1800"/>
              <a:buNone/>
              <a:defRPr sz="1800" b="1">
                <a:solidFill>
                  <a:srgbClr val="006747"/>
                </a:solidFill>
              </a:defRPr>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3" name="Google Shape;53;p15"/>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4" name="Google Shape;54;p15"/>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rgbClr val="006747"/>
              </a:buClr>
              <a:buSzPts val="1800"/>
              <a:buNone/>
              <a:defRPr sz="1800" b="1">
                <a:solidFill>
                  <a:srgbClr val="006747"/>
                </a:solidFill>
              </a:defRPr>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5" name="Google Shape;55;p15"/>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6" name="Google Shape;56;p1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7" name="Google Shape;57;p15"/>
          <p:cNvSpPr/>
          <p:nvPr/>
        </p:nvSpPr>
        <p:spPr>
          <a:xfrm>
            <a:off x="0" y="0"/>
            <a:ext cx="9144000" cy="139304"/>
          </a:xfrm>
          <a:prstGeom prst="rect">
            <a:avLst/>
          </a:prstGeom>
          <a:solidFill>
            <a:srgbClr val="0067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8" name="Google Shape;8;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9" name="Google Shape;9;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0" name="Google Shape;10;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
          <p:cNvSpPr txBox="1">
            <a:spLocks noGrp="1"/>
          </p:cNvSpPr>
          <p:nvPr>
            <p:ph type="title"/>
          </p:nvPr>
        </p:nvSpPr>
        <p:spPr>
          <a:xfrm>
            <a:off x="623888" y="470006"/>
            <a:ext cx="7886700" cy="226495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Arial"/>
              <a:buNone/>
            </a:pPr>
            <a:r>
              <a:rPr lang="en-US" sz="4400"/>
              <a:t>Data Analysis &amp; Reporting</a:t>
            </a:r>
            <a:endParaRPr/>
          </a:p>
        </p:txBody>
      </p:sp>
      <p:sp>
        <p:nvSpPr>
          <p:cNvPr id="99" name="Google Shape;99;p1"/>
          <p:cNvSpPr txBox="1">
            <a:spLocks noGrp="1"/>
          </p:cNvSpPr>
          <p:nvPr>
            <p:ph type="body" idx="2"/>
          </p:nvPr>
        </p:nvSpPr>
        <p:spPr>
          <a:xfrm>
            <a:off x="623888" y="4409631"/>
            <a:ext cx="7886700" cy="2973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ECEAD1"/>
              </a:buClr>
              <a:buSzPts val="1400"/>
              <a:buNone/>
            </a:pP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169" y="575352"/>
            <a:ext cx="8681421" cy="692663"/>
          </a:xfrm>
        </p:spPr>
        <p:txBody>
          <a:bodyPr>
            <a:normAutofit fontScale="90000"/>
          </a:bodyPr>
          <a:lstStyle/>
          <a:p>
            <a:r>
              <a:rPr lang="en-US" dirty="0" smtClean="0"/>
              <a:t>How can be relate our data to a real world example? </a:t>
            </a:r>
            <a:endParaRPr lang="en-US" dirty="0"/>
          </a:p>
        </p:txBody>
      </p:sp>
      <p:sp>
        <p:nvSpPr>
          <p:cNvPr id="3" name="Text Placeholder 2"/>
          <p:cNvSpPr>
            <a:spLocks noGrp="1"/>
          </p:cNvSpPr>
          <p:nvPr>
            <p:ph type="body" idx="1"/>
          </p:nvPr>
        </p:nvSpPr>
        <p:spPr>
          <a:xfrm>
            <a:off x="628650" y="1369219"/>
            <a:ext cx="7886700" cy="760795"/>
          </a:xfrm>
        </p:spPr>
        <p:txBody>
          <a:bodyPr>
            <a:normAutofit lnSpcReduction="10000"/>
          </a:bodyPr>
          <a:lstStyle/>
          <a:p>
            <a:r>
              <a:rPr lang="en-US" dirty="0" smtClean="0"/>
              <a:t>Students might want to calculate how much methane can be produced from the school’s food waste:</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569424" y="2485913"/>
                <a:ext cx="8132547" cy="345544"/>
              </a:xfrm>
              <a:prstGeom prst="rect">
                <a:avLst/>
              </a:prstGeom>
              <a:noFill/>
            </p:spPr>
            <p:txBody>
              <a:bodyPr wrap="none" lIns="0" tIns="0" rIns="0" bIns="0" rtlCol="0">
                <a:spAutoFit/>
              </a:bodyPr>
              <a:lstStyle/>
              <a:p>
                <a:r>
                  <a:rPr lang="en-US" i="1" dirty="0" smtClean="0">
                    <a:latin typeface="Cambria Math" panose="02040503050406030204" pitchFamily="18" charset="0"/>
                    <a:ea typeface="Cambria Math" panose="02040503050406030204" pitchFamily="18" charset="0"/>
                  </a:rPr>
                  <a:t>Full scale methane production (L) </a:t>
                </a:r>
                <a14:m>
                  <m:oMath xmlns:m="http://schemas.openxmlformats.org/officeDocument/2006/math">
                    <m:r>
                      <a:rPr lang="en-US"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𝑀𝑜𝑑𝑒𝑙</m:t>
                        </m:r>
                        <m:r>
                          <a:rPr lang="en-US" b="0" i="1" smtClean="0">
                            <a:latin typeface="Cambria Math" panose="02040503050406030204" pitchFamily="18" charset="0"/>
                          </a:rPr>
                          <m:t> </m:t>
                        </m:r>
                        <m:r>
                          <a:rPr lang="en-US" b="0" i="1" smtClean="0">
                            <a:latin typeface="Cambria Math" panose="02040503050406030204" pitchFamily="18" charset="0"/>
                          </a:rPr>
                          <m:t>𝑚𝑒𝑡h𝑎𝑛𝑒</m:t>
                        </m:r>
                        <m:r>
                          <a:rPr lang="en-US" b="0" i="1" smtClean="0">
                            <a:latin typeface="Cambria Math" panose="02040503050406030204" pitchFamily="18" charset="0"/>
                          </a:rPr>
                          <m:t> </m:t>
                        </m:r>
                        <m:r>
                          <a:rPr lang="en-US" b="0" i="1" smtClean="0">
                            <a:latin typeface="Cambria Math" panose="02040503050406030204" pitchFamily="18" charset="0"/>
                          </a:rPr>
                          <m:t>𝑝𝑟𝑜𝑑𝑢𝑐𝑡𝑖𝑜𝑛</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𝑚𝐿</m:t>
                            </m: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𝑇𝑜𝑡𝑎𝑙</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𝑠𝑐h𝑜𝑜𝑙</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𝑤𝑎𝑠𝑡𝑒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𝑝𝑟𝑜𝑑𝑢𝑐𝑒𝑑</m:t>
                        </m:r>
                        <m:r>
                          <a:rPr lang="en-US" b="0" i="1" smtClean="0">
                            <a:latin typeface="Cambria Math" panose="02040503050406030204" pitchFamily="18" charset="0"/>
                            <a:ea typeface="Cambria Math" panose="02040503050406030204" pitchFamily="18" charset="0"/>
                          </a:rPr>
                          <m:t> </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𝑘𝑔</m:t>
                            </m:r>
                          </m:e>
                        </m:d>
                        <m:r>
                          <a:rPr lang="en-US" b="0" i="1" smtClean="0">
                            <a:latin typeface="Cambria Math" panose="02040503050406030204" pitchFamily="18" charset="0"/>
                            <a:ea typeface="Cambria Math" panose="02040503050406030204" pitchFamily="18" charset="0"/>
                          </a:rPr>
                          <m:t> </m:t>
                        </m:r>
                      </m:num>
                      <m:den>
                        <m:r>
                          <a:rPr lang="en-US" b="0" i="1" smtClean="0">
                            <a:latin typeface="Cambria Math" panose="02040503050406030204" pitchFamily="18" charset="0"/>
                          </a:rPr>
                          <m:t>𝑊𝑎𝑠𝑡𝑒</m:t>
                        </m:r>
                        <m:r>
                          <a:rPr lang="en-US" b="0" i="1" smtClean="0">
                            <a:latin typeface="Cambria Math" panose="02040503050406030204" pitchFamily="18" charset="0"/>
                          </a:rPr>
                          <m:t> </m:t>
                        </m:r>
                        <m:r>
                          <a:rPr lang="en-US" b="0" i="1" smtClean="0">
                            <a:latin typeface="Cambria Math" panose="02040503050406030204" pitchFamily="18" charset="0"/>
                          </a:rPr>
                          <m:t>𝑎𝑑𝑑𝑒𝑑</m:t>
                        </m:r>
                        <m:r>
                          <a:rPr lang="en-US" b="0" i="1" smtClean="0">
                            <a:latin typeface="Cambria Math" panose="02040503050406030204" pitchFamily="18" charset="0"/>
                          </a:rPr>
                          <m:t> </m:t>
                        </m:r>
                        <m:r>
                          <a:rPr lang="en-US" b="0" i="1" smtClean="0">
                            <a:latin typeface="Cambria Math" panose="02040503050406030204" pitchFamily="18" charset="0"/>
                          </a:rPr>
                          <m:t>𝑡𝑜</m:t>
                        </m:r>
                        <m:r>
                          <a:rPr lang="en-US" b="0" i="1" smtClean="0">
                            <a:latin typeface="Cambria Math" panose="02040503050406030204" pitchFamily="18" charset="0"/>
                          </a:rPr>
                          <m:t> </m:t>
                        </m:r>
                        <m:r>
                          <a:rPr lang="en-US" b="0" i="1" smtClean="0">
                            <a:latin typeface="Cambria Math" panose="02040503050406030204" pitchFamily="18" charset="0"/>
                          </a:rPr>
                          <m:t>𝑚𝑜𝑑𝑒𝑙</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𝑔</m:t>
                            </m:r>
                          </m:e>
                        </m:d>
                      </m:den>
                    </m:f>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1000 </m:t>
                        </m:r>
                        <m:r>
                          <a:rPr lang="en-US" b="0" i="1" smtClean="0">
                            <a:latin typeface="Cambria Math" panose="02040503050406030204" pitchFamily="18" charset="0"/>
                            <a:ea typeface="Cambria Math" panose="02040503050406030204" pitchFamily="18" charset="0"/>
                          </a:rPr>
                          <m:t>𝑔</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𝑘𝑔</m:t>
                        </m:r>
                      </m:num>
                      <m:den>
                        <m:r>
                          <a:rPr lang="en-US" b="0" i="1" smtClean="0">
                            <a:latin typeface="Cambria Math" panose="02040503050406030204" pitchFamily="18" charset="0"/>
                            <a:ea typeface="Cambria Math" panose="02040503050406030204" pitchFamily="18" charset="0"/>
                          </a:rPr>
                          <m:t>1000 </m:t>
                        </m:r>
                        <m:r>
                          <a:rPr lang="en-US" b="0" i="1" smtClean="0">
                            <a:latin typeface="Cambria Math" panose="02040503050406030204" pitchFamily="18" charset="0"/>
                            <a:ea typeface="Cambria Math" panose="02040503050406030204" pitchFamily="18" charset="0"/>
                          </a:rPr>
                          <m:t>𝑚𝑙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den>
                    </m:f>
                  </m:oMath>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569424" y="2485913"/>
                <a:ext cx="8132547" cy="345544"/>
              </a:xfrm>
              <a:prstGeom prst="rect">
                <a:avLst/>
              </a:prstGeom>
              <a:blipFill>
                <a:blip r:embed="rId2"/>
                <a:stretch>
                  <a:fillRect l="-1349" t="-1786" b="-17857"/>
                </a:stretch>
              </a:blipFill>
            </p:spPr>
            <p:txBody>
              <a:bodyPr/>
              <a:lstStyle/>
              <a:p>
                <a:r>
                  <a:rPr lang="en-US">
                    <a:noFill/>
                  </a:rPr>
                  <a:t> </a:t>
                </a:r>
              </a:p>
            </p:txBody>
          </p:sp>
        </mc:Fallback>
      </mc:AlternateContent>
      <p:sp>
        <p:nvSpPr>
          <p:cNvPr id="5" name="TextBox 4"/>
          <p:cNvSpPr txBox="1"/>
          <p:nvPr/>
        </p:nvSpPr>
        <p:spPr>
          <a:xfrm>
            <a:off x="481405" y="3187356"/>
            <a:ext cx="8181190" cy="116955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Students can use this information and other resources to calculate the energy content of the methane produced and compare this with the energy used by the school for cooking or transportation.    </a:t>
            </a:r>
          </a:p>
          <a:p>
            <a:pPr marL="285750" indent="-285750">
              <a:buFont typeface="Arial" panose="020B0604020202020204" pitchFamily="34" charset="0"/>
              <a:buChar char="•"/>
            </a:pPr>
            <a:r>
              <a:rPr lang="en-US" dirty="0" smtClean="0"/>
              <a:t>They may also want to calculate the size of the biodigester needed for the school based on typical organic loading rates for biodigesters.  </a:t>
            </a:r>
            <a:endParaRPr lang="en-US" dirty="0"/>
          </a:p>
        </p:txBody>
      </p:sp>
    </p:spTree>
    <p:extLst>
      <p:ext uri="{BB962C8B-B14F-4D97-AF65-F5344CB8AC3E}">
        <p14:creationId xmlns:p14="http://schemas.microsoft.com/office/powerpoint/2010/main" val="2557760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a:spLocks noGrp="1"/>
          </p:cNvSpPr>
          <p:nvPr>
            <p:ph type="title"/>
          </p:nvPr>
        </p:nvSpPr>
        <p:spPr>
          <a:xfrm>
            <a:off x="628650" y="575352"/>
            <a:ext cx="7886700" cy="6926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747"/>
              </a:buClr>
              <a:buSzPts val="3000"/>
              <a:buFont typeface="Arial"/>
              <a:buNone/>
            </a:pPr>
            <a:r>
              <a:rPr lang="en-US"/>
              <a:t>Conclusions</a:t>
            </a:r>
            <a:endParaRPr/>
          </a:p>
        </p:txBody>
      </p:sp>
      <p:sp>
        <p:nvSpPr>
          <p:cNvPr id="117" name="Google Shape;117;p4"/>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66069"/>
              </a:buClr>
              <a:buSzPts val="2100"/>
              <a:buNone/>
            </a:pPr>
            <a:r>
              <a:rPr lang="en-US"/>
              <a:t>What did we learn from this experiment?</a:t>
            </a:r>
            <a:endParaRPr/>
          </a:p>
          <a:p>
            <a:pPr marL="0" lvl="0" indent="0" algn="l" rtl="0">
              <a:lnSpc>
                <a:spcPct val="90000"/>
              </a:lnSpc>
              <a:spcBef>
                <a:spcPts val="750"/>
              </a:spcBef>
              <a:spcAft>
                <a:spcPts val="0"/>
              </a:spcAft>
              <a:buClr>
                <a:srgbClr val="466069"/>
              </a:buClr>
              <a:buSzPts val="1800"/>
              <a:buNone/>
            </a:pPr>
            <a:endParaRPr sz="1800"/>
          </a:p>
          <a:p>
            <a:pPr marL="0" lvl="0" indent="0" algn="l" rtl="0">
              <a:lnSpc>
                <a:spcPct val="90000"/>
              </a:lnSpc>
              <a:spcBef>
                <a:spcPts val="750"/>
              </a:spcBef>
              <a:spcAft>
                <a:spcPts val="0"/>
              </a:spcAft>
              <a:buClr>
                <a:srgbClr val="466069"/>
              </a:buClr>
              <a:buSzPts val="2000"/>
              <a:buNone/>
            </a:pPr>
            <a:r>
              <a:rPr lang="en-US" sz="2000"/>
              <a:t>How can we explain our findings to friends, family, or someone else who is interested in the experiment?</a:t>
            </a:r>
            <a:endParaRPr/>
          </a:p>
          <a:p>
            <a:pPr marL="0" lvl="0" indent="0" algn="l" rtl="0">
              <a:lnSpc>
                <a:spcPct val="90000"/>
              </a:lnSpc>
              <a:spcBef>
                <a:spcPts val="750"/>
              </a:spcBef>
              <a:spcAft>
                <a:spcPts val="0"/>
              </a:spcAft>
              <a:buClr>
                <a:srgbClr val="466069"/>
              </a:buClr>
              <a:buSzPts val="2000"/>
              <a:buNone/>
            </a:pPr>
            <a:endParaRPr sz="2000"/>
          </a:p>
          <a:p>
            <a:pPr marL="0" lvl="0" indent="0" algn="l" rtl="0">
              <a:lnSpc>
                <a:spcPct val="90000"/>
              </a:lnSpc>
              <a:spcBef>
                <a:spcPts val="750"/>
              </a:spcBef>
              <a:spcAft>
                <a:spcPts val="0"/>
              </a:spcAft>
              <a:buClr>
                <a:srgbClr val="466069"/>
              </a:buClr>
              <a:buSzPts val="2000"/>
              <a:buNone/>
            </a:pPr>
            <a:r>
              <a:rPr lang="en-US" sz="2000"/>
              <a:t>An important part of the scientific method is sharing and communicating our results. To do this, each lab group will construct a results booklet.</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a:spLocks noGrp="1"/>
          </p:cNvSpPr>
          <p:nvPr>
            <p:ph type="title"/>
          </p:nvPr>
        </p:nvSpPr>
        <p:spPr>
          <a:xfrm>
            <a:off x="628650" y="575352"/>
            <a:ext cx="7886700" cy="6926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747"/>
              </a:buClr>
              <a:buSzPts val="3000"/>
              <a:buFont typeface="Arial"/>
              <a:buNone/>
            </a:pPr>
            <a:r>
              <a:rPr lang="en-US"/>
              <a:t>Data analysis</a:t>
            </a:r>
            <a:endParaRPr/>
          </a:p>
        </p:txBody>
      </p:sp>
      <p:sp>
        <p:nvSpPr>
          <p:cNvPr id="105" name="Google Shape;105;p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66069"/>
              </a:buClr>
              <a:buSzPts val="2100"/>
              <a:buNone/>
            </a:pPr>
            <a:r>
              <a:rPr lang="en-US"/>
              <a:t>By now, we have collected lots of data about our biodigesters.</a:t>
            </a:r>
            <a:endParaRPr/>
          </a:p>
          <a:p>
            <a:pPr marL="0" lvl="0" indent="0" algn="l" rtl="0">
              <a:lnSpc>
                <a:spcPct val="90000"/>
              </a:lnSpc>
              <a:spcBef>
                <a:spcPts val="750"/>
              </a:spcBef>
              <a:spcAft>
                <a:spcPts val="0"/>
              </a:spcAft>
              <a:buClr>
                <a:srgbClr val="466069"/>
              </a:buClr>
              <a:buSzPts val="1800"/>
              <a:buNone/>
            </a:pPr>
            <a:r>
              <a:rPr lang="en-US" sz="1800"/>
              <a:t>But what does it mean? How does it answer our research question?</a:t>
            </a:r>
            <a:r>
              <a:rPr lang="en-US" sz="2000"/>
              <a:t> </a:t>
            </a:r>
            <a:endParaRPr/>
          </a:p>
          <a:p>
            <a:pPr marL="0" lvl="0" indent="0" algn="l" rtl="0">
              <a:lnSpc>
                <a:spcPct val="90000"/>
              </a:lnSpc>
              <a:spcBef>
                <a:spcPts val="750"/>
              </a:spcBef>
              <a:spcAft>
                <a:spcPts val="0"/>
              </a:spcAft>
              <a:buClr>
                <a:srgbClr val="466069"/>
              </a:buClr>
              <a:buSzPts val="2000"/>
              <a:buNone/>
            </a:pPr>
            <a:endParaRPr sz="2000"/>
          </a:p>
          <a:p>
            <a:pPr marL="0" lvl="0" indent="0" algn="l" rtl="0">
              <a:lnSpc>
                <a:spcPct val="90000"/>
              </a:lnSpc>
              <a:spcBef>
                <a:spcPts val="750"/>
              </a:spcBef>
              <a:spcAft>
                <a:spcPts val="0"/>
              </a:spcAft>
              <a:buClr>
                <a:srgbClr val="466069"/>
              </a:buClr>
              <a:buSzPts val="2000"/>
              <a:buNone/>
            </a:pPr>
            <a:endParaRPr sz="20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biogas was produced? </a:t>
            </a:r>
            <a:endParaRPr lang="en-US" dirty="0"/>
          </a:p>
        </p:txBody>
      </p:sp>
      <p:sp>
        <p:nvSpPr>
          <p:cNvPr id="3" name="Text Placeholder 2"/>
          <p:cNvSpPr>
            <a:spLocks noGrp="1"/>
          </p:cNvSpPr>
          <p:nvPr>
            <p:ph type="body" idx="1"/>
          </p:nvPr>
        </p:nvSpPr>
        <p:spPr>
          <a:xfrm>
            <a:off x="47579" y="1268015"/>
            <a:ext cx="6107604" cy="862582"/>
          </a:xfrm>
        </p:spPr>
        <p:txBody>
          <a:bodyPr>
            <a:normAutofit/>
          </a:bodyPr>
          <a:lstStyle/>
          <a:p>
            <a:pPr marL="95250" indent="0">
              <a:buNone/>
            </a:pPr>
            <a:r>
              <a:rPr lang="en-US" sz="1600" dirty="0" smtClean="0"/>
              <a:t>Here is some data from a </a:t>
            </a:r>
            <a:r>
              <a:rPr lang="en-US" sz="1600" dirty="0" err="1" smtClean="0"/>
              <a:t>biodigester</a:t>
            </a:r>
            <a:r>
              <a:rPr lang="en-US" sz="1600" dirty="0" smtClean="0"/>
              <a:t> experiment.  To calculate the amount of biogas produced, you will need to add the numbers in each cell to the one above it. </a:t>
            </a:r>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631515874"/>
              </p:ext>
            </p:extLst>
          </p:nvPr>
        </p:nvGraphicFramePr>
        <p:xfrm>
          <a:off x="6234136" y="1356752"/>
          <a:ext cx="2360167" cy="3321264"/>
        </p:xfrm>
        <a:graphic>
          <a:graphicData uri="http://schemas.openxmlformats.org/drawingml/2006/table">
            <a:tbl>
              <a:tblPr>
                <a:tableStyleId>{5C22544A-7EE6-4342-B048-85BDC9FD1C3A}</a:tableStyleId>
              </a:tblPr>
              <a:tblGrid>
                <a:gridCol w="591672">
                  <a:extLst>
                    <a:ext uri="{9D8B030D-6E8A-4147-A177-3AD203B41FA5}">
                      <a16:colId xmlns:a16="http://schemas.microsoft.com/office/drawing/2014/main" val="3634813790"/>
                    </a:ext>
                  </a:extLst>
                </a:gridCol>
                <a:gridCol w="812098">
                  <a:extLst>
                    <a:ext uri="{9D8B030D-6E8A-4147-A177-3AD203B41FA5}">
                      <a16:colId xmlns:a16="http://schemas.microsoft.com/office/drawing/2014/main" val="1971690503"/>
                    </a:ext>
                  </a:extLst>
                </a:gridCol>
                <a:gridCol w="956397">
                  <a:extLst>
                    <a:ext uri="{9D8B030D-6E8A-4147-A177-3AD203B41FA5}">
                      <a16:colId xmlns:a16="http://schemas.microsoft.com/office/drawing/2014/main" val="1668439191"/>
                    </a:ext>
                  </a:extLst>
                </a:gridCol>
              </a:tblGrid>
              <a:tr h="198770">
                <a:tc>
                  <a:txBody>
                    <a:bodyPr/>
                    <a:lstStyle/>
                    <a:p>
                      <a:pPr algn="ctr" fontAlgn="b"/>
                      <a:r>
                        <a:rPr lang="en-US" sz="1400" b="0" i="0" u="none" strike="noStrike" dirty="0" smtClean="0">
                          <a:solidFill>
                            <a:srgbClr val="000000"/>
                          </a:solidFill>
                          <a:effectLst/>
                          <a:latin typeface="Calibri" panose="020F0502020204030204" pitchFamily="34" charset="0"/>
                        </a:rPr>
                        <a:t>Day</a:t>
                      </a:r>
                      <a:endParaRPr lang="en-US" sz="1400" b="0" i="0" u="none" strike="noStrike" dirty="0">
                        <a:solidFill>
                          <a:srgbClr val="000000"/>
                        </a:solidFill>
                        <a:effectLst/>
                        <a:latin typeface="Calibri" panose="020F0502020204030204" pitchFamily="34" charset="0"/>
                      </a:endParaRPr>
                    </a:p>
                  </a:txBody>
                  <a:tcPr marL="3867" marR="3867" marT="3867" marB="41765" anchor="b"/>
                </a:tc>
                <a:tc>
                  <a:txBody>
                    <a:bodyPr/>
                    <a:lstStyle/>
                    <a:p>
                      <a:pPr algn="ctr" fontAlgn="b"/>
                      <a:r>
                        <a:rPr lang="en-US" sz="1400" b="0" i="0" u="none" strike="noStrike" dirty="0" smtClean="0">
                          <a:solidFill>
                            <a:srgbClr val="000000"/>
                          </a:solidFill>
                          <a:effectLst/>
                          <a:latin typeface="Calibri" panose="020F0502020204030204" pitchFamily="34" charset="0"/>
                        </a:rPr>
                        <a:t>Biogas (ml)</a:t>
                      </a:r>
                      <a:endParaRPr lang="en-US" sz="1400" b="0" i="0" u="none" strike="noStrike" dirty="0">
                        <a:solidFill>
                          <a:srgbClr val="000000"/>
                        </a:solidFill>
                        <a:effectLst/>
                        <a:latin typeface="Calibri" panose="020F0502020204030204" pitchFamily="34" charset="0"/>
                      </a:endParaRPr>
                    </a:p>
                  </a:txBody>
                  <a:tcPr marL="3867" marR="3867" marT="3867" marB="41765" anchor="b"/>
                </a:tc>
                <a:tc>
                  <a:txBody>
                    <a:bodyPr/>
                    <a:lstStyle/>
                    <a:p>
                      <a:pPr algn="ctr" fontAlgn="b"/>
                      <a:r>
                        <a:rPr lang="en-US" sz="1400" b="0" i="0" u="none" strike="noStrike" dirty="0" smtClean="0">
                          <a:solidFill>
                            <a:srgbClr val="000000"/>
                          </a:solidFill>
                          <a:effectLst/>
                          <a:latin typeface="Calibri" panose="020F0502020204030204" pitchFamily="34" charset="0"/>
                        </a:rPr>
                        <a:t>Cumulative Biogas (ml)</a:t>
                      </a:r>
                      <a:endParaRPr lang="en-US" sz="1400" b="0" i="0" u="none" strike="noStrike" dirty="0">
                        <a:solidFill>
                          <a:srgbClr val="000000"/>
                        </a:solidFill>
                        <a:effectLst/>
                        <a:latin typeface="Calibri" panose="020F0502020204030204" pitchFamily="34" charset="0"/>
                      </a:endParaRPr>
                    </a:p>
                  </a:txBody>
                  <a:tcPr marL="3867" marR="3867" marT="3867" marB="41765" anchor="b"/>
                </a:tc>
                <a:extLst>
                  <a:ext uri="{0D108BD9-81ED-4DB2-BD59-A6C34878D82A}">
                    <a16:rowId xmlns:a16="http://schemas.microsoft.com/office/drawing/2014/main" val="2002795857"/>
                  </a:ext>
                </a:extLst>
              </a:tr>
              <a:tr h="198770">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3867" marR="3867" marT="3867" marB="41765"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3867" marR="3867" marT="3867" marB="41765" anchor="b"/>
                </a:tc>
                <a:tc>
                  <a:txBody>
                    <a:bodyPr/>
                    <a:lstStyle/>
                    <a:p>
                      <a:pPr algn="ct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3867" marR="3867" marT="3867" marB="41765" anchor="b"/>
                </a:tc>
                <a:extLst>
                  <a:ext uri="{0D108BD9-81ED-4DB2-BD59-A6C34878D82A}">
                    <a16:rowId xmlns:a16="http://schemas.microsoft.com/office/drawing/2014/main" val="3023758427"/>
                  </a:ext>
                </a:extLst>
              </a:tr>
              <a:tr h="198770">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3867" marR="3867" marT="3867" marB="41765" anchor="b"/>
                </a:tc>
                <a:tc>
                  <a:txBody>
                    <a:bodyPr/>
                    <a:lstStyle/>
                    <a:p>
                      <a:pPr algn="ctr" fontAlgn="b"/>
                      <a:r>
                        <a:rPr lang="en-US" sz="1400" u="none" strike="noStrike" dirty="0">
                          <a:effectLst/>
                        </a:rPr>
                        <a:t>20</a:t>
                      </a:r>
                      <a:endParaRPr lang="en-US" sz="1400" b="0" i="0" u="none" strike="noStrike" dirty="0">
                        <a:solidFill>
                          <a:srgbClr val="000000"/>
                        </a:solidFill>
                        <a:effectLst/>
                        <a:latin typeface="Calibri" panose="020F0502020204030204" pitchFamily="34" charset="0"/>
                      </a:endParaRPr>
                    </a:p>
                  </a:txBody>
                  <a:tcPr marL="3867" marR="3867" marT="3867" marB="41765" anchor="b"/>
                </a:tc>
                <a:tc>
                  <a:txBody>
                    <a:bodyPr/>
                    <a:lstStyle/>
                    <a:p>
                      <a:pPr algn="ctr" fontAlgn="b"/>
                      <a:r>
                        <a:rPr lang="en-US" sz="1400" u="none" strike="noStrike" dirty="0">
                          <a:effectLst/>
                        </a:rPr>
                        <a:t>20</a:t>
                      </a:r>
                      <a:endParaRPr lang="en-US" sz="1400" b="0" i="0" u="none" strike="noStrike" dirty="0">
                        <a:solidFill>
                          <a:srgbClr val="000000"/>
                        </a:solidFill>
                        <a:effectLst/>
                        <a:latin typeface="Calibri" panose="020F0502020204030204" pitchFamily="34" charset="0"/>
                      </a:endParaRPr>
                    </a:p>
                  </a:txBody>
                  <a:tcPr marL="3867" marR="3867" marT="3867" marB="41765" anchor="b"/>
                </a:tc>
                <a:extLst>
                  <a:ext uri="{0D108BD9-81ED-4DB2-BD59-A6C34878D82A}">
                    <a16:rowId xmlns:a16="http://schemas.microsoft.com/office/drawing/2014/main" val="2004851928"/>
                  </a:ext>
                </a:extLst>
              </a:tr>
              <a:tr h="198770">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3867" marR="3867" marT="3867" marB="41765" anchor="b"/>
                </a:tc>
                <a:tc>
                  <a:txBody>
                    <a:bodyPr/>
                    <a:lstStyle/>
                    <a:p>
                      <a:pPr algn="ct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3867" marR="3867" marT="3867" marB="41765" anchor="b"/>
                </a:tc>
                <a:tc>
                  <a:txBody>
                    <a:bodyPr/>
                    <a:lstStyle/>
                    <a:p>
                      <a:pPr algn="ctr" fontAlgn="b"/>
                      <a:r>
                        <a:rPr lang="en-US" sz="1400" u="none" strike="noStrike" dirty="0">
                          <a:effectLst/>
                        </a:rPr>
                        <a:t>30</a:t>
                      </a:r>
                      <a:endParaRPr lang="en-US" sz="1400" b="0" i="0" u="none" strike="noStrike" dirty="0">
                        <a:solidFill>
                          <a:srgbClr val="000000"/>
                        </a:solidFill>
                        <a:effectLst/>
                        <a:latin typeface="Calibri" panose="020F0502020204030204" pitchFamily="34" charset="0"/>
                      </a:endParaRPr>
                    </a:p>
                  </a:txBody>
                  <a:tcPr marL="3867" marR="3867" marT="3867" marB="41765" anchor="b"/>
                </a:tc>
                <a:extLst>
                  <a:ext uri="{0D108BD9-81ED-4DB2-BD59-A6C34878D82A}">
                    <a16:rowId xmlns:a16="http://schemas.microsoft.com/office/drawing/2014/main" val="1549958039"/>
                  </a:ext>
                </a:extLst>
              </a:tr>
              <a:tr h="198770">
                <a:tc>
                  <a:txBody>
                    <a:bodyPr/>
                    <a:lstStyle/>
                    <a:p>
                      <a:pPr algn="ct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3867" marR="3867" marT="3867" marB="41765" anchor="b"/>
                </a:tc>
                <a:tc>
                  <a:txBody>
                    <a:bodyPr/>
                    <a:lstStyle/>
                    <a:p>
                      <a:pPr algn="ct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3867" marR="3867" marT="3867" marB="41765" anchor="b"/>
                </a:tc>
                <a:tc>
                  <a:txBody>
                    <a:bodyPr/>
                    <a:lstStyle/>
                    <a:p>
                      <a:pPr algn="ctr" fontAlgn="b"/>
                      <a:r>
                        <a:rPr lang="en-US" sz="1400" u="none" strike="noStrike" dirty="0">
                          <a:effectLst/>
                        </a:rPr>
                        <a:t>40</a:t>
                      </a:r>
                      <a:endParaRPr lang="en-US" sz="1400" b="0" i="0" u="none" strike="noStrike" dirty="0">
                        <a:solidFill>
                          <a:srgbClr val="000000"/>
                        </a:solidFill>
                        <a:effectLst/>
                        <a:latin typeface="Calibri" panose="020F0502020204030204" pitchFamily="34" charset="0"/>
                      </a:endParaRPr>
                    </a:p>
                  </a:txBody>
                  <a:tcPr marL="3867" marR="3867" marT="3867" marB="41765" anchor="b"/>
                </a:tc>
                <a:extLst>
                  <a:ext uri="{0D108BD9-81ED-4DB2-BD59-A6C34878D82A}">
                    <a16:rowId xmlns:a16="http://schemas.microsoft.com/office/drawing/2014/main" val="4173901939"/>
                  </a:ext>
                </a:extLst>
              </a:tr>
              <a:tr h="198770">
                <a:tc>
                  <a:txBody>
                    <a:bodyPr/>
                    <a:lstStyle/>
                    <a:p>
                      <a:pPr algn="ct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3867" marR="3867" marT="3867" marB="41765" anchor="b"/>
                </a:tc>
                <a:tc>
                  <a:txBody>
                    <a:bodyPr/>
                    <a:lstStyle/>
                    <a:p>
                      <a:pPr algn="ctr" fontAlgn="b"/>
                      <a:r>
                        <a:rPr lang="en-US" sz="1400" u="none" strike="noStrike" dirty="0">
                          <a:effectLst/>
                        </a:rPr>
                        <a:t>30</a:t>
                      </a:r>
                      <a:endParaRPr lang="en-US" sz="1400" b="0" i="0" u="none" strike="noStrike" dirty="0">
                        <a:solidFill>
                          <a:srgbClr val="000000"/>
                        </a:solidFill>
                        <a:effectLst/>
                        <a:latin typeface="Calibri" panose="020F0502020204030204" pitchFamily="34" charset="0"/>
                      </a:endParaRPr>
                    </a:p>
                  </a:txBody>
                  <a:tcPr marL="3867" marR="3867" marT="3867" marB="41765" anchor="b"/>
                </a:tc>
                <a:tc>
                  <a:txBody>
                    <a:bodyPr/>
                    <a:lstStyle/>
                    <a:p>
                      <a:pPr algn="ctr" fontAlgn="b"/>
                      <a:r>
                        <a:rPr lang="en-US" sz="1400" u="none" strike="noStrike" dirty="0">
                          <a:effectLst/>
                        </a:rPr>
                        <a:t>70</a:t>
                      </a:r>
                      <a:endParaRPr lang="en-US" sz="1400" b="0" i="0" u="none" strike="noStrike" dirty="0">
                        <a:solidFill>
                          <a:srgbClr val="000000"/>
                        </a:solidFill>
                        <a:effectLst/>
                        <a:latin typeface="Calibri" panose="020F0502020204030204" pitchFamily="34" charset="0"/>
                      </a:endParaRPr>
                    </a:p>
                  </a:txBody>
                  <a:tcPr marL="3867" marR="3867" marT="3867" marB="41765" anchor="b"/>
                </a:tc>
                <a:extLst>
                  <a:ext uri="{0D108BD9-81ED-4DB2-BD59-A6C34878D82A}">
                    <a16:rowId xmlns:a16="http://schemas.microsoft.com/office/drawing/2014/main" val="3722191603"/>
                  </a:ext>
                </a:extLst>
              </a:tr>
              <a:tr h="198770">
                <a:tc>
                  <a:txBody>
                    <a:bodyPr/>
                    <a:lstStyle/>
                    <a:p>
                      <a:pPr algn="ctr" fontAlgn="b"/>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3867" marR="3867" marT="3867" marB="41765" anchor="b"/>
                </a:tc>
                <a:tc>
                  <a:txBody>
                    <a:bodyPr/>
                    <a:lstStyle/>
                    <a:p>
                      <a:pPr algn="ctr" fontAlgn="b"/>
                      <a:r>
                        <a:rPr lang="en-US" sz="1400" u="none" strike="noStrike" dirty="0">
                          <a:effectLst/>
                        </a:rPr>
                        <a:t>30</a:t>
                      </a:r>
                      <a:endParaRPr lang="en-US" sz="1400" b="0" i="0" u="none" strike="noStrike" dirty="0">
                        <a:solidFill>
                          <a:srgbClr val="000000"/>
                        </a:solidFill>
                        <a:effectLst/>
                        <a:latin typeface="Calibri" panose="020F0502020204030204" pitchFamily="34" charset="0"/>
                      </a:endParaRPr>
                    </a:p>
                  </a:txBody>
                  <a:tcPr marL="3867" marR="3867" marT="3867" marB="41765" anchor="b"/>
                </a:tc>
                <a:tc>
                  <a:txBody>
                    <a:bodyPr/>
                    <a:lstStyle/>
                    <a:p>
                      <a:pPr algn="ctr" fontAlgn="b"/>
                      <a:r>
                        <a:rPr lang="en-US" sz="1400" u="none" strike="noStrike" dirty="0">
                          <a:effectLst/>
                        </a:rPr>
                        <a:t>100</a:t>
                      </a:r>
                      <a:endParaRPr lang="en-US" sz="1400" b="0" i="0" u="none" strike="noStrike" dirty="0">
                        <a:solidFill>
                          <a:srgbClr val="000000"/>
                        </a:solidFill>
                        <a:effectLst/>
                        <a:latin typeface="Calibri" panose="020F0502020204030204" pitchFamily="34" charset="0"/>
                      </a:endParaRPr>
                    </a:p>
                  </a:txBody>
                  <a:tcPr marL="3867" marR="3867" marT="3867" marB="41765" anchor="b"/>
                </a:tc>
                <a:extLst>
                  <a:ext uri="{0D108BD9-81ED-4DB2-BD59-A6C34878D82A}">
                    <a16:rowId xmlns:a16="http://schemas.microsoft.com/office/drawing/2014/main" val="1296865782"/>
                  </a:ext>
                </a:extLst>
              </a:tr>
              <a:tr h="198770">
                <a:tc>
                  <a:txBody>
                    <a:bodyPr/>
                    <a:lstStyle/>
                    <a:p>
                      <a:pPr algn="ctr" fontAlgn="b"/>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3867" marR="3867" marT="3867" marB="41765" anchor="b"/>
                </a:tc>
                <a:tc>
                  <a:txBody>
                    <a:bodyPr/>
                    <a:lstStyle/>
                    <a:p>
                      <a:pPr algn="ct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3867" marR="3867" marT="3867" marB="41765" anchor="b"/>
                </a:tc>
                <a:tc>
                  <a:txBody>
                    <a:bodyPr/>
                    <a:lstStyle/>
                    <a:p>
                      <a:pPr algn="ctr" fontAlgn="b"/>
                      <a:r>
                        <a:rPr lang="en-US" sz="1400" u="none" strike="noStrike" dirty="0">
                          <a:effectLst/>
                        </a:rPr>
                        <a:t>105</a:t>
                      </a:r>
                      <a:endParaRPr lang="en-US" sz="1400" b="0" i="0" u="none" strike="noStrike" dirty="0">
                        <a:solidFill>
                          <a:srgbClr val="000000"/>
                        </a:solidFill>
                        <a:effectLst/>
                        <a:latin typeface="Calibri" panose="020F0502020204030204" pitchFamily="34" charset="0"/>
                      </a:endParaRPr>
                    </a:p>
                  </a:txBody>
                  <a:tcPr marL="3867" marR="3867" marT="3867" marB="41765" anchor="b"/>
                </a:tc>
                <a:extLst>
                  <a:ext uri="{0D108BD9-81ED-4DB2-BD59-A6C34878D82A}">
                    <a16:rowId xmlns:a16="http://schemas.microsoft.com/office/drawing/2014/main" val="418212558"/>
                  </a:ext>
                </a:extLst>
              </a:tr>
              <a:tr h="198770">
                <a:tc>
                  <a:txBody>
                    <a:bodyPr/>
                    <a:lstStyle/>
                    <a:p>
                      <a:pPr algn="ctr" fontAlgn="b"/>
                      <a:r>
                        <a:rPr lang="en-US" sz="1400" u="none" strike="noStrike" dirty="0">
                          <a:effectLst/>
                        </a:rPr>
                        <a:t>14</a:t>
                      </a:r>
                      <a:endParaRPr lang="en-US" sz="1400" b="0" i="0" u="none" strike="noStrike" dirty="0">
                        <a:solidFill>
                          <a:srgbClr val="000000"/>
                        </a:solidFill>
                        <a:effectLst/>
                        <a:latin typeface="Calibri" panose="020F0502020204030204" pitchFamily="34" charset="0"/>
                      </a:endParaRPr>
                    </a:p>
                  </a:txBody>
                  <a:tcPr marL="3867" marR="3867" marT="3867" marB="41765" anchor="b"/>
                </a:tc>
                <a:tc>
                  <a:txBody>
                    <a:bodyPr/>
                    <a:lstStyle/>
                    <a:p>
                      <a:pPr algn="ct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3867" marR="3867" marT="3867" marB="41765" anchor="b"/>
                </a:tc>
                <a:tc>
                  <a:txBody>
                    <a:bodyPr/>
                    <a:lstStyle/>
                    <a:p>
                      <a:pPr algn="ctr" fontAlgn="b"/>
                      <a:r>
                        <a:rPr lang="en-US" sz="1400" u="none" strike="noStrike" dirty="0">
                          <a:effectLst/>
                        </a:rPr>
                        <a:t>110</a:t>
                      </a:r>
                      <a:endParaRPr lang="en-US" sz="1400" b="0" i="0" u="none" strike="noStrike" dirty="0">
                        <a:solidFill>
                          <a:srgbClr val="000000"/>
                        </a:solidFill>
                        <a:effectLst/>
                        <a:latin typeface="Calibri" panose="020F0502020204030204" pitchFamily="34" charset="0"/>
                      </a:endParaRPr>
                    </a:p>
                  </a:txBody>
                  <a:tcPr marL="3867" marR="3867" marT="3867" marB="41765" anchor="b"/>
                </a:tc>
                <a:extLst>
                  <a:ext uri="{0D108BD9-81ED-4DB2-BD59-A6C34878D82A}">
                    <a16:rowId xmlns:a16="http://schemas.microsoft.com/office/drawing/2014/main" val="4123697510"/>
                  </a:ext>
                </a:extLst>
              </a:tr>
              <a:tr h="198770">
                <a:tc>
                  <a:txBody>
                    <a:bodyPr/>
                    <a:lstStyle/>
                    <a:p>
                      <a:pPr algn="ctr" fontAlgn="b"/>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3867" marR="3867" marT="3867" marB="41765"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3867" marR="3867" marT="3867" marB="41765" anchor="b"/>
                </a:tc>
                <a:tc>
                  <a:txBody>
                    <a:bodyPr/>
                    <a:lstStyle/>
                    <a:p>
                      <a:pPr algn="ctr" fontAlgn="b"/>
                      <a:r>
                        <a:rPr lang="en-US" sz="1400" u="none" strike="noStrike" dirty="0">
                          <a:effectLst/>
                        </a:rPr>
                        <a:t>110</a:t>
                      </a:r>
                      <a:endParaRPr lang="en-US" sz="1400" b="0" i="0" u="none" strike="noStrike" dirty="0">
                        <a:solidFill>
                          <a:srgbClr val="000000"/>
                        </a:solidFill>
                        <a:effectLst/>
                        <a:latin typeface="Calibri" panose="020F0502020204030204" pitchFamily="34" charset="0"/>
                      </a:endParaRPr>
                    </a:p>
                  </a:txBody>
                  <a:tcPr marL="3867" marR="3867" marT="3867" marB="41765" anchor="b"/>
                </a:tc>
                <a:extLst>
                  <a:ext uri="{0D108BD9-81ED-4DB2-BD59-A6C34878D82A}">
                    <a16:rowId xmlns:a16="http://schemas.microsoft.com/office/drawing/2014/main" val="3848642663"/>
                  </a:ext>
                </a:extLst>
              </a:tr>
              <a:tr h="198770">
                <a:tc>
                  <a:txBody>
                    <a:bodyPr/>
                    <a:lstStyle/>
                    <a:p>
                      <a:pPr algn="ctr" fontAlgn="b"/>
                      <a:r>
                        <a:rPr lang="en-US" sz="1400" u="none" strike="noStrike">
                          <a:effectLst/>
                        </a:rPr>
                        <a:t>18</a:t>
                      </a:r>
                      <a:endParaRPr lang="en-US" sz="1400" b="0" i="0" u="none" strike="noStrike">
                        <a:solidFill>
                          <a:srgbClr val="000000"/>
                        </a:solidFill>
                        <a:effectLst/>
                        <a:latin typeface="Calibri" panose="020F0502020204030204" pitchFamily="34" charset="0"/>
                      </a:endParaRPr>
                    </a:p>
                  </a:txBody>
                  <a:tcPr marL="3867" marR="3867" marT="3867" marB="41765"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3867" marR="3867" marT="3867" marB="41765" anchor="b"/>
                </a:tc>
                <a:tc>
                  <a:txBody>
                    <a:bodyPr/>
                    <a:lstStyle/>
                    <a:p>
                      <a:pPr algn="ctr" fontAlgn="b"/>
                      <a:r>
                        <a:rPr lang="en-US" sz="1400" u="none" strike="noStrike" dirty="0">
                          <a:effectLst/>
                        </a:rPr>
                        <a:t>110</a:t>
                      </a:r>
                      <a:endParaRPr lang="en-US" sz="1400" b="0" i="0" u="none" strike="noStrike" dirty="0">
                        <a:solidFill>
                          <a:srgbClr val="000000"/>
                        </a:solidFill>
                        <a:effectLst/>
                        <a:latin typeface="Calibri" panose="020F0502020204030204" pitchFamily="34" charset="0"/>
                      </a:endParaRPr>
                    </a:p>
                  </a:txBody>
                  <a:tcPr marL="3867" marR="3867" marT="3867" marB="41765" anchor="b"/>
                </a:tc>
                <a:extLst>
                  <a:ext uri="{0D108BD9-81ED-4DB2-BD59-A6C34878D82A}">
                    <a16:rowId xmlns:a16="http://schemas.microsoft.com/office/drawing/2014/main" val="2735080915"/>
                  </a:ext>
                </a:extLst>
              </a:tr>
              <a:tr h="198770">
                <a:tc>
                  <a:txBody>
                    <a:bodyPr/>
                    <a:lstStyle/>
                    <a:p>
                      <a:pPr algn="ctr" fontAlgn="b"/>
                      <a:r>
                        <a:rPr lang="en-US" sz="1400" u="none" strike="noStrike">
                          <a:effectLst/>
                        </a:rPr>
                        <a:t>20</a:t>
                      </a:r>
                      <a:endParaRPr lang="en-US" sz="1400" b="0" i="0" u="none" strike="noStrike">
                        <a:solidFill>
                          <a:srgbClr val="000000"/>
                        </a:solidFill>
                        <a:effectLst/>
                        <a:latin typeface="Calibri" panose="020F0502020204030204" pitchFamily="34" charset="0"/>
                      </a:endParaRPr>
                    </a:p>
                  </a:txBody>
                  <a:tcPr marL="3867" marR="3867" marT="3867" marB="41765" anchor="b"/>
                </a:tc>
                <a:tc>
                  <a:txBody>
                    <a:bodyPr/>
                    <a:lstStyle/>
                    <a:p>
                      <a:pPr algn="ct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3867" marR="3867" marT="3867" marB="41765" anchor="b"/>
                </a:tc>
                <a:tc>
                  <a:txBody>
                    <a:bodyPr/>
                    <a:lstStyle/>
                    <a:p>
                      <a:pPr algn="ctr" fontAlgn="b"/>
                      <a:r>
                        <a:rPr lang="en-US" sz="1400" u="none" strike="noStrike" dirty="0">
                          <a:effectLst/>
                        </a:rPr>
                        <a:t>110</a:t>
                      </a:r>
                      <a:endParaRPr lang="en-US" sz="1400" b="0" i="0" u="none" strike="noStrike" dirty="0">
                        <a:solidFill>
                          <a:srgbClr val="000000"/>
                        </a:solidFill>
                        <a:effectLst/>
                        <a:latin typeface="Calibri" panose="020F0502020204030204" pitchFamily="34" charset="0"/>
                      </a:endParaRPr>
                    </a:p>
                  </a:txBody>
                  <a:tcPr marL="3867" marR="3867" marT="3867" marB="41765" anchor="b"/>
                </a:tc>
                <a:extLst>
                  <a:ext uri="{0D108BD9-81ED-4DB2-BD59-A6C34878D82A}">
                    <a16:rowId xmlns:a16="http://schemas.microsoft.com/office/drawing/2014/main" val="999059226"/>
                  </a:ext>
                </a:extLst>
              </a:tr>
            </a:tbl>
          </a:graphicData>
        </a:graphic>
      </p:graphicFrame>
      <p:grpSp>
        <p:nvGrpSpPr>
          <p:cNvPr id="10" name="Group 9"/>
          <p:cNvGrpSpPr/>
          <p:nvPr/>
        </p:nvGrpSpPr>
        <p:grpSpPr>
          <a:xfrm>
            <a:off x="270267" y="2300040"/>
            <a:ext cx="5194361" cy="523220"/>
            <a:chOff x="270267" y="2300040"/>
            <a:chExt cx="5194361" cy="523220"/>
          </a:xfrm>
        </p:grpSpPr>
        <p:sp>
          <p:nvSpPr>
            <p:cNvPr id="7" name="TextBox 6"/>
            <p:cNvSpPr txBox="1"/>
            <p:nvPr/>
          </p:nvSpPr>
          <p:spPr>
            <a:xfrm>
              <a:off x="270267" y="2300040"/>
              <a:ext cx="1702675" cy="523220"/>
            </a:xfrm>
            <a:prstGeom prst="rect">
              <a:avLst/>
            </a:prstGeom>
            <a:noFill/>
          </p:spPr>
          <p:txBody>
            <a:bodyPr wrap="square" rtlCol="0">
              <a:spAutoFit/>
            </a:bodyPr>
            <a:lstStyle/>
            <a:p>
              <a:pPr algn="ctr"/>
              <a:r>
                <a:rPr lang="en-US" dirty="0" smtClean="0"/>
                <a:t>Cumulative Biogas on Day 2 </a:t>
              </a:r>
              <a:endParaRPr lang="en-US" dirty="0"/>
            </a:p>
          </p:txBody>
        </p:sp>
        <p:sp>
          <p:nvSpPr>
            <p:cNvPr id="8" name="TextBox 7"/>
            <p:cNvSpPr txBox="1"/>
            <p:nvPr/>
          </p:nvSpPr>
          <p:spPr>
            <a:xfrm>
              <a:off x="1972942" y="2407762"/>
              <a:ext cx="328824" cy="307777"/>
            </a:xfrm>
            <a:prstGeom prst="rect">
              <a:avLst/>
            </a:prstGeom>
            <a:noFill/>
          </p:spPr>
          <p:txBody>
            <a:bodyPr wrap="square" rtlCol="0">
              <a:spAutoFit/>
            </a:bodyPr>
            <a:lstStyle/>
            <a:p>
              <a:r>
                <a:rPr lang="en-US" dirty="0" smtClean="0"/>
                <a:t>=</a:t>
              </a:r>
              <a:endParaRPr lang="en-US" dirty="0"/>
            </a:p>
          </p:txBody>
        </p:sp>
        <p:sp>
          <p:nvSpPr>
            <p:cNvPr id="9" name="TextBox 8"/>
            <p:cNvSpPr txBox="1"/>
            <p:nvPr/>
          </p:nvSpPr>
          <p:spPr>
            <a:xfrm>
              <a:off x="2301766" y="2407762"/>
              <a:ext cx="3162862" cy="307777"/>
            </a:xfrm>
            <a:prstGeom prst="rect">
              <a:avLst/>
            </a:prstGeom>
            <a:noFill/>
          </p:spPr>
          <p:txBody>
            <a:bodyPr wrap="square" rtlCol="0">
              <a:spAutoFit/>
            </a:bodyPr>
            <a:lstStyle/>
            <a:p>
              <a:pPr algn="ctr"/>
              <a:r>
                <a:rPr lang="en-US" dirty="0" smtClean="0"/>
                <a:t>Biogas on Day 1 + Biogas on Day 2 </a:t>
              </a:r>
              <a:endParaRPr lang="en-US" dirty="0"/>
            </a:p>
          </p:txBody>
        </p:sp>
      </p:grpSp>
      <p:sp>
        <p:nvSpPr>
          <p:cNvPr id="12" name="TextBox 11"/>
          <p:cNvSpPr txBox="1"/>
          <p:nvPr/>
        </p:nvSpPr>
        <p:spPr>
          <a:xfrm>
            <a:off x="263589" y="3017384"/>
            <a:ext cx="1702675" cy="523220"/>
          </a:xfrm>
          <a:prstGeom prst="rect">
            <a:avLst/>
          </a:prstGeom>
          <a:noFill/>
        </p:spPr>
        <p:txBody>
          <a:bodyPr wrap="square" rtlCol="0">
            <a:spAutoFit/>
          </a:bodyPr>
          <a:lstStyle/>
          <a:p>
            <a:pPr algn="ctr"/>
            <a:r>
              <a:rPr lang="en-US" dirty="0" smtClean="0"/>
              <a:t>Cumulative Biogas on Day 4 </a:t>
            </a:r>
            <a:endParaRPr lang="en-US" dirty="0"/>
          </a:p>
        </p:txBody>
      </p:sp>
      <p:sp>
        <p:nvSpPr>
          <p:cNvPr id="13" name="TextBox 12"/>
          <p:cNvSpPr txBox="1"/>
          <p:nvPr/>
        </p:nvSpPr>
        <p:spPr>
          <a:xfrm>
            <a:off x="1966264" y="3125106"/>
            <a:ext cx="328824" cy="307777"/>
          </a:xfrm>
          <a:prstGeom prst="rect">
            <a:avLst/>
          </a:prstGeom>
          <a:noFill/>
        </p:spPr>
        <p:txBody>
          <a:bodyPr wrap="square" rtlCol="0">
            <a:spAutoFit/>
          </a:bodyPr>
          <a:lstStyle/>
          <a:p>
            <a:r>
              <a:rPr lang="en-US" dirty="0" smtClean="0"/>
              <a:t>=</a:t>
            </a:r>
            <a:endParaRPr lang="en-US" dirty="0"/>
          </a:p>
        </p:txBody>
      </p:sp>
      <p:sp>
        <p:nvSpPr>
          <p:cNvPr id="14" name="TextBox 13"/>
          <p:cNvSpPr txBox="1"/>
          <p:nvPr/>
        </p:nvSpPr>
        <p:spPr>
          <a:xfrm>
            <a:off x="1972942" y="3017384"/>
            <a:ext cx="3162862" cy="523220"/>
          </a:xfrm>
          <a:prstGeom prst="rect">
            <a:avLst/>
          </a:prstGeom>
          <a:noFill/>
        </p:spPr>
        <p:txBody>
          <a:bodyPr wrap="square" rtlCol="0">
            <a:spAutoFit/>
          </a:bodyPr>
          <a:lstStyle/>
          <a:p>
            <a:pPr algn="ctr"/>
            <a:r>
              <a:rPr lang="en-US" dirty="0" smtClean="0"/>
              <a:t>Cumulative Biogas on Day 2 + Biogas on Day 4 </a:t>
            </a:r>
            <a:endParaRPr lang="en-US" dirty="0"/>
          </a:p>
        </p:txBody>
      </p:sp>
      <p:sp>
        <p:nvSpPr>
          <p:cNvPr id="15" name="TextBox 14"/>
          <p:cNvSpPr txBox="1"/>
          <p:nvPr/>
        </p:nvSpPr>
        <p:spPr>
          <a:xfrm>
            <a:off x="726140" y="3804652"/>
            <a:ext cx="4130937" cy="954107"/>
          </a:xfrm>
          <a:prstGeom prst="rect">
            <a:avLst/>
          </a:prstGeom>
          <a:noFill/>
        </p:spPr>
        <p:txBody>
          <a:bodyPr wrap="square" rtlCol="0">
            <a:spAutoFit/>
          </a:bodyPr>
          <a:lstStyle/>
          <a:p>
            <a:r>
              <a:rPr lang="en-US" dirty="0" smtClean="0"/>
              <a:t>Biogas production may be high at first due to fermentation of easily degradable materials.  Then decrease and increase again as methanogens start to become active.  </a:t>
            </a:r>
            <a:endParaRPr lang="en-US" dirty="0"/>
          </a:p>
        </p:txBody>
      </p:sp>
    </p:spTree>
    <p:extLst>
      <p:ext uri="{BB962C8B-B14F-4D97-AF65-F5344CB8AC3E}">
        <p14:creationId xmlns:p14="http://schemas.microsoft.com/office/powerpoint/2010/main" val="3710142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We can plot the cumulative biogas production over time and determine the maximum biogas production</a:t>
            </a:r>
            <a:endParaRPr lang="en-US" sz="2400" dirty="0"/>
          </a:p>
        </p:txBody>
      </p:sp>
      <p:cxnSp>
        <p:nvCxnSpPr>
          <p:cNvPr id="6" name="Straight Connector 5"/>
          <p:cNvCxnSpPr/>
          <p:nvPr/>
        </p:nvCxnSpPr>
        <p:spPr>
          <a:xfrm flipV="1">
            <a:off x="2355819" y="2270235"/>
            <a:ext cx="3747688" cy="1"/>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5333249" y="1457464"/>
            <a:ext cx="2238703" cy="523220"/>
          </a:xfrm>
          <a:prstGeom prst="rect">
            <a:avLst/>
          </a:prstGeom>
          <a:noFill/>
        </p:spPr>
        <p:txBody>
          <a:bodyPr wrap="square" rtlCol="0">
            <a:spAutoFit/>
          </a:bodyPr>
          <a:lstStyle/>
          <a:p>
            <a:pPr algn="ctr"/>
            <a:r>
              <a:rPr lang="en-US" dirty="0" smtClean="0"/>
              <a:t>Maximum Biogas Production = 110 mL</a:t>
            </a:r>
            <a:endParaRPr lang="en-US" dirty="0"/>
          </a:p>
        </p:txBody>
      </p:sp>
      <p:cxnSp>
        <p:nvCxnSpPr>
          <p:cNvPr id="9" name="Straight Arrow Connector 8"/>
          <p:cNvCxnSpPr>
            <a:stCxn id="7" idx="2"/>
          </p:cNvCxnSpPr>
          <p:nvPr/>
        </p:nvCxnSpPr>
        <p:spPr>
          <a:xfrm flipH="1">
            <a:off x="5716127" y="1980684"/>
            <a:ext cx="736474" cy="2755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Chart 12"/>
          <p:cNvGraphicFramePr>
            <a:graphicFrameLocks/>
          </p:cNvGraphicFramePr>
          <p:nvPr>
            <p:extLst>
              <p:ext uri="{D42A27DB-BD31-4B8C-83A1-F6EECF244321}">
                <p14:modId xmlns:p14="http://schemas.microsoft.com/office/powerpoint/2010/main" val="1927091911"/>
              </p:ext>
            </p:extLst>
          </p:nvPr>
        </p:nvGraphicFramePr>
        <p:xfrm>
          <a:off x="1736459" y="167762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6642847" y="2345167"/>
            <a:ext cx="2130014" cy="1169551"/>
          </a:xfrm>
          <a:prstGeom prst="rect">
            <a:avLst/>
          </a:prstGeom>
          <a:noFill/>
        </p:spPr>
        <p:txBody>
          <a:bodyPr wrap="square" rtlCol="0">
            <a:spAutoFit/>
          </a:bodyPr>
          <a:lstStyle/>
          <a:p>
            <a:pPr algn="ctr"/>
            <a:r>
              <a:rPr lang="en-US" dirty="0" smtClean="0"/>
              <a:t>Biogas production levels off after all the degradable organic matter is consumed by the microbes.  </a:t>
            </a:r>
            <a:endParaRPr lang="en-US" dirty="0"/>
          </a:p>
        </p:txBody>
      </p:sp>
    </p:spTree>
    <p:extLst>
      <p:ext uri="{BB962C8B-B14F-4D97-AF65-F5344CB8AC3E}">
        <p14:creationId xmlns:p14="http://schemas.microsoft.com/office/powerpoint/2010/main" val="409631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can calculate how much methane is produced in the biodigester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5678663"/>
              </p:ext>
            </p:extLst>
          </p:nvPr>
        </p:nvGraphicFramePr>
        <p:xfrm>
          <a:off x="5481916" y="1268015"/>
          <a:ext cx="3328597" cy="3586476"/>
        </p:xfrm>
        <a:graphic>
          <a:graphicData uri="http://schemas.openxmlformats.org/drawingml/2006/table">
            <a:tbl>
              <a:tblPr>
                <a:tableStyleId>{5C22544A-7EE6-4342-B048-85BDC9FD1C3A}</a:tableStyleId>
              </a:tblPr>
              <a:tblGrid>
                <a:gridCol w="520850">
                  <a:extLst>
                    <a:ext uri="{9D8B030D-6E8A-4147-A177-3AD203B41FA5}">
                      <a16:colId xmlns:a16="http://schemas.microsoft.com/office/drawing/2014/main" val="1118472166"/>
                    </a:ext>
                  </a:extLst>
                </a:gridCol>
                <a:gridCol w="1070386">
                  <a:extLst>
                    <a:ext uri="{9D8B030D-6E8A-4147-A177-3AD203B41FA5}">
                      <a16:colId xmlns:a16="http://schemas.microsoft.com/office/drawing/2014/main" val="2330606253"/>
                    </a:ext>
                  </a:extLst>
                </a:gridCol>
                <a:gridCol w="865991">
                  <a:extLst>
                    <a:ext uri="{9D8B030D-6E8A-4147-A177-3AD203B41FA5}">
                      <a16:colId xmlns:a16="http://schemas.microsoft.com/office/drawing/2014/main" val="4066583531"/>
                    </a:ext>
                  </a:extLst>
                </a:gridCol>
                <a:gridCol w="871370">
                  <a:extLst>
                    <a:ext uri="{9D8B030D-6E8A-4147-A177-3AD203B41FA5}">
                      <a16:colId xmlns:a16="http://schemas.microsoft.com/office/drawing/2014/main" val="3341904597"/>
                    </a:ext>
                  </a:extLst>
                </a:gridCol>
              </a:tblGrid>
              <a:tr h="182245">
                <a:tc>
                  <a:txBody>
                    <a:bodyPr/>
                    <a:lstStyle/>
                    <a:p>
                      <a:pPr algn="ctr" fontAlgn="b"/>
                      <a:r>
                        <a:rPr lang="en-US" sz="1400" b="0" i="0" u="none" strike="noStrike" dirty="0" smtClean="0">
                          <a:solidFill>
                            <a:srgbClr val="000000"/>
                          </a:solidFill>
                          <a:effectLst/>
                          <a:latin typeface="+mn-lt"/>
                        </a:rPr>
                        <a:t>Day</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b="0" i="0" u="none" strike="noStrike" dirty="0" smtClean="0">
                          <a:solidFill>
                            <a:srgbClr val="000000"/>
                          </a:solidFill>
                          <a:effectLst/>
                          <a:latin typeface="+mn-lt"/>
                        </a:rPr>
                        <a:t>Biogas Production (mL)</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b="0" i="0" u="none" strike="noStrike" dirty="0" smtClean="0">
                          <a:solidFill>
                            <a:srgbClr val="000000"/>
                          </a:solidFill>
                          <a:effectLst/>
                          <a:latin typeface="+mn-lt"/>
                        </a:rPr>
                        <a:t>Methane content (%)</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b="0" i="0" u="none" strike="noStrike" dirty="0" smtClean="0">
                          <a:solidFill>
                            <a:srgbClr val="000000"/>
                          </a:solidFill>
                          <a:effectLst/>
                          <a:latin typeface="+mn-lt"/>
                        </a:rPr>
                        <a:t>Methane Production (mL)</a:t>
                      </a:r>
                      <a:endParaRPr lang="en-US" sz="1400" b="0" i="0" u="none" strike="noStrike" dirty="0">
                        <a:solidFill>
                          <a:srgbClr val="000000"/>
                        </a:solidFill>
                        <a:effectLst/>
                        <a:latin typeface="+mn-lt"/>
                      </a:endParaRPr>
                    </a:p>
                  </a:txBody>
                  <a:tcPr marL="4233" marR="4233" marT="4233" anchor="b"/>
                </a:tc>
                <a:extLst>
                  <a:ext uri="{0D108BD9-81ED-4DB2-BD59-A6C34878D82A}">
                    <a16:rowId xmlns:a16="http://schemas.microsoft.com/office/drawing/2014/main" val="547880642"/>
                  </a:ext>
                </a:extLst>
              </a:tr>
              <a:tr h="182245">
                <a:tc>
                  <a:txBody>
                    <a:bodyPr/>
                    <a:lstStyle/>
                    <a:p>
                      <a:pPr algn="ctr" fontAlgn="b"/>
                      <a:r>
                        <a:rPr lang="en-US" sz="1400" u="none" strike="noStrike" dirty="0">
                          <a:effectLst/>
                          <a:latin typeface="+mn-lt"/>
                        </a:rPr>
                        <a:t>0</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u="none" strike="noStrike" dirty="0">
                          <a:effectLst/>
                          <a:latin typeface="+mn-lt"/>
                        </a:rPr>
                        <a:t>0</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u="none" strike="noStrike" dirty="0">
                          <a:effectLst/>
                          <a:latin typeface="+mn-lt"/>
                        </a:rPr>
                        <a:t>0</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u="none" strike="noStrike" dirty="0">
                          <a:effectLst/>
                          <a:latin typeface="+mn-lt"/>
                        </a:rPr>
                        <a:t>0</a:t>
                      </a:r>
                      <a:endParaRPr lang="en-US" sz="1400" b="0" i="0" u="none" strike="noStrike" dirty="0">
                        <a:solidFill>
                          <a:srgbClr val="000000"/>
                        </a:solidFill>
                        <a:effectLst/>
                        <a:latin typeface="+mn-lt"/>
                      </a:endParaRPr>
                    </a:p>
                  </a:txBody>
                  <a:tcPr marL="4233" marR="4233" marT="4233" anchor="b"/>
                </a:tc>
                <a:extLst>
                  <a:ext uri="{0D108BD9-81ED-4DB2-BD59-A6C34878D82A}">
                    <a16:rowId xmlns:a16="http://schemas.microsoft.com/office/drawing/2014/main" val="4125278702"/>
                  </a:ext>
                </a:extLst>
              </a:tr>
              <a:tr h="182245">
                <a:tc>
                  <a:txBody>
                    <a:bodyPr/>
                    <a:lstStyle/>
                    <a:p>
                      <a:pPr algn="ctr" fontAlgn="b"/>
                      <a:r>
                        <a:rPr lang="en-US" sz="1400" u="none" strike="noStrike" dirty="0">
                          <a:effectLst/>
                          <a:latin typeface="+mn-lt"/>
                        </a:rPr>
                        <a:t>2</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u="none" strike="noStrike" dirty="0">
                          <a:effectLst/>
                          <a:latin typeface="+mn-lt"/>
                        </a:rPr>
                        <a:t>20</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u="none" strike="noStrike" dirty="0">
                          <a:effectLst/>
                          <a:latin typeface="+mn-lt"/>
                        </a:rPr>
                        <a:t>0</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u="none" strike="noStrike" dirty="0">
                          <a:effectLst/>
                          <a:latin typeface="+mn-lt"/>
                        </a:rPr>
                        <a:t>0</a:t>
                      </a:r>
                      <a:endParaRPr lang="en-US" sz="1400" b="0" i="0" u="none" strike="noStrike" dirty="0">
                        <a:solidFill>
                          <a:srgbClr val="000000"/>
                        </a:solidFill>
                        <a:effectLst/>
                        <a:latin typeface="+mn-lt"/>
                      </a:endParaRPr>
                    </a:p>
                  </a:txBody>
                  <a:tcPr marL="4233" marR="4233" marT="4233" anchor="b"/>
                </a:tc>
                <a:extLst>
                  <a:ext uri="{0D108BD9-81ED-4DB2-BD59-A6C34878D82A}">
                    <a16:rowId xmlns:a16="http://schemas.microsoft.com/office/drawing/2014/main" val="101666861"/>
                  </a:ext>
                </a:extLst>
              </a:tr>
              <a:tr h="182245">
                <a:tc>
                  <a:txBody>
                    <a:bodyPr/>
                    <a:lstStyle/>
                    <a:p>
                      <a:pPr algn="ctr" fontAlgn="b"/>
                      <a:r>
                        <a:rPr lang="en-US" sz="1400" u="none" strike="noStrike" dirty="0">
                          <a:effectLst/>
                          <a:latin typeface="+mn-lt"/>
                        </a:rPr>
                        <a:t>4</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u="none" strike="noStrike" dirty="0">
                          <a:effectLst/>
                          <a:latin typeface="+mn-lt"/>
                        </a:rPr>
                        <a:t>10</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u="none" strike="noStrike" dirty="0">
                          <a:effectLst/>
                          <a:latin typeface="+mn-lt"/>
                        </a:rPr>
                        <a:t>60</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u="none" strike="noStrike" dirty="0">
                          <a:effectLst/>
                          <a:latin typeface="+mn-lt"/>
                        </a:rPr>
                        <a:t>6</a:t>
                      </a:r>
                      <a:endParaRPr lang="en-US" sz="1400" b="0" i="0" u="none" strike="noStrike" dirty="0">
                        <a:solidFill>
                          <a:srgbClr val="000000"/>
                        </a:solidFill>
                        <a:effectLst/>
                        <a:latin typeface="+mn-lt"/>
                      </a:endParaRPr>
                    </a:p>
                  </a:txBody>
                  <a:tcPr marL="4233" marR="4233" marT="4233" anchor="b"/>
                </a:tc>
                <a:extLst>
                  <a:ext uri="{0D108BD9-81ED-4DB2-BD59-A6C34878D82A}">
                    <a16:rowId xmlns:a16="http://schemas.microsoft.com/office/drawing/2014/main" val="3062379611"/>
                  </a:ext>
                </a:extLst>
              </a:tr>
              <a:tr h="182245">
                <a:tc>
                  <a:txBody>
                    <a:bodyPr/>
                    <a:lstStyle/>
                    <a:p>
                      <a:pPr algn="ctr" fontAlgn="b"/>
                      <a:r>
                        <a:rPr lang="en-US" sz="1400" u="none" strike="noStrike" dirty="0">
                          <a:effectLst/>
                          <a:latin typeface="+mn-lt"/>
                        </a:rPr>
                        <a:t>6</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u="none" strike="noStrike" dirty="0">
                          <a:effectLst/>
                          <a:latin typeface="+mn-lt"/>
                        </a:rPr>
                        <a:t>10</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u="none" strike="noStrike" dirty="0">
                          <a:effectLst/>
                          <a:latin typeface="+mn-lt"/>
                        </a:rPr>
                        <a:t>75</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u="none" strike="noStrike" dirty="0">
                          <a:effectLst/>
                          <a:latin typeface="+mn-lt"/>
                        </a:rPr>
                        <a:t>7.5</a:t>
                      </a:r>
                      <a:endParaRPr lang="en-US" sz="1400" b="0" i="0" u="none" strike="noStrike" dirty="0">
                        <a:solidFill>
                          <a:srgbClr val="000000"/>
                        </a:solidFill>
                        <a:effectLst/>
                        <a:latin typeface="+mn-lt"/>
                      </a:endParaRPr>
                    </a:p>
                  </a:txBody>
                  <a:tcPr marL="4233" marR="4233" marT="4233" anchor="b"/>
                </a:tc>
                <a:extLst>
                  <a:ext uri="{0D108BD9-81ED-4DB2-BD59-A6C34878D82A}">
                    <a16:rowId xmlns:a16="http://schemas.microsoft.com/office/drawing/2014/main" val="3131350710"/>
                  </a:ext>
                </a:extLst>
              </a:tr>
              <a:tr h="182245">
                <a:tc>
                  <a:txBody>
                    <a:bodyPr/>
                    <a:lstStyle/>
                    <a:p>
                      <a:pPr algn="ctr" fontAlgn="b"/>
                      <a:r>
                        <a:rPr lang="en-US" sz="1400" u="none" strike="noStrike" dirty="0">
                          <a:effectLst/>
                          <a:latin typeface="+mn-lt"/>
                        </a:rPr>
                        <a:t>8</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u="none" strike="noStrike" dirty="0">
                          <a:effectLst/>
                          <a:latin typeface="+mn-lt"/>
                        </a:rPr>
                        <a:t>30</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u="none" strike="noStrike" dirty="0">
                          <a:effectLst/>
                          <a:latin typeface="+mn-lt"/>
                        </a:rPr>
                        <a:t>75</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u="none" strike="noStrike" dirty="0">
                          <a:effectLst/>
                          <a:latin typeface="+mn-lt"/>
                        </a:rPr>
                        <a:t>22.5</a:t>
                      </a:r>
                      <a:endParaRPr lang="en-US" sz="1400" b="0" i="0" u="none" strike="noStrike" dirty="0">
                        <a:solidFill>
                          <a:srgbClr val="000000"/>
                        </a:solidFill>
                        <a:effectLst/>
                        <a:latin typeface="+mn-lt"/>
                      </a:endParaRPr>
                    </a:p>
                  </a:txBody>
                  <a:tcPr marL="4233" marR="4233" marT="4233" anchor="b"/>
                </a:tc>
                <a:extLst>
                  <a:ext uri="{0D108BD9-81ED-4DB2-BD59-A6C34878D82A}">
                    <a16:rowId xmlns:a16="http://schemas.microsoft.com/office/drawing/2014/main" val="3692827805"/>
                  </a:ext>
                </a:extLst>
              </a:tr>
              <a:tr h="182245">
                <a:tc>
                  <a:txBody>
                    <a:bodyPr/>
                    <a:lstStyle/>
                    <a:p>
                      <a:pPr algn="ctr" fontAlgn="b"/>
                      <a:r>
                        <a:rPr lang="en-US" sz="1400" u="none" strike="noStrike" dirty="0">
                          <a:effectLst/>
                          <a:latin typeface="+mn-lt"/>
                        </a:rPr>
                        <a:t>10</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u="none" strike="noStrike" dirty="0">
                          <a:effectLst/>
                          <a:latin typeface="+mn-lt"/>
                        </a:rPr>
                        <a:t>30</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u="none" strike="noStrike" dirty="0">
                          <a:effectLst/>
                          <a:latin typeface="+mn-lt"/>
                        </a:rPr>
                        <a:t>75</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u="none" strike="noStrike" dirty="0">
                          <a:effectLst/>
                          <a:latin typeface="+mn-lt"/>
                        </a:rPr>
                        <a:t>22.5</a:t>
                      </a:r>
                      <a:endParaRPr lang="en-US" sz="1400" b="0" i="0" u="none" strike="noStrike" dirty="0">
                        <a:solidFill>
                          <a:srgbClr val="000000"/>
                        </a:solidFill>
                        <a:effectLst/>
                        <a:latin typeface="+mn-lt"/>
                      </a:endParaRPr>
                    </a:p>
                  </a:txBody>
                  <a:tcPr marL="4233" marR="4233" marT="4233" anchor="b"/>
                </a:tc>
                <a:extLst>
                  <a:ext uri="{0D108BD9-81ED-4DB2-BD59-A6C34878D82A}">
                    <a16:rowId xmlns:a16="http://schemas.microsoft.com/office/drawing/2014/main" val="768567599"/>
                  </a:ext>
                </a:extLst>
              </a:tr>
              <a:tr h="182245">
                <a:tc>
                  <a:txBody>
                    <a:bodyPr/>
                    <a:lstStyle/>
                    <a:p>
                      <a:pPr algn="ctr" fontAlgn="b"/>
                      <a:r>
                        <a:rPr lang="en-US" sz="1400" u="none" strike="noStrike" dirty="0">
                          <a:effectLst/>
                          <a:latin typeface="+mn-lt"/>
                        </a:rPr>
                        <a:t>12</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u="none" strike="noStrike" dirty="0">
                          <a:effectLst/>
                          <a:latin typeface="+mn-lt"/>
                        </a:rPr>
                        <a:t>5</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u="none" strike="noStrike" dirty="0">
                          <a:effectLst/>
                          <a:latin typeface="+mn-lt"/>
                        </a:rPr>
                        <a:t>75</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u="none" strike="noStrike" dirty="0">
                          <a:effectLst/>
                          <a:latin typeface="+mn-lt"/>
                        </a:rPr>
                        <a:t>3.75</a:t>
                      </a:r>
                      <a:endParaRPr lang="en-US" sz="1400" b="0" i="0" u="none" strike="noStrike" dirty="0">
                        <a:solidFill>
                          <a:srgbClr val="000000"/>
                        </a:solidFill>
                        <a:effectLst/>
                        <a:latin typeface="+mn-lt"/>
                      </a:endParaRPr>
                    </a:p>
                  </a:txBody>
                  <a:tcPr marL="4233" marR="4233" marT="4233" anchor="b"/>
                </a:tc>
                <a:extLst>
                  <a:ext uri="{0D108BD9-81ED-4DB2-BD59-A6C34878D82A}">
                    <a16:rowId xmlns:a16="http://schemas.microsoft.com/office/drawing/2014/main" val="1167551731"/>
                  </a:ext>
                </a:extLst>
              </a:tr>
              <a:tr h="182245">
                <a:tc>
                  <a:txBody>
                    <a:bodyPr/>
                    <a:lstStyle/>
                    <a:p>
                      <a:pPr algn="ctr" fontAlgn="b"/>
                      <a:r>
                        <a:rPr lang="en-US" sz="1400" u="none" strike="noStrike" dirty="0">
                          <a:effectLst/>
                          <a:latin typeface="+mn-lt"/>
                        </a:rPr>
                        <a:t>14</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u="none" strike="noStrike" dirty="0">
                          <a:effectLst/>
                          <a:latin typeface="+mn-lt"/>
                        </a:rPr>
                        <a:t>5</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u="none" strike="noStrike" dirty="0">
                          <a:effectLst/>
                          <a:latin typeface="+mn-lt"/>
                        </a:rPr>
                        <a:t>75</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u="none" strike="noStrike" dirty="0">
                          <a:effectLst/>
                          <a:latin typeface="+mn-lt"/>
                        </a:rPr>
                        <a:t>3.75</a:t>
                      </a:r>
                      <a:endParaRPr lang="en-US" sz="1400" b="0" i="0" u="none" strike="noStrike" dirty="0">
                        <a:solidFill>
                          <a:srgbClr val="000000"/>
                        </a:solidFill>
                        <a:effectLst/>
                        <a:latin typeface="+mn-lt"/>
                      </a:endParaRPr>
                    </a:p>
                  </a:txBody>
                  <a:tcPr marL="4233" marR="4233" marT="4233" anchor="b"/>
                </a:tc>
                <a:extLst>
                  <a:ext uri="{0D108BD9-81ED-4DB2-BD59-A6C34878D82A}">
                    <a16:rowId xmlns:a16="http://schemas.microsoft.com/office/drawing/2014/main" val="3580127568"/>
                  </a:ext>
                </a:extLst>
              </a:tr>
              <a:tr h="182245">
                <a:tc>
                  <a:txBody>
                    <a:bodyPr/>
                    <a:lstStyle/>
                    <a:p>
                      <a:pPr algn="ctr" fontAlgn="b"/>
                      <a:r>
                        <a:rPr lang="en-US" sz="1400" u="none" strike="noStrike" dirty="0">
                          <a:effectLst/>
                          <a:latin typeface="+mn-lt"/>
                        </a:rPr>
                        <a:t>16</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u="none" strike="noStrike" dirty="0">
                          <a:effectLst/>
                          <a:latin typeface="+mn-lt"/>
                        </a:rPr>
                        <a:t>0</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u="none" strike="noStrike" dirty="0">
                          <a:effectLst/>
                          <a:latin typeface="+mn-lt"/>
                        </a:rPr>
                        <a:t>0</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u="none" strike="noStrike" dirty="0">
                          <a:effectLst/>
                          <a:latin typeface="+mn-lt"/>
                        </a:rPr>
                        <a:t>0</a:t>
                      </a:r>
                      <a:endParaRPr lang="en-US" sz="1400" b="0" i="0" u="none" strike="noStrike" dirty="0">
                        <a:solidFill>
                          <a:srgbClr val="000000"/>
                        </a:solidFill>
                        <a:effectLst/>
                        <a:latin typeface="+mn-lt"/>
                      </a:endParaRPr>
                    </a:p>
                  </a:txBody>
                  <a:tcPr marL="4233" marR="4233" marT="4233" anchor="b"/>
                </a:tc>
                <a:extLst>
                  <a:ext uri="{0D108BD9-81ED-4DB2-BD59-A6C34878D82A}">
                    <a16:rowId xmlns:a16="http://schemas.microsoft.com/office/drawing/2014/main" val="1788339068"/>
                  </a:ext>
                </a:extLst>
              </a:tr>
              <a:tr h="182245">
                <a:tc>
                  <a:txBody>
                    <a:bodyPr/>
                    <a:lstStyle/>
                    <a:p>
                      <a:pPr algn="ctr" fontAlgn="b"/>
                      <a:r>
                        <a:rPr lang="en-US" sz="1400" u="none" strike="noStrike" dirty="0">
                          <a:effectLst/>
                          <a:latin typeface="+mn-lt"/>
                        </a:rPr>
                        <a:t>18</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u="none" strike="noStrike" dirty="0">
                          <a:effectLst/>
                          <a:latin typeface="+mn-lt"/>
                        </a:rPr>
                        <a:t>0</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u="none" strike="noStrike" dirty="0">
                          <a:effectLst/>
                          <a:latin typeface="+mn-lt"/>
                        </a:rPr>
                        <a:t>0</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u="none" strike="noStrike" dirty="0">
                          <a:effectLst/>
                          <a:latin typeface="+mn-lt"/>
                        </a:rPr>
                        <a:t>0</a:t>
                      </a:r>
                      <a:endParaRPr lang="en-US" sz="1400" b="0" i="0" u="none" strike="noStrike" dirty="0">
                        <a:solidFill>
                          <a:srgbClr val="000000"/>
                        </a:solidFill>
                        <a:effectLst/>
                        <a:latin typeface="+mn-lt"/>
                      </a:endParaRPr>
                    </a:p>
                  </a:txBody>
                  <a:tcPr marL="4233" marR="4233" marT="4233" anchor="b"/>
                </a:tc>
                <a:extLst>
                  <a:ext uri="{0D108BD9-81ED-4DB2-BD59-A6C34878D82A}">
                    <a16:rowId xmlns:a16="http://schemas.microsoft.com/office/drawing/2014/main" val="4005190759"/>
                  </a:ext>
                </a:extLst>
              </a:tr>
              <a:tr h="182245">
                <a:tc>
                  <a:txBody>
                    <a:bodyPr/>
                    <a:lstStyle/>
                    <a:p>
                      <a:pPr algn="ctr" fontAlgn="b"/>
                      <a:r>
                        <a:rPr lang="en-US" sz="1400" u="none" strike="noStrike" dirty="0">
                          <a:effectLst/>
                          <a:latin typeface="+mn-lt"/>
                        </a:rPr>
                        <a:t>20</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u="none" strike="noStrike" dirty="0">
                          <a:effectLst/>
                          <a:latin typeface="+mn-lt"/>
                        </a:rPr>
                        <a:t>0</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u="none" strike="noStrike" dirty="0">
                          <a:effectLst/>
                          <a:latin typeface="+mn-lt"/>
                        </a:rPr>
                        <a:t>0</a:t>
                      </a:r>
                      <a:endParaRPr lang="en-US" sz="1400" b="0" i="0" u="none" strike="noStrike" dirty="0">
                        <a:solidFill>
                          <a:srgbClr val="000000"/>
                        </a:solidFill>
                        <a:effectLst/>
                        <a:latin typeface="+mn-lt"/>
                      </a:endParaRPr>
                    </a:p>
                  </a:txBody>
                  <a:tcPr marL="4233" marR="4233" marT="4233" anchor="b"/>
                </a:tc>
                <a:tc>
                  <a:txBody>
                    <a:bodyPr/>
                    <a:lstStyle/>
                    <a:p>
                      <a:pPr algn="ctr" fontAlgn="b"/>
                      <a:r>
                        <a:rPr lang="en-US" sz="1400" u="none" strike="noStrike" dirty="0">
                          <a:effectLst/>
                          <a:latin typeface="+mn-lt"/>
                        </a:rPr>
                        <a:t>0</a:t>
                      </a:r>
                      <a:endParaRPr lang="en-US" sz="1400" b="0" i="0" u="none" strike="noStrike" dirty="0">
                        <a:solidFill>
                          <a:srgbClr val="000000"/>
                        </a:solidFill>
                        <a:effectLst/>
                        <a:latin typeface="+mn-lt"/>
                      </a:endParaRPr>
                    </a:p>
                  </a:txBody>
                  <a:tcPr marL="4233" marR="4233" marT="4233" anchor="b"/>
                </a:tc>
                <a:extLst>
                  <a:ext uri="{0D108BD9-81ED-4DB2-BD59-A6C34878D82A}">
                    <a16:rowId xmlns:a16="http://schemas.microsoft.com/office/drawing/2014/main" val="3075994063"/>
                  </a:ext>
                </a:extLst>
              </a:tr>
            </a:tbl>
          </a:graphicData>
        </a:graphic>
      </p:graphicFrame>
      <mc:AlternateContent xmlns:mc="http://schemas.openxmlformats.org/markup-compatibility/2006" xmlns:a14="http://schemas.microsoft.com/office/drawing/2010/main">
        <mc:Choice Requires="a14">
          <p:sp>
            <p:nvSpPr>
              <p:cNvPr id="5" name="TextBox 4"/>
              <p:cNvSpPr txBox="1"/>
              <p:nvPr/>
            </p:nvSpPr>
            <p:spPr>
              <a:xfrm>
                <a:off x="118334" y="1855694"/>
                <a:ext cx="5140510" cy="4174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𝑀𝑒𝑡h𝑎𝑛𝑒</m:t>
                      </m:r>
                      <m:r>
                        <a:rPr lang="en-US" b="0" i="1" smtClean="0">
                          <a:latin typeface="Cambria Math" panose="02040503050406030204" pitchFamily="18" charset="0"/>
                        </a:rPr>
                        <m:t> </m:t>
                      </m:r>
                      <m:r>
                        <a:rPr lang="en-US" b="0" i="1" smtClean="0">
                          <a:latin typeface="Cambria Math" panose="02040503050406030204" pitchFamily="18" charset="0"/>
                        </a:rPr>
                        <m:t>𝑃𝑟𝑜𝑑𝑢𝑐𝑡𝑖𝑜𝑛</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𝐵𝑖𝑜𝑔𝑎𝑠</m:t>
                          </m:r>
                          <m:r>
                            <a:rPr lang="en-US" b="0" i="1" smtClean="0">
                              <a:latin typeface="Cambria Math" panose="02040503050406030204" pitchFamily="18" charset="0"/>
                            </a:rPr>
                            <m:t> </m:t>
                          </m:r>
                          <m:r>
                            <a:rPr lang="en-US" b="0" i="1" smtClean="0">
                              <a:latin typeface="Cambria Math" panose="02040503050406030204" pitchFamily="18" charset="0"/>
                            </a:rPr>
                            <m:t>𝑃𝑟𝑜𝑑𝑢𝑐𝑡𝑖𝑜𝑛</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𝑀𝑒𝑡h𝑎𝑛𝑒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𝐶𝑜𝑛𝑡𝑒𝑛𝑡</m:t>
                          </m:r>
                        </m:num>
                        <m:den>
                          <m:r>
                            <a:rPr lang="en-US" b="0" i="1" smtClean="0">
                              <a:latin typeface="Cambria Math" panose="02040503050406030204" pitchFamily="18" charset="0"/>
                            </a:rPr>
                            <m:t>100%</m:t>
                          </m:r>
                        </m:den>
                      </m:f>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18334" y="1855694"/>
                <a:ext cx="5140510" cy="417422"/>
              </a:xfrm>
              <a:prstGeom prst="rect">
                <a:avLst/>
              </a:prstGeom>
              <a:blipFill>
                <a:blip r:embed="rId2"/>
                <a:stretch>
                  <a:fillRect l="-237" t="-2899" b="-13043"/>
                </a:stretch>
              </a:blipFill>
            </p:spPr>
            <p:txBody>
              <a:bodyPr/>
              <a:lstStyle/>
              <a:p>
                <a:r>
                  <a:rPr lang="en-US">
                    <a:noFill/>
                  </a:rPr>
                  <a:t> </a:t>
                </a:r>
              </a:p>
            </p:txBody>
          </p:sp>
        </mc:Fallback>
      </mc:AlternateContent>
      <p:sp>
        <p:nvSpPr>
          <p:cNvPr id="6" name="TextBox 5"/>
          <p:cNvSpPr txBox="1"/>
          <p:nvPr/>
        </p:nvSpPr>
        <p:spPr>
          <a:xfrm>
            <a:off x="844476" y="3151990"/>
            <a:ext cx="3872753" cy="523220"/>
          </a:xfrm>
          <a:prstGeom prst="rect">
            <a:avLst/>
          </a:prstGeom>
          <a:noFill/>
        </p:spPr>
        <p:txBody>
          <a:bodyPr wrap="square" rtlCol="0">
            <a:spAutoFit/>
          </a:bodyPr>
          <a:lstStyle/>
          <a:p>
            <a:r>
              <a:rPr lang="en-US" dirty="0" smtClean="0"/>
              <a:t>Methane may be low at first because it takes time for methanogenesis to start.  </a:t>
            </a:r>
            <a:endParaRPr lang="en-US" dirty="0"/>
          </a:p>
        </p:txBody>
      </p:sp>
    </p:spTree>
    <p:extLst>
      <p:ext uri="{BB962C8B-B14F-4D97-AF65-F5344CB8AC3E}">
        <p14:creationId xmlns:p14="http://schemas.microsoft.com/office/powerpoint/2010/main" val="1302274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26" y="575351"/>
            <a:ext cx="7886700" cy="692663"/>
          </a:xfrm>
        </p:spPr>
        <p:txBody>
          <a:bodyPr>
            <a:normAutofit/>
          </a:bodyPr>
          <a:lstStyle/>
          <a:p>
            <a:r>
              <a:rPr lang="en-US" sz="2400" dirty="0" smtClean="0"/>
              <a:t>How much methane was produced? </a:t>
            </a:r>
            <a:endParaRPr lang="en-US" sz="2400" dirty="0"/>
          </a:p>
        </p:txBody>
      </p:sp>
      <p:sp>
        <p:nvSpPr>
          <p:cNvPr id="3" name="Text Placeholder 2"/>
          <p:cNvSpPr>
            <a:spLocks noGrp="1"/>
          </p:cNvSpPr>
          <p:nvPr>
            <p:ph type="body" idx="1"/>
          </p:nvPr>
        </p:nvSpPr>
        <p:spPr>
          <a:xfrm>
            <a:off x="47579" y="1268015"/>
            <a:ext cx="6107604" cy="730179"/>
          </a:xfrm>
        </p:spPr>
        <p:txBody>
          <a:bodyPr>
            <a:normAutofit/>
          </a:bodyPr>
          <a:lstStyle/>
          <a:p>
            <a:pPr marL="95250" indent="0">
              <a:buNone/>
            </a:pPr>
            <a:r>
              <a:rPr lang="en-US" sz="1600" dirty="0" smtClean="0"/>
              <a:t>To calculate the amount of methane produced, you will need to add the numbers in each cell to the one above it. </a:t>
            </a:r>
            <a:endParaRPr lang="en-US" sz="1600" dirty="0"/>
          </a:p>
        </p:txBody>
      </p:sp>
      <p:grpSp>
        <p:nvGrpSpPr>
          <p:cNvPr id="10" name="Group 9"/>
          <p:cNvGrpSpPr/>
          <p:nvPr/>
        </p:nvGrpSpPr>
        <p:grpSpPr>
          <a:xfrm>
            <a:off x="263589" y="2192318"/>
            <a:ext cx="5501211" cy="630942"/>
            <a:chOff x="270267" y="2300040"/>
            <a:chExt cx="5194361" cy="630942"/>
          </a:xfrm>
        </p:grpSpPr>
        <p:sp>
          <p:nvSpPr>
            <p:cNvPr id="7" name="TextBox 6"/>
            <p:cNvSpPr txBox="1"/>
            <p:nvPr/>
          </p:nvSpPr>
          <p:spPr>
            <a:xfrm>
              <a:off x="270267" y="2300040"/>
              <a:ext cx="1702675" cy="523220"/>
            </a:xfrm>
            <a:prstGeom prst="rect">
              <a:avLst/>
            </a:prstGeom>
            <a:noFill/>
          </p:spPr>
          <p:txBody>
            <a:bodyPr wrap="square" rtlCol="0">
              <a:spAutoFit/>
            </a:bodyPr>
            <a:lstStyle/>
            <a:p>
              <a:pPr algn="ctr"/>
              <a:r>
                <a:rPr lang="en-US" dirty="0" smtClean="0"/>
                <a:t>Cumulative Methane on Day 2 </a:t>
              </a:r>
              <a:endParaRPr lang="en-US" dirty="0"/>
            </a:p>
          </p:txBody>
        </p:sp>
        <p:sp>
          <p:nvSpPr>
            <p:cNvPr id="8" name="TextBox 7"/>
            <p:cNvSpPr txBox="1"/>
            <p:nvPr/>
          </p:nvSpPr>
          <p:spPr>
            <a:xfrm>
              <a:off x="1972942" y="2407762"/>
              <a:ext cx="328824" cy="307777"/>
            </a:xfrm>
            <a:prstGeom prst="rect">
              <a:avLst/>
            </a:prstGeom>
            <a:noFill/>
          </p:spPr>
          <p:txBody>
            <a:bodyPr wrap="square" rtlCol="0">
              <a:spAutoFit/>
            </a:bodyPr>
            <a:lstStyle/>
            <a:p>
              <a:r>
                <a:rPr lang="en-US" dirty="0" smtClean="0"/>
                <a:t>=</a:t>
              </a:r>
              <a:endParaRPr lang="en-US" dirty="0"/>
            </a:p>
          </p:txBody>
        </p:sp>
        <p:sp>
          <p:nvSpPr>
            <p:cNvPr id="9" name="TextBox 8"/>
            <p:cNvSpPr txBox="1"/>
            <p:nvPr/>
          </p:nvSpPr>
          <p:spPr>
            <a:xfrm>
              <a:off x="2301766" y="2407762"/>
              <a:ext cx="3162862" cy="523220"/>
            </a:xfrm>
            <a:prstGeom prst="rect">
              <a:avLst/>
            </a:prstGeom>
            <a:noFill/>
          </p:spPr>
          <p:txBody>
            <a:bodyPr wrap="square" rtlCol="0">
              <a:spAutoFit/>
            </a:bodyPr>
            <a:lstStyle/>
            <a:p>
              <a:pPr algn="ctr"/>
              <a:r>
                <a:rPr lang="en-US" dirty="0" smtClean="0"/>
                <a:t>Methane on Day 1 + Methane on Day 2 </a:t>
              </a:r>
              <a:endParaRPr lang="en-US" dirty="0"/>
            </a:p>
          </p:txBody>
        </p:sp>
      </p:grpSp>
      <p:sp>
        <p:nvSpPr>
          <p:cNvPr id="12" name="TextBox 11"/>
          <p:cNvSpPr txBox="1"/>
          <p:nvPr/>
        </p:nvSpPr>
        <p:spPr>
          <a:xfrm>
            <a:off x="263589" y="3017384"/>
            <a:ext cx="1702675" cy="523220"/>
          </a:xfrm>
          <a:prstGeom prst="rect">
            <a:avLst/>
          </a:prstGeom>
          <a:noFill/>
        </p:spPr>
        <p:txBody>
          <a:bodyPr wrap="square" rtlCol="0">
            <a:spAutoFit/>
          </a:bodyPr>
          <a:lstStyle/>
          <a:p>
            <a:pPr algn="ctr"/>
            <a:r>
              <a:rPr lang="en-US" dirty="0" smtClean="0"/>
              <a:t>Cumulative Methane on Day 4 </a:t>
            </a:r>
            <a:endParaRPr lang="en-US" dirty="0"/>
          </a:p>
        </p:txBody>
      </p:sp>
      <p:sp>
        <p:nvSpPr>
          <p:cNvPr id="13" name="TextBox 12"/>
          <p:cNvSpPr txBox="1"/>
          <p:nvPr/>
        </p:nvSpPr>
        <p:spPr>
          <a:xfrm>
            <a:off x="1966264" y="3125106"/>
            <a:ext cx="328824" cy="307777"/>
          </a:xfrm>
          <a:prstGeom prst="rect">
            <a:avLst/>
          </a:prstGeom>
          <a:noFill/>
        </p:spPr>
        <p:txBody>
          <a:bodyPr wrap="square" rtlCol="0">
            <a:spAutoFit/>
          </a:bodyPr>
          <a:lstStyle/>
          <a:p>
            <a:r>
              <a:rPr lang="en-US" dirty="0" smtClean="0"/>
              <a:t>=</a:t>
            </a:r>
            <a:endParaRPr lang="en-US" dirty="0"/>
          </a:p>
        </p:txBody>
      </p:sp>
      <p:sp>
        <p:nvSpPr>
          <p:cNvPr id="14" name="TextBox 13"/>
          <p:cNvSpPr txBox="1"/>
          <p:nvPr/>
        </p:nvSpPr>
        <p:spPr>
          <a:xfrm>
            <a:off x="1972942" y="3017384"/>
            <a:ext cx="3162862" cy="523220"/>
          </a:xfrm>
          <a:prstGeom prst="rect">
            <a:avLst/>
          </a:prstGeom>
          <a:noFill/>
        </p:spPr>
        <p:txBody>
          <a:bodyPr wrap="square" rtlCol="0">
            <a:spAutoFit/>
          </a:bodyPr>
          <a:lstStyle/>
          <a:p>
            <a:pPr algn="ctr"/>
            <a:r>
              <a:rPr lang="en-US" dirty="0" smtClean="0"/>
              <a:t>Cumulative Methane on Day 2 + Methane on Day 4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34285794"/>
              </p:ext>
            </p:extLst>
          </p:nvPr>
        </p:nvGraphicFramePr>
        <p:xfrm>
          <a:off x="6066168" y="921682"/>
          <a:ext cx="2397940" cy="3534624"/>
        </p:xfrm>
        <a:graphic>
          <a:graphicData uri="http://schemas.openxmlformats.org/drawingml/2006/table">
            <a:tbl>
              <a:tblPr>
                <a:tableStyleId>{5C22544A-7EE6-4342-B048-85BDC9FD1C3A}</a:tableStyleId>
              </a:tblPr>
              <a:tblGrid>
                <a:gridCol w="778914">
                  <a:extLst>
                    <a:ext uri="{9D8B030D-6E8A-4147-A177-3AD203B41FA5}">
                      <a16:colId xmlns:a16="http://schemas.microsoft.com/office/drawing/2014/main" val="3097543386"/>
                    </a:ext>
                  </a:extLst>
                </a:gridCol>
                <a:gridCol w="720762">
                  <a:extLst>
                    <a:ext uri="{9D8B030D-6E8A-4147-A177-3AD203B41FA5}">
                      <a16:colId xmlns:a16="http://schemas.microsoft.com/office/drawing/2014/main" val="3090420554"/>
                    </a:ext>
                  </a:extLst>
                </a:gridCol>
                <a:gridCol w="898264">
                  <a:extLst>
                    <a:ext uri="{9D8B030D-6E8A-4147-A177-3AD203B41FA5}">
                      <a16:colId xmlns:a16="http://schemas.microsoft.com/office/drawing/2014/main" val="3785363915"/>
                    </a:ext>
                  </a:extLst>
                </a:gridCol>
              </a:tblGrid>
              <a:tr h="198770">
                <a:tc>
                  <a:txBody>
                    <a:bodyPr/>
                    <a:lstStyle/>
                    <a:p>
                      <a:pPr algn="ctr" fontAlgn="b"/>
                      <a:r>
                        <a:rPr lang="en-US" sz="1400" b="0" i="0" u="none" strike="noStrike" dirty="0" smtClean="0">
                          <a:solidFill>
                            <a:srgbClr val="000000"/>
                          </a:solidFill>
                          <a:effectLst/>
                          <a:latin typeface="+mn-lt"/>
                        </a:rPr>
                        <a:t>Day</a:t>
                      </a:r>
                      <a:endParaRPr lang="en-US" sz="1400" b="0" i="0" u="none" strike="noStrike" dirty="0">
                        <a:solidFill>
                          <a:srgbClr val="000000"/>
                        </a:solidFill>
                        <a:effectLst/>
                        <a:latin typeface="+mn-lt"/>
                      </a:endParaRPr>
                    </a:p>
                  </a:txBody>
                  <a:tcPr marL="3867" marR="3867" marT="3867" marB="41765" anchor="b"/>
                </a:tc>
                <a:tc>
                  <a:txBody>
                    <a:bodyPr/>
                    <a:lstStyle/>
                    <a:p>
                      <a:pPr algn="ctr" fontAlgn="b"/>
                      <a:r>
                        <a:rPr lang="en-US" sz="1400" b="0" i="0" u="none" strike="noStrike" dirty="0" smtClean="0">
                          <a:solidFill>
                            <a:srgbClr val="000000"/>
                          </a:solidFill>
                          <a:effectLst/>
                          <a:latin typeface="+mn-lt"/>
                        </a:rPr>
                        <a:t>Methane</a:t>
                      </a:r>
                      <a:r>
                        <a:rPr lang="en-US" sz="1400" b="0" i="0" u="none" strike="noStrike" baseline="0" dirty="0" smtClean="0">
                          <a:solidFill>
                            <a:srgbClr val="000000"/>
                          </a:solidFill>
                          <a:effectLst/>
                          <a:latin typeface="+mn-lt"/>
                        </a:rPr>
                        <a:t> (mL)</a:t>
                      </a:r>
                      <a:endParaRPr lang="en-US" sz="1400" b="0" i="0" u="none" strike="noStrike" dirty="0">
                        <a:solidFill>
                          <a:srgbClr val="000000"/>
                        </a:solidFill>
                        <a:effectLst/>
                        <a:latin typeface="+mn-lt"/>
                      </a:endParaRPr>
                    </a:p>
                  </a:txBody>
                  <a:tcPr marL="3867" marR="3867" marT="3867" marB="41765" anchor="b"/>
                </a:tc>
                <a:tc>
                  <a:txBody>
                    <a:bodyPr/>
                    <a:lstStyle/>
                    <a:p>
                      <a:pPr algn="ctr" fontAlgn="b"/>
                      <a:r>
                        <a:rPr lang="en-US" sz="1400" b="0" i="0" u="none" strike="noStrike" dirty="0" smtClean="0">
                          <a:solidFill>
                            <a:srgbClr val="000000"/>
                          </a:solidFill>
                          <a:effectLst/>
                          <a:latin typeface="+mn-lt"/>
                        </a:rPr>
                        <a:t>Cumulative methane (mL)</a:t>
                      </a:r>
                      <a:endParaRPr lang="en-US" sz="1400" b="0" i="0" u="none" strike="noStrike" dirty="0">
                        <a:solidFill>
                          <a:srgbClr val="000000"/>
                        </a:solidFill>
                        <a:effectLst/>
                        <a:latin typeface="+mn-lt"/>
                      </a:endParaRPr>
                    </a:p>
                  </a:txBody>
                  <a:tcPr marL="3867" marR="3867" marT="3867" marB="41765" anchor="b"/>
                </a:tc>
                <a:extLst>
                  <a:ext uri="{0D108BD9-81ED-4DB2-BD59-A6C34878D82A}">
                    <a16:rowId xmlns:a16="http://schemas.microsoft.com/office/drawing/2014/main" val="3695945657"/>
                  </a:ext>
                </a:extLst>
              </a:tr>
              <a:tr h="198770">
                <a:tc>
                  <a:txBody>
                    <a:bodyPr/>
                    <a:lstStyle/>
                    <a:p>
                      <a:pPr algn="ctr" fontAlgn="b"/>
                      <a:r>
                        <a:rPr lang="en-US" sz="1400" u="none" strike="noStrike" dirty="0">
                          <a:effectLst/>
                          <a:latin typeface="+mn-lt"/>
                        </a:rPr>
                        <a:t>0</a:t>
                      </a:r>
                      <a:endParaRPr lang="en-US" sz="1400" b="0" i="0" u="none" strike="noStrike" dirty="0">
                        <a:solidFill>
                          <a:srgbClr val="000000"/>
                        </a:solidFill>
                        <a:effectLst/>
                        <a:latin typeface="+mn-lt"/>
                      </a:endParaRPr>
                    </a:p>
                  </a:txBody>
                  <a:tcPr marL="3867" marR="3867" marT="3867" marB="41765" anchor="b"/>
                </a:tc>
                <a:tc>
                  <a:txBody>
                    <a:bodyPr/>
                    <a:lstStyle/>
                    <a:p>
                      <a:pPr algn="ctr" fontAlgn="b"/>
                      <a:r>
                        <a:rPr lang="en-US" sz="1400" u="none" strike="noStrike" dirty="0">
                          <a:effectLst/>
                          <a:latin typeface="+mn-lt"/>
                        </a:rPr>
                        <a:t>0</a:t>
                      </a:r>
                      <a:endParaRPr lang="en-US" sz="1400" b="0" i="0" u="none" strike="noStrike" dirty="0">
                        <a:solidFill>
                          <a:srgbClr val="000000"/>
                        </a:solidFill>
                        <a:effectLst/>
                        <a:latin typeface="+mn-lt"/>
                      </a:endParaRPr>
                    </a:p>
                  </a:txBody>
                  <a:tcPr marL="3867" marR="3867" marT="3867" marB="41765" anchor="b"/>
                </a:tc>
                <a:tc>
                  <a:txBody>
                    <a:bodyPr/>
                    <a:lstStyle/>
                    <a:p>
                      <a:pPr algn="ctr" fontAlgn="b"/>
                      <a:r>
                        <a:rPr lang="en-US" sz="1400" u="none" strike="noStrike" dirty="0">
                          <a:effectLst/>
                          <a:latin typeface="+mn-lt"/>
                        </a:rPr>
                        <a:t>0</a:t>
                      </a:r>
                      <a:endParaRPr lang="en-US" sz="1400" b="0" i="0" u="none" strike="noStrike" dirty="0">
                        <a:solidFill>
                          <a:srgbClr val="000000"/>
                        </a:solidFill>
                        <a:effectLst/>
                        <a:latin typeface="+mn-lt"/>
                      </a:endParaRPr>
                    </a:p>
                  </a:txBody>
                  <a:tcPr marL="3867" marR="3867" marT="3867" marB="41765" anchor="b"/>
                </a:tc>
                <a:extLst>
                  <a:ext uri="{0D108BD9-81ED-4DB2-BD59-A6C34878D82A}">
                    <a16:rowId xmlns:a16="http://schemas.microsoft.com/office/drawing/2014/main" val="1479831943"/>
                  </a:ext>
                </a:extLst>
              </a:tr>
              <a:tr h="198770">
                <a:tc>
                  <a:txBody>
                    <a:bodyPr/>
                    <a:lstStyle/>
                    <a:p>
                      <a:pPr algn="ctr" fontAlgn="b"/>
                      <a:r>
                        <a:rPr lang="en-US" sz="1400" u="none" strike="noStrike" dirty="0">
                          <a:effectLst/>
                          <a:latin typeface="+mn-lt"/>
                        </a:rPr>
                        <a:t>2</a:t>
                      </a:r>
                      <a:endParaRPr lang="en-US" sz="1400" b="0" i="0" u="none" strike="noStrike" dirty="0">
                        <a:solidFill>
                          <a:srgbClr val="000000"/>
                        </a:solidFill>
                        <a:effectLst/>
                        <a:latin typeface="+mn-lt"/>
                      </a:endParaRPr>
                    </a:p>
                  </a:txBody>
                  <a:tcPr marL="3867" marR="3867" marT="3867" marB="41765" anchor="b"/>
                </a:tc>
                <a:tc>
                  <a:txBody>
                    <a:bodyPr/>
                    <a:lstStyle/>
                    <a:p>
                      <a:pPr algn="ctr" fontAlgn="b"/>
                      <a:r>
                        <a:rPr lang="en-US" sz="1400" u="none" strike="noStrike" dirty="0">
                          <a:effectLst/>
                          <a:latin typeface="+mn-lt"/>
                        </a:rPr>
                        <a:t>0</a:t>
                      </a:r>
                      <a:endParaRPr lang="en-US" sz="1400" b="0" i="0" u="none" strike="noStrike" dirty="0">
                        <a:solidFill>
                          <a:srgbClr val="000000"/>
                        </a:solidFill>
                        <a:effectLst/>
                        <a:latin typeface="+mn-lt"/>
                      </a:endParaRPr>
                    </a:p>
                  </a:txBody>
                  <a:tcPr marL="3867" marR="3867" marT="3867" marB="41765" anchor="b"/>
                </a:tc>
                <a:tc>
                  <a:txBody>
                    <a:bodyPr/>
                    <a:lstStyle/>
                    <a:p>
                      <a:pPr algn="ctr" fontAlgn="b"/>
                      <a:r>
                        <a:rPr lang="en-US" sz="1400" u="none" strike="noStrike" dirty="0">
                          <a:effectLst/>
                          <a:latin typeface="+mn-lt"/>
                        </a:rPr>
                        <a:t>0</a:t>
                      </a:r>
                      <a:endParaRPr lang="en-US" sz="1400" b="0" i="0" u="none" strike="noStrike" dirty="0">
                        <a:solidFill>
                          <a:srgbClr val="000000"/>
                        </a:solidFill>
                        <a:effectLst/>
                        <a:latin typeface="+mn-lt"/>
                      </a:endParaRPr>
                    </a:p>
                  </a:txBody>
                  <a:tcPr marL="3867" marR="3867" marT="3867" marB="41765" anchor="b"/>
                </a:tc>
                <a:extLst>
                  <a:ext uri="{0D108BD9-81ED-4DB2-BD59-A6C34878D82A}">
                    <a16:rowId xmlns:a16="http://schemas.microsoft.com/office/drawing/2014/main" val="2996352471"/>
                  </a:ext>
                </a:extLst>
              </a:tr>
              <a:tr h="198770">
                <a:tc>
                  <a:txBody>
                    <a:bodyPr/>
                    <a:lstStyle/>
                    <a:p>
                      <a:pPr algn="ctr" fontAlgn="b"/>
                      <a:r>
                        <a:rPr lang="en-US" sz="1400" u="none" strike="noStrike" dirty="0">
                          <a:effectLst/>
                          <a:latin typeface="+mn-lt"/>
                        </a:rPr>
                        <a:t>4</a:t>
                      </a:r>
                      <a:endParaRPr lang="en-US" sz="1400" b="0" i="0" u="none" strike="noStrike" dirty="0">
                        <a:solidFill>
                          <a:srgbClr val="000000"/>
                        </a:solidFill>
                        <a:effectLst/>
                        <a:latin typeface="+mn-lt"/>
                      </a:endParaRPr>
                    </a:p>
                  </a:txBody>
                  <a:tcPr marL="3867" marR="3867" marT="3867" marB="41765" anchor="b"/>
                </a:tc>
                <a:tc>
                  <a:txBody>
                    <a:bodyPr/>
                    <a:lstStyle/>
                    <a:p>
                      <a:pPr algn="ctr" fontAlgn="b"/>
                      <a:r>
                        <a:rPr lang="en-US" sz="1400" u="none" strike="noStrike" dirty="0">
                          <a:effectLst/>
                          <a:latin typeface="+mn-lt"/>
                        </a:rPr>
                        <a:t>6</a:t>
                      </a:r>
                      <a:endParaRPr lang="en-US" sz="1400" b="0" i="0" u="none" strike="noStrike" dirty="0">
                        <a:solidFill>
                          <a:srgbClr val="000000"/>
                        </a:solidFill>
                        <a:effectLst/>
                        <a:latin typeface="+mn-lt"/>
                      </a:endParaRPr>
                    </a:p>
                  </a:txBody>
                  <a:tcPr marL="3867" marR="3867" marT="3867" marB="41765" anchor="b"/>
                </a:tc>
                <a:tc>
                  <a:txBody>
                    <a:bodyPr/>
                    <a:lstStyle/>
                    <a:p>
                      <a:pPr algn="ctr" fontAlgn="b"/>
                      <a:r>
                        <a:rPr lang="en-US" sz="1400" u="none" strike="noStrike" dirty="0">
                          <a:effectLst/>
                          <a:latin typeface="+mn-lt"/>
                        </a:rPr>
                        <a:t>6</a:t>
                      </a:r>
                      <a:endParaRPr lang="en-US" sz="1400" b="0" i="0" u="none" strike="noStrike" dirty="0">
                        <a:solidFill>
                          <a:srgbClr val="000000"/>
                        </a:solidFill>
                        <a:effectLst/>
                        <a:latin typeface="+mn-lt"/>
                      </a:endParaRPr>
                    </a:p>
                  </a:txBody>
                  <a:tcPr marL="3867" marR="3867" marT="3867" marB="41765" anchor="b"/>
                </a:tc>
                <a:extLst>
                  <a:ext uri="{0D108BD9-81ED-4DB2-BD59-A6C34878D82A}">
                    <a16:rowId xmlns:a16="http://schemas.microsoft.com/office/drawing/2014/main" val="1205979896"/>
                  </a:ext>
                </a:extLst>
              </a:tr>
              <a:tr h="198770">
                <a:tc>
                  <a:txBody>
                    <a:bodyPr/>
                    <a:lstStyle/>
                    <a:p>
                      <a:pPr algn="ctr" fontAlgn="b"/>
                      <a:r>
                        <a:rPr lang="en-US" sz="1400" u="none" strike="noStrike" dirty="0">
                          <a:effectLst/>
                          <a:latin typeface="+mn-lt"/>
                        </a:rPr>
                        <a:t>6</a:t>
                      </a:r>
                      <a:endParaRPr lang="en-US" sz="1400" b="0" i="0" u="none" strike="noStrike" dirty="0">
                        <a:solidFill>
                          <a:srgbClr val="000000"/>
                        </a:solidFill>
                        <a:effectLst/>
                        <a:latin typeface="+mn-lt"/>
                      </a:endParaRPr>
                    </a:p>
                  </a:txBody>
                  <a:tcPr marL="3867" marR="3867" marT="3867" marB="41765" anchor="b"/>
                </a:tc>
                <a:tc>
                  <a:txBody>
                    <a:bodyPr/>
                    <a:lstStyle/>
                    <a:p>
                      <a:pPr algn="ctr" fontAlgn="b"/>
                      <a:r>
                        <a:rPr lang="en-US" sz="1400" u="none" strike="noStrike" dirty="0">
                          <a:effectLst/>
                          <a:latin typeface="+mn-lt"/>
                        </a:rPr>
                        <a:t>7.5</a:t>
                      </a:r>
                      <a:endParaRPr lang="en-US" sz="1400" b="0" i="0" u="none" strike="noStrike" dirty="0">
                        <a:solidFill>
                          <a:srgbClr val="000000"/>
                        </a:solidFill>
                        <a:effectLst/>
                        <a:latin typeface="+mn-lt"/>
                      </a:endParaRPr>
                    </a:p>
                  </a:txBody>
                  <a:tcPr marL="3867" marR="3867" marT="3867" marB="41765" anchor="b"/>
                </a:tc>
                <a:tc>
                  <a:txBody>
                    <a:bodyPr/>
                    <a:lstStyle/>
                    <a:p>
                      <a:pPr algn="ctr" fontAlgn="b"/>
                      <a:r>
                        <a:rPr lang="en-US" sz="1400" u="none" strike="noStrike" dirty="0">
                          <a:effectLst/>
                          <a:latin typeface="+mn-lt"/>
                        </a:rPr>
                        <a:t>13.5</a:t>
                      </a:r>
                      <a:endParaRPr lang="en-US" sz="1400" b="0" i="0" u="none" strike="noStrike" dirty="0">
                        <a:solidFill>
                          <a:srgbClr val="000000"/>
                        </a:solidFill>
                        <a:effectLst/>
                        <a:latin typeface="+mn-lt"/>
                      </a:endParaRPr>
                    </a:p>
                  </a:txBody>
                  <a:tcPr marL="3867" marR="3867" marT="3867" marB="41765" anchor="b"/>
                </a:tc>
                <a:extLst>
                  <a:ext uri="{0D108BD9-81ED-4DB2-BD59-A6C34878D82A}">
                    <a16:rowId xmlns:a16="http://schemas.microsoft.com/office/drawing/2014/main" val="2539282619"/>
                  </a:ext>
                </a:extLst>
              </a:tr>
              <a:tr h="198770">
                <a:tc>
                  <a:txBody>
                    <a:bodyPr/>
                    <a:lstStyle/>
                    <a:p>
                      <a:pPr algn="ctr" fontAlgn="b"/>
                      <a:r>
                        <a:rPr lang="en-US" sz="1400" u="none" strike="noStrike" dirty="0">
                          <a:effectLst/>
                          <a:latin typeface="+mn-lt"/>
                        </a:rPr>
                        <a:t>8</a:t>
                      </a:r>
                      <a:endParaRPr lang="en-US" sz="1400" b="0" i="0" u="none" strike="noStrike" dirty="0">
                        <a:solidFill>
                          <a:srgbClr val="000000"/>
                        </a:solidFill>
                        <a:effectLst/>
                        <a:latin typeface="+mn-lt"/>
                      </a:endParaRPr>
                    </a:p>
                  </a:txBody>
                  <a:tcPr marL="3867" marR="3867" marT="3867" marB="41765" anchor="b"/>
                </a:tc>
                <a:tc>
                  <a:txBody>
                    <a:bodyPr/>
                    <a:lstStyle/>
                    <a:p>
                      <a:pPr algn="ctr" fontAlgn="b"/>
                      <a:r>
                        <a:rPr lang="en-US" sz="1400" u="none" strike="noStrike" dirty="0">
                          <a:effectLst/>
                          <a:latin typeface="+mn-lt"/>
                        </a:rPr>
                        <a:t>22.5</a:t>
                      </a:r>
                      <a:endParaRPr lang="en-US" sz="1400" b="0" i="0" u="none" strike="noStrike" dirty="0">
                        <a:solidFill>
                          <a:srgbClr val="000000"/>
                        </a:solidFill>
                        <a:effectLst/>
                        <a:latin typeface="+mn-lt"/>
                      </a:endParaRPr>
                    </a:p>
                  </a:txBody>
                  <a:tcPr marL="3867" marR="3867" marT="3867" marB="41765" anchor="b"/>
                </a:tc>
                <a:tc>
                  <a:txBody>
                    <a:bodyPr/>
                    <a:lstStyle/>
                    <a:p>
                      <a:pPr algn="ctr" fontAlgn="b"/>
                      <a:r>
                        <a:rPr lang="en-US" sz="1400" u="none" strike="noStrike" dirty="0">
                          <a:effectLst/>
                          <a:latin typeface="+mn-lt"/>
                        </a:rPr>
                        <a:t>36.0</a:t>
                      </a:r>
                      <a:endParaRPr lang="en-US" sz="1400" b="0" i="0" u="none" strike="noStrike" dirty="0">
                        <a:solidFill>
                          <a:srgbClr val="000000"/>
                        </a:solidFill>
                        <a:effectLst/>
                        <a:latin typeface="+mn-lt"/>
                      </a:endParaRPr>
                    </a:p>
                  </a:txBody>
                  <a:tcPr marL="3867" marR="3867" marT="3867" marB="41765" anchor="b"/>
                </a:tc>
                <a:extLst>
                  <a:ext uri="{0D108BD9-81ED-4DB2-BD59-A6C34878D82A}">
                    <a16:rowId xmlns:a16="http://schemas.microsoft.com/office/drawing/2014/main" val="171535578"/>
                  </a:ext>
                </a:extLst>
              </a:tr>
              <a:tr h="198770">
                <a:tc>
                  <a:txBody>
                    <a:bodyPr/>
                    <a:lstStyle/>
                    <a:p>
                      <a:pPr algn="ctr" fontAlgn="b"/>
                      <a:r>
                        <a:rPr lang="en-US" sz="1400" u="none" strike="noStrike" dirty="0">
                          <a:effectLst/>
                          <a:latin typeface="+mn-lt"/>
                        </a:rPr>
                        <a:t>10</a:t>
                      </a:r>
                      <a:endParaRPr lang="en-US" sz="1400" b="0" i="0" u="none" strike="noStrike" dirty="0">
                        <a:solidFill>
                          <a:srgbClr val="000000"/>
                        </a:solidFill>
                        <a:effectLst/>
                        <a:latin typeface="+mn-lt"/>
                      </a:endParaRPr>
                    </a:p>
                  </a:txBody>
                  <a:tcPr marL="3867" marR="3867" marT="3867" marB="41765" anchor="b"/>
                </a:tc>
                <a:tc>
                  <a:txBody>
                    <a:bodyPr/>
                    <a:lstStyle/>
                    <a:p>
                      <a:pPr algn="ctr" fontAlgn="b"/>
                      <a:r>
                        <a:rPr lang="en-US" sz="1400" u="none" strike="noStrike" dirty="0">
                          <a:effectLst/>
                          <a:latin typeface="+mn-lt"/>
                        </a:rPr>
                        <a:t>22.5</a:t>
                      </a:r>
                      <a:endParaRPr lang="en-US" sz="1400" b="0" i="0" u="none" strike="noStrike" dirty="0">
                        <a:solidFill>
                          <a:srgbClr val="000000"/>
                        </a:solidFill>
                        <a:effectLst/>
                        <a:latin typeface="+mn-lt"/>
                      </a:endParaRPr>
                    </a:p>
                  </a:txBody>
                  <a:tcPr marL="3867" marR="3867" marT="3867" marB="41765" anchor="b"/>
                </a:tc>
                <a:tc>
                  <a:txBody>
                    <a:bodyPr/>
                    <a:lstStyle/>
                    <a:p>
                      <a:pPr algn="ctr" fontAlgn="b"/>
                      <a:r>
                        <a:rPr lang="en-US" sz="1400" u="none" strike="noStrike" dirty="0">
                          <a:effectLst/>
                          <a:latin typeface="+mn-lt"/>
                        </a:rPr>
                        <a:t>58.5</a:t>
                      </a:r>
                      <a:endParaRPr lang="en-US" sz="1400" b="0" i="0" u="none" strike="noStrike" dirty="0">
                        <a:solidFill>
                          <a:srgbClr val="000000"/>
                        </a:solidFill>
                        <a:effectLst/>
                        <a:latin typeface="+mn-lt"/>
                      </a:endParaRPr>
                    </a:p>
                  </a:txBody>
                  <a:tcPr marL="3867" marR="3867" marT="3867" marB="41765" anchor="b"/>
                </a:tc>
                <a:extLst>
                  <a:ext uri="{0D108BD9-81ED-4DB2-BD59-A6C34878D82A}">
                    <a16:rowId xmlns:a16="http://schemas.microsoft.com/office/drawing/2014/main" val="3022623131"/>
                  </a:ext>
                </a:extLst>
              </a:tr>
              <a:tr h="198770">
                <a:tc>
                  <a:txBody>
                    <a:bodyPr/>
                    <a:lstStyle/>
                    <a:p>
                      <a:pPr algn="ctr" fontAlgn="b"/>
                      <a:r>
                        <a:rPr lang="en-US" sz="1400" u="none" strike="noStrike" dirty="0">
                          <a:effectLst/>
                          <a:latin typeface="+mn-lt"/>
                        </a:rPr>
                        <a:t>12</a:t>
                      </a:r>
                      <a:endParaRPr lang="en-US" sz="1400" b="0" i="0" u="none" strike="noStrike" dirty="0">
                        <a:solidFill>
                          <a:srgbClr val="000000"/>
                        </a:solidFill>
                        <a:effectLst/>
                        <a:latin typeface="+mn-lt"/>
                      </a:endParaRPr>
                    </a:p>
                  </a:txBody>
                  <a:tcPr marL="3867" marR="3867" marT="3867" marB="41765" anchor="b"/>
                </a:tc>
                <a:tc>
                  <a:txBody>
                    <a:bodyPr/>
                    <a:lstStyle/>
                    <a:p>
                      <a:pPr algn="ctr" fontAlgn="b"/>
                      <a:r>
                        <a:rPr lang="en-US" sz="1400" u="none" strike="noStrike" dirty="0">
                          <a:effectLst/>
                          <a:latin typeface="+mn-lt"/>
                        </a:rPr>
                        <a:t>3.8</a:t>
                      </a:r>
                      <a:endParaRPr lang="en-US" sz="1400" b="0" i="0" u="none" strike="noStrike" dirty="0">
                        <a:solidFill>
                          <a:srgbClr val="000000"/>
                        </a:solidFill>
                        <a:effectLst/>
                        <a:latin typeface="+mn-lt"/>
                      </a:endParaRPr>
                    </a:p>
                  </a:txBody>
                  <a:tcPr marL="3867" marR="3867" marT="3867" marB="41765" anchor="b"/>
                </a:tc>
                <a:tc>
                  <a:txBody>
                    <a:bodyPr/>
                    <a:lstStyle/>
                    <a:p>
                      <a:pPr algn="ctr" fontAlgn="b"/>
                      <a:r>
                        <a:rPr lang="en-US" sz="1400" u="none" strike="noStrike" dirty="0">
                          <a:effectLst/>
                          <a:latin typeface="+mn-lt"/>
                        </a:rPr>
                        <a:t>62.3</a:t>
                      </a:r>
                      <a:endParaRPr lang="en-US" sz="1400" b="0" i="0" u="none" strike="noStrike" dirty="0">
                        <a:solidFill>
                          <a:srgbClr val="000000"/>
                        </a:solidFill>
                        <a:effectLst/>
                        <a:latin typeface="+mn-lt"/>
                      </a:endParaRPr>
                    </a:p>
                  </a:txBody>
                  <a:tcPr marL="3867" marR="3867" marT="3867" marB="41765" anchor="b"/>
                </a:tc>
                <a:extLst>
                  <a:ext uri="{0D108BD9-81ED-4DB2-BD59-A6C34878D82A}">
                    <a16:rowId xmlns:a16="http://schemas.microsoft.com/office/drawing/2014/main" val="421746385"/>
                  </a:ext>
                </a:extLst>
              </a:tr>
              <a:tr h="198770">
                <a:tc>
                  <a:txBody>
                    <a:bodyPr/>
                    <a:lstStyle/>
                    <a:p>
                      <a:pPr algn="ctr" fontAlgn="b"/>
                      <a:r>
                        <a:rPr lang="en-US" sz="1400" u="none" strike="noStrike" dirty="0">
                          <a:effectLst/>
                          <a:latin typeface="+mn-lt"/>
                        </a:rPr>
                        <a:t>14</a:t>
                      </a:r>
                      <a:endParaRPr lang="en-US" sz="1400" b="0" i="0" u="none" strike="noStrike" dirty="0">
                        <a:solidFill>
                          <a:srgbClr val="000000"/>
                        </a:solidFill>
                        <a:effectLst/>
                        <a:latin typeface="+mn-lt"/>
                      </a:endParaRPr>
                    </a:p>
                  </a:txBody>
                  <a:tcPr marL="3867" marR="3867" marT="3867" marB="41765" anchor="b"/>
                </a:tc>
                <a:tc>
                  <a:txBody>
                    <a:bodyPr/>
                    <a:lstStyle/>
                    <a:p>
                      <a:pPr algn="ctr" fontAlgn="b"/>
                      <a:r>
                        <a:rPr lang="en-US" sz="1400" u="none" strike="noStrike" dirty="0">
                          <a:effectLst/>
                          <a:latin typeface="+mn-lt"/>
                        </a:rPr>
                        <a:t>3.8</a:t>
                      </a:r>
                      <a:endParaRPr lang="en-US" sz="1400" b="0" i="0" u="none" strike="noStrike" dirty="0">
                        <a:solidFill>
                          <a:srgbClr val="000000"/>
                        </a:solidFill>
                        <a:effectLst/>
                        <a:latin typeface="+mn-lt"/>
                      </a:endParaRPr>
                    </a:p>
                  </a:txBody>
                  <a:tcPr marL="3867" marR="3867" marT="3867" marB="41765" anchor="b"/>
                </a:tc>
                <a:tc>
                  <a:txBody>
                    <a:bodyPr/>
                    <a:lstStyle/>
                    <a:p>
                      <a:pPr algn="ctr" fontAlgn="b"/>
                      <a:r>
                        <a:rPr lang="en-US" sz="1400" u="none" strike="noStrike" dirty="0">
                          <a:effectLst/>
                          <a:latin typeface="+mn-lt"/>
                        </a:rPr>
                        <a:t>66</a:t>
                      </a:r>
                      <a:endParaRPr lang="en-US" sz="1400" b="0" i="0" u="none" strike="noStrike" dirty="0">
                        <a:solidFill>
                          <a:srgbClr val="000000"/>
                        </a:solidFill>
                        <a:effectLst/>
                        <a:latin typeface="+mn-lt"/>
                      </a:endParaRPr>
                    </a:p>
                  </a:txBody>
                  <a:tcPr marL="3867" marR="3867" marT="3867" marB="41765" anchor="b"/>
                </a:tc>
                <a:extLst>
                  <a:ext uri="{0D108BD9-81ED-4DB2-BD59-A6C34878D82A}">
                    <a16:rowId xmlns:a16="http://schemas.microsoft.com/office/drawing/2014/main" val="295292595"/>
                  </a:ext>
                </a:extLst>
              </a:tr>
              <a:tr h="198770">
                <a:tc>
                  <a:txBody>
                    <a:bodyPr/>
                    <a:lstStyle/>
                    <a:p>
                      <a:pPr algn="ctr" fontAlgn="b"/>
                      <a:r>
                        <a:rPr lang="en-US" sz="1400" u="none" strike="noStrike" dirty="0">
                          <a:effectLst/>
                          <a:latin typeface="+mn-lt"/>
                        </a:rPr>
                        <a:t>16</a:t>
                      </a:r>
                      <a:endParaRPr lang="en-US" sz="1400" b="0" i="0" u="none" strike="noStrike" dirty="0">
                        <a:solidFill>
                          <a:srgbClr val="000000"/>
                        </a:solidFill>
                        <a:effectLst/>
                        <a:latin typeface="+mn-lt"/>
                      </a:endParaRPr>
                    </a:p>
                  </a:txBody>
                  <a:tcPr marL="3867" marR="3867" marT="3867" marB="41765" anchor="b"/>
                </a:tc>
                <a:tc>
                  <a:txBody>
                    <a:bodyPr/>
                    <a:lstStyle/>
                    <a:p>
                      <a:pPr algn="ctr" fontAlgn="b"/>
                      <a:r>
                        <a:rPr lang="en-US" sz="1400" u="none" strike="noStrike" dirty="0">
                          <a:effectLst/>
                          <a:latin typeface="+mn-lt"/>
                        </a:rPr>
                        <a:t>0</a:t>
                      </a:r>
                      <a:endParaRPr lang="en-US" sz="1400" b="0" i="0" u="none" strike="noStrike" dirty="0">
                        <a:solidFill>
                          <a:srgbClr val="000000"/>
                        </a:solidFill>
                        <a:effectLst/>
                        <a:latin typeface="+mn-lt"/>
                      </a:endParaRPr>
                    </a:p>
                  </a:txBody>
                  <a:tcPr marL="3867" marR="3867" marT="3867" marB="41765" anchor="b"/>
                </a:tc>
                <a:tc>
                  <a:txBody>
                    <a:bodyPr/>
                    <a:lstStyle/>
                    <a:p>
                      <a:pPr algn="ctr" fontAlgn="b"/>
                      <a:r>
                        <a:rPr lang="en-US" sz="1400" u="none" strike="noStrike" dirty="0">
                          <a:effectLst/>
                          <a:latin typeface="+mn-lt"/>
                        </a:rPr>
                        <a:t>66</a:t>
                      </a:r>
                      <a:endParaRPr lang="en-US" sz="1400" b="0" i="0" u="none" strike="noStrike" dirty="0">
                        <a:solidFill>
                          <a:srgbClr val="000000"/>
                        </a:solidFill>
                        <a:effectLst/>
                        <a:latin typeface="+mn-lt"/>
                      </a:endParaRPr>
                    </a:p>
                  </a:txBody>
                  <a:tcPr marL="3867" marR="3867" marT="3867" marB="41765" anchor="b"/>
                </a:tc>
                <a:extLst>
                  <a:ext uri="{0D108BD9-81ED-4DB2-BD59-A6C34878D82A}">
                    <a16:rowId xmlns:a16="http://schemas.microsoft.com/office/drawing/2014/main" val="283635776"/>
                  </a:ext>
                </a:extLst>
              </a:tr>
              <a:tr h="198770">
                <a:tc>
                  <a:txBody>
                    <a:bodyPr/>
                    <a:lstStyle/>
                    <a:p>
                      <a:pPr algn="ctr" fontAlgn="b"/>
                      <a:r>
                        <a:rPr lang="en-US" sz="1400" u="none" strike="noStrike" dirty="0">
                          <a:effectLst/>
                          <a:latin typeface="+mn-lt"/>
                        </a:rPr>
                        <a:t>18</a:t>
                      </a:r>
                      <a:endParaRPr lang="en-US" sz="1400" b="0" i="0" u="none" strike="noStrike" dirty="0">
                        <a:solidFill>
                          <a:srgbClr val="000000"/>
                        </a:solidFill>
                        <a:effectLst/>
                        <a:latin typeface="+mn-lt"/>
                      </a:endParaRPr>
                    </a:p>
                  </a:txBody>
                  <a:tcPr marL="3867" marR="3867" marT="3867" marB="41765" anchor="b"/>
                </a:tc>
                <a:tc>
                  <a:txBody>
                    <a:bodyPr/>
                    <a:lstStyle/>
                    <a:p>
                      <a:pPr algn="ctr" fontAlgn="b"/>
                      <a:r>
                        <a:rPr lang="en-US" sz="1400" u="none" strike="noStrike" dirty="0">
                          <a:effectLst/>
                          <a:latin typeface="+mn-lt"/>
                        </a:rPr>
                        <a:t>0</a:t>
                      </a:r>
                      <a:endParaRPr lang="en-US" sz="1400" b="0" i="0" u="none" strike="noStrike" dirty="0">
                        <a:solidFill>
                          <a:srgbClr val="000000"/>
                        </a:solidFill>
                        <a:effectLst/>
                        <a:latin typeface="+mn-lt"/>
                      </a:endParaRPr>
                    </a:p>
                  </a:txBody>
                  <a:tcPr marL="3867" marR="3867" marT="3867" marB="41765" anchor="b"/>
                </a:tc>
                <a:tc>
                  <a:txBody>
                    <a:bodyPr/>
                    <a:lstStyle/>
                    <a:p>
                      <a:pPr algn="ctr" fontAlgn="b"/>
                      <a:r>
                        <a:rPr lang="en-US" sz="1400" u="none" strike="noStrike" dirty="0">
                          <a:effectLst/>
                          <a:latin typeface="+mn-lt"/>
                        </a:rPr>
                        <a:t>66</a:t>
                      </a:r>
                      <a:endParaRPr lang="en-US" sz="1400" b="0" i="0" u="none" strike="noStrike" dirty="0">
                        <a:solidFill>
                          <a:srgbClr val="000000"/>
                        </a:solidFill>
                        <a:effectLst/>
                        <a:latin typeface="+mn-lt"/>
                      </a:endParaRPr>
                    </a:p>
                  </a:txBody>
                  <a:tcPr marL="3867" marR="3867" marT="3867" marB="41765" anchor="b"/>
                </a:tc>
                <a:extLst>
                  <a:ext uri="{0D108BD9-81ED-4DB2-BD59-A6C34878D82A}">
                    <a16:rowId xmlns:a16="http://schemas.microsoft.com/office/drawing/2014/main" val="2994259063"/>
                  </a:ext>
                </a:extLst>
              </a:tr>
              <a:tr h="198770">
                <a:tc>
                  <a:txBody>
                    <a:bodyPr/>
                    <a:lstStyle/>
                    <a:p>
                      <a:pPr algn="ctr" fontAlgn="b"/>
                      <a:r>
                        <a:rPr lang="en-US" sz="1400" u="none" strike="noStrike" dirty="0">
                          <a:effectLst/>
                          <a:latin typeface="+mn-lt"/>
                        </a:rPr>
                        <a:t>20</a:t>
                      </a:r>
                      <a:endParaRPr lang="en-US" sz="1400" b="0" i="0" u="none" strike="noStrike" dirty="0">
                        <a:solidFill>
                          <a:srgbClr val="000000"/>
                        </a:solidFill>
                        <a:effectLst/>
                        <a:latin typeface="+mn-lt"/>
                      </a:endParaRPr>
                    </a:p>
                  </a:txBody>
                  <a:tcPr marL="3867" marR="3867" marT="3867" marB="41765" anchor="b"/>
                </a:tc>
                <a:tc>
                  <a:txBody>
                    <a:bodyPr/>
                    <a:lstStyle/>
                    <a:p>
                      <a:pPr algn="ctr" fontAlgn="b"/>
                      <a:r>
                        <a:rPr lang="en-US" sz="1400" u="none" strike="noStrike" dirty="0">
                          <a:effectLst/>
                          <a:latin typeface="+mn-lt"/>
                        </a:rPr>
                        <a:t>0</a:t>
                      </a:r>
                      <a:endParaRPr lang="en-US" sz="1400" b="0" i="0" u="none" strike="noStrike" dirty="0">
                        <a:solidFill>
                          <a:srgbClr val="000000"/>
                        </a:solidFill>
                        <a:effectLst/>
                        <a:latin typeface="+mn-lt"/>
                      </a:endParaRPr>
                    </a:p>
                  </a:txBody>
                  <a:tcPr marL="3867" marR="3867" marT="3867" marB="41765" anchor="b"/>
                </a:tc>
                <a:tc>
                  <a:txBody>
                    <a:bodyPr/>
                    <a:lstStyle/>
                    <a:p>
                      <a:pPr algn="ctr" fontAlgn="b"/>
                      <a:r>
                        <a:rPr lang="en-US" sz="1400" u="none" strike="noStrike" dirty="0">
                          <a:effectLst/>
                          <a:latin typeface="+mn-lt"/>
                        </a:rPr>
                        <a:t>66</a:t>
                      </a:r>
                      <a:endParaRPr lang="en-US" sz="1400" b="0" i="0" u="none" strike="noStrike" dirty="0">
                        <a:solidFill>
                          <a:srgbClr val="000000"/>
                        </a:solidFill>
                        <a:effectLst/>
                        <a:latin typeface="+mn-lt"/>
                      </a:endParaRPr>
                    </a:p>
                  </a:txBody>
                  <a:tcPr marL="3867" marR="3867" marT="3867" marB="41765" anchor="b"/>
                </a:tc>
                <a:extLst>
                  <a:ext uri="{0D108BD9-81ED-4DB2-BD59-A6C34878D82A}">
                    <a16:rowId xmlns:a16="http://schemas.microsoft.com/office/drawing/2014/main" val="3274641629"/>
                  </a:ext>
                </a:extLst>
              </a:tr>
            </a:tbl>
          </a:graphicData>
        </a:graphic>
      </p:graphicFrame>
    </p:spTree>
    <p:extLst>
      <p:ext uri="{BB962C8B-B14F-4D97-AF65-F5344CB8AC3E}">
        <p14:creationId xmlns:p14="http://schemas.microsoft.com/office/powerpoint/2010/main" val="2691736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5352"/>
            <a:ext cx="8230272" cy="692663"/>
          </a:xfrm>
        </p:spPr>
        <p:txBody>
          <a:bodyPr>
            <a:noAutofit/>
          </a:bodyPr>
          <a:lstStyle/>
          <a:p>
            <a:r>
              <a:rPr lang="en-US" sz="2400" dirty="0" smtClean="0"/>
              <a:t>We can plot the cumulative methane production over time and determine the maximum methane production</a:t>
            </a:r>
            <a:endParaRPr lang="en-US" sz="2400" dirty="0"/>
          </a:p>
        </p:txBody>
      </p:sp>
      <p:cxnSp>
        <p:nvCxnSpPr>
          <p:cNvPr id="6" name="Straight Connector 5"/>
          <p:cNvCxnSpPr/>
          <p:nvPr/>
        </p:nvCxnSpPr>
        <p:spPr>
          <a:xfrm flipV="1">
            <a:off x="2355819" y="2270235"/>
            <a:ext cx="3747688" cy="1"/>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5333249" y="1457464"/>
            <a:ext cx="2238703" cy="523220"/>
          </a:xfrm>
          <a:prstGeom prst="rect">
            <a:avLst/>
          </a:prstGeom>
          <a:noFill/>
        </p:spPr>
        <p:txBody>
          <a:bodyPr wrap="square" rtlCol="0">
            <a:spAutoFit/>
          </a:bodyPr>
          <a:lstStyle/>
          <a:p>
            <a:pPr algn="ctr"/>
            <a:r>
              <a:rPr lang="en-US" dirty="0" smtClean="0"/>
              <a:t>Maximum </a:t>
            </a:r>
            <a:r>
              <a:rPr lang="en-US" dirty="0" smtClean="0"/>
              <a:t>Methane </a:t>
            </a:r>
            <a:r>
              <a:rPr lang="en-US" dirty="0" smtClean="0"/>
              <a:t>Production = 66 mL</a:t>
            </a:r>
            <a:endParaRPr lang="en-US" dirty="0"/>
          </a:p>
        </p:txBody>
      </p:sp>
      <p:cxnSp>
        <p:nvCxnSpPr>
          <p:cNvPr id="9" name="Straight Arrow Connector 8"/>
          <p:cNvCxnSpPr>
            <a:stCxn id="7" idx="2"/>
          </p:cNvCxnSpPr>
          <p:nvPr/>
        </p:nvCxnSpPr>
        <p:spPr>
          <a:xfrm flipH="1">
            <a:off x="5716127" y="1980684"/>
            <a:ext cx="736474" cy="2755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97619" y="2710927"/>
            <a:ext cx="2280621" cy="954107"/>
          </a:xfrm>
          <a:prstGeom prst="rect">
            <a:avLst/>
          </a:prstGeom>
          <a:noFill/>
        </p:spPr>
        <p:txBody>
          <a:bodyPr wrap="square" rtlCol="0">
            <a:spAutoFit/>
          </a:bodyPr>
          <a:lstStyle/>
          <a:p>
            <a:pPr algn="ctr"/>
            <a:r>
              <a:rPr lang="en-US" dirty="0"/>
              <a:t>Methane production stabilizes as all the volatile fatty acids produced by fermentation are used up. </a:t>
            </a:r>
          </a:p>
        </p:txBody>
      </p:sp>
      <p:graphicFrame>
        <p:nvGraphicFramePr>
          <p:cNvPr id="8" name="Chart 7"/>
          <p:cNvGraphicFramePr>
            <a:graphicFrameLocks/>
          </p:cNvGraphicFramePr>
          <p:nvPr>
            <p:extLst>
              <p:ext uri="{D42A27DB-BD31-4B8C-83A1-F6EECF244321}">
                <p14:modId xmlns:p14="http://schemas.microsoft.com/office/powerpoint/2010/main" val="922225816"/>
              </p:ext>
            </p:extLst>
          </p:nvPr>
        </p:nvGraphicFramePr>
        <p:xfrm>
          <a:off x="1791148" y="1719074"/>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1623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plots? </a:t>
            </a:r>
            <a:endParaRPr lang="en-US" dirty="0"/>
          </a:p>
        </p:txBody>
      </p:sp>
      <p:sp>
        <p:nvSpPr>
          <p:cNvPr id="3" name="Text Placeholder 2"/>
          <p:cNvSpPr>
            <a:spLocks noGrp="1"/>
          </p:cNvSpPr>
          <p:nvPr>
            <p:ph type="body" idx="1"/>
          </p:nvPr>
        </p:nvSpPr>
        <p:spPr/>
        <p:txBody>
          <a:bodyPr/>
          <a:lstStyle/>
          <a:p>
            <a:r>
              <a:rPr lang="en-US" dirty="0" smtClean="0"/>
              <a:t>Students can also graph pH vs time, methane content vs. time, or other variables. </a:t>
            </a:r>
          </a:p>
          <a:p>
            <a:r>
              <a:rPr lang="en-US" dirty="0" smtClean="0"/>
              <a:t>By comparing these values, they may be able to make sense from their data.</a:t>
            </a:r>
          </a:p>
          <a:p>
            <a:r>
              <a:rPr lang="en-US" dirty="0" smtClean="0"/>
              <a:t>For example, if the pH dropped, biogas production was still high but the methane content of the biogas was very low, the reactor might have “soured” due to too much organic acid production.   </a:t>
            </a:r>
            <a:endParaRPr lang="en-US" dirty="0"/>
          </a:p>
        </p:txBody>
      </p:sp>
    </p:spTree>
    <p:extLst>
      <p:ext uri="{BB962C8B-B14F-4D97-AF65-F5344CB8AC3E}">
        <p14:creationId xmlns:p14="http://schemas.microsoft.com/office/powerpoint/2010/main" val="708811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a:spLocks noGrp="1"/>
          </p:cNvSpPr>
          <p:nvPr>
            <p:ph type="title"/>
          </p:nvPr>
        </p:nvSpPr>
        <p:spPr>
          <a:xfrm>
            <a:off x="628650" y="575352"/>
            <a:ext cx="7886700" cy="6926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747"/>
              </a:buClr>
              <a:buSzPts val="3000"/>
              <a:buFont typeface="Arial"/>
              <a:buNone/>
            </a:pPr>
            <a:r>
              <a:rPr lang="en-US"/>
              <a:t>Data analysis</a:t>
            </a:r>
            <a:endParaRPr/>
          </a:p>
        </p:txBody>
      </p:sp>
      <p:sp>
        <p:nvSpPr>
          <p:cNvPr id="111" name="Google Shape;111;p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66069"/>
              </a:buClr>
              <a:buSzPts val="2100"/>
              <a:buNone/>
            </a:pPr>
            <a:r>
              <a:rPr lang="en-US" dirty="0"/>
              <a:t>By now, we have collected lots of data about our biodigesters.</a:t>
            </a:r>
            <a:endParaRPr dirty="0"/>
          </a:p>
          <a:p>
            <a:pPr marL="0" lvl="0" indent="0" algn="l" rtl="0">
              <a:lnSpc>
                <a:spcPct val="90000"/>
              </a:lnSpc>
              <a:spcBef>
                <a:spcPts val="750"/>
              </a:spcBef>
              <a:spcAft>
                <a:spcPts val="0"/>
              </a:spcAft>
              <a:buClr>
                <a:srgbClr val="466069"/>
              </a:buClr>
              <a:buSzPts val="1800"/>
              <a:buNone/>
            </a:pPr>
            <a:r>
              <a:rPr lang="en-US" sz="1800" dirty="0"/>
              <a:t>But what does it mean? How does it answer our research question?</a:t>
            </a:r>
            <a:r>
              <a:rPr lang="en-US" sz="2000" dirty="0"/>
              <a:t> </a:t>
            </a:r>
            <a:endParaRPr dirty="0"/>
          </a:p>
          <a:p>
            <a:pPr marL="0" lvl="0" indent="0" algn="l" rtl="0">
              <a:lnSpc>
                <a:spcPct val="90000"/>
              </a:lnSpc>
              <a:spcBef>
                <a:spcPts val="750"/>
              </a:spcBef>
              <a:spcAft>
                <a:spcPts val="0"/>
              </a:spcAft>
              <a:buClr>
                <a:srgbClr val="466069"/>
              </a:buClr>
              <a:buSzPts val="2000"/>
              <a:buNone/>
            </a:pPr>
            <a:endParaRPr sz="2000" dirty="0"/>
          </a:p>
          <a:p>
            <a:pPr marL="0" lvl="0" indent="0" algn="l" rtl="0">
              <a:lnSpc>
                <a:spcPct val="90000"/>
              </a:lnSpc>
              <a:spcBef>
                <a:spcPts val="750"/>
              </a:spcBef>
              <a:spcAft>
                <a:spcPts val="0"/>
              </a:spcAft>
              <a:buClr>
                <a:srgbClr val="466069"/>
              </a:buClr>
              <a:buSzPts val="2000"/>
              <a:buNone/>
            </a:pPr>
            <a:r>
              <a:rPr lang="en-US" sz="2000" dirty="0"/>
              <a:t>Write the answers to the following questions:</a:t>
            </a:r>
            <a:endParaRPr dirty="0"/>
          </a:p>
          <a:p>
            <a:pPr marL="171450" lvl="0" indent="-171450" algn="l" rtl="0">
              <a:lnSpc>
                <a:spcPct val="90000"/>
              </a:lnSpc>
              <a:spcBef>
                <a:spcPts val="750"/>
              </a:spcBef>
              <a:spcAft>
                <a:spcPts val="0"/>
              </a:spcAft>
              <a:buClr>
                <a:srgbClr val="466069"/>
              </a:buClr>
              <a:buSzPts val="1800"/>
              <a:buChar char="•"/>
            </a:pPr>
            <a:r>
              <a:rPr lang="en-US" sz="1800" dirty="0"/>
              <a:t>What was the research question?</a:t>
            </a:r>
            <a:endParaRPr dirty="0"/>
          </a:p>
          <a:p>
            <a:pPr marL="171450" lvl="0" indent="-171450" algn="l" rtl="0">
              <a:lnSpc>
                <a:spcPct val="90000"/>
              </a:lnSpc>
              <a:spcBef>
                <a:spcPts val="750"/>
              </a:spcBef>
              <a:spcAft>
                <a:spcPts val="0"/>
              </a:spcAft>
              <a:buClr>
                <a:srgbClr val="466069"/>
              </a:buClr>
              <a:buSzPts val="1800"/>
              <a:buChar char="•"/>
            </a:pPr>
            <a:r>
              <a:rPr lang="en-US" sz="1800" dirty="0"/>
              <a:t>What was the hypothesis?</a:t>
            </a:r>
            <a:endParaRPr dirty="0"/>
          </a:p>
          <a:p>
            <a:pPr marL="171450" lvl="0" indent="-171450" algn="l" rtl="0">
              <a:lnSpc>
                <a:spcPct val="90000"/>
              </a:lnSpc>
              <a:spcBef>
                <a:spcPts val="750"/>
              </a:spcBef>
              <a:spcAft>
                <a:spcPts val="0"/>
              </a:spcAft>
              <a:buClr>
                <a:srgbClr val="466069"/>
              </a:buClr>
              <a:buSzPts val="1800"/>
              <a:buChar char="•"/>
            </a:pPr>
            <a:r>
              <a:rPr lang="en-US" sz="1800" dirty="0"/>
              <a:t>How did the data you collected answer that research question?</a:t>
            </a:r>
            <a:endParaRPr dirty="0"/>
          </a:p>
          <a:p>
            <a:pPr marL="171450" lvl="0" indent="-171450" algn="l" rtl="0">
              <a:lnSpc>
                <a:spcPct val="90000"/>
              </a:lnSpc>
              <a:spcBef>
                <a:spcPts val="750"/>
              </a:spcBef>
              <a:spcAft>
                <a:spcPts val="0"/>
              </a:spcAft>
              <a:buClr>
                <a:srgbClr val="466069"/>
              </a:buClr>
              <a:buSzPts val="1800"/>
              <a:buChar char="•"/>
            </a:pPr>
            <a:r>
              <a:rPr lang="en-US" sz="1800" dirty="0" smtClean="0"/>
              <a:t>Does the data support </a:t>
            </a:r>
            <a:r>
              <a:rPr lang="en-US" sz="1800" smtClean="0"/>
              <a:t>your hypothesis</a:t>
            </a:r>
            <a:r>
              <a:rPr lang="en-US" sz="1800" smtClean="0"/>
              <a:t>?</a:t>
            </a: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806</Words>
  <Application>Microsoft Office PowerPoint</Application>
  <PresentationFormat>On-screen Show (16:9)</PresentationFormat>
  <Paragraphs>180</Paragraphs>
  <Slides>11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Cambria Math</vt:lpstr>
      <vt:lpstr>Office Theme</vt:lpstr>
      <vt:lpstr>Data Analysis &amp; Reporting</vt:lpstr>
      <vt:lpstr>Data analysis</vt:lpstr>
      <vt:lpstr>How much biogas was produced? </vt:lpstr>
      <vt:lpstr>We can plot the cumulative biogas production over time and determine the maximum biogas production</vt:lpstr>
      <vt:lpstr>We can calculate how much methane is produced in the biodigester</vt:lpstr>
      <vt:lpstr>How much methane was produced? </vt:lpstr>
      <vt:lpstr>We can plot the cumulative methane production over time and determine the maximum methane production</vt:lpstr>
      <vt:lpstr>Other plots? </vt:lpstr>
      <vt:lpstr>Data analysis</vt:lpstr>
      <vt:lpstr>How can be relate our data to a real world example? </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Analysis &amp; Reporting</dc:title>
  <dc:creator>DiMercurio, Kyrstin</dc:creator>
  <cp:lastModifiedBy>Sarina Ergas</cp:lastModifiedBy>
  <cp:revision>13</cp:revision>
  <dcterms:created xsi:type="dcterms:W3CDTF">2019-11-06T18:18:56Z</dcterms:created>
  <dcterms:modified xsi:type="dcterms:W3CDTF">2023-06-12T22:33:12Z</dcterms:modified>
</cp:coreProperties>
</file>