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8" r:id="rId3"/>
    <p:sldId id="259" r:id="rId4"/>
    <p:sldId id="260" r:id="rId5"/>
    <p:sldId id="270" r:id="rId6"/>
    <p:sldId id="264" r:id="rId7"/>
    <p:sldId id="271" r:id="rId8"/>
    <p:sldId id="265" r:id="rId9"/>
    <p:sldId id="266" r:id="rId10"/>
    <p:sldId id="273" r:id="rId11"/>
    <p:sldId id="272" r:id="rId12"/>
    <p:sldId id="267" r:id="rId13"/>
    <p:sldId id="275" r:id="rId14"/>
    <p:sldId id="279" r:id="rId15"/>
    <p:sldId id="262" r:id="rId16"/>
    <p:sldId id="280" r:id="rId17"/>
    <p:sldId id="276" r:id="rId18"/>
    <p:sldId id="277" r:id="rId19"/>
    <p:sldId id="263" r:id="rId20"/>
    <p:sldId id="27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vFUdxfG+Ok56uCQb6YCmMw1bcb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81055-8ED7-4C24-B391-70475E9FDBFE}" v="17" dt="2023-02-02T00:30:58.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4"/>
  </p:normalViewPr>
  <p:slideViewPr>
    <p:cSldViewPr snapToGrid="0">
      <p:cViewPr varScale="1">
        <p:scale>
          <a:sx n="117" d="100"/>
          <a:sy n="117" d="100"/>
        </p:scale>
        <p:origin x="184" y="5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fb66ef6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9" name="Google Shape;159;g12fb66ef6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557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fb66ef6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9" name="Google Shape;159;g12fb66ef6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3238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47ce2cb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g1347ce2cb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47ce2cb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g1347ce2cb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92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47ce2cb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g1347ce2cb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399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fb66ef62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12fb66ef6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97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fb66ef62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12fb66ef6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713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fb66ef62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2fb66ef62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781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fb66ef62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2fb66ef62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807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fb66ef62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2fb66ef62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75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cfefe7c8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12cfefe7c8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2cfefe7c8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12cfefe7c8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cfefe7c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12cfefe7c8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cfefe7c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12cfefe7c8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59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fb66ef62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12fb66ef62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fb66ef62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12fb66ef62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74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fb66ef62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3" name="Google Shape;153;g12fb66ef62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fb66ef6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9" name="Google Shape;159;g12fb66ef6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5"/>
          <p:cNvSpPr txBox="1">
            <a:spLocks noGrp="1"/>
          </p:cNvSpPr>
          <p:nvPr>
            <p:ph type="title"/>
          </p:nvPr>
        </p:nvSpPr>
        <p:spPr>
          <a:xfrm>
            <a:off x="623888" y="470006"/>
            <a:ext cx="7886700" cy="15120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body" idx="1"/>
          </p:nvPr>
        </p:nvSpPr>
        <p:spPr>
          <a:xfrm>
            <a:off x="623888" y="2002285"/>
            <a:ext cx="7886700" cy="562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 name="Google Shape;14;p15"/>
          <p:cNvSpPr txBox="1">
            <a:spLocks noGrp="1"/>
          </p:cNvSpPr>
          <p:nvPr>
            <p:ph type="body" idx="2"/>
          </p:nvPr>
        </p:nvSpPr>
        <p:spPr>
          <a:xfrm>
            <a:off x="623888" y="4409631"/>
            <a:ext cx="7886700" cy="2973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CEAD1"/>
              </a:buClr>
              <a:buSzPts val="1400"/>
              <a:buNone/>
              <a:defRPr sz="1400" b="0">
                <a:solidFill>
                  <a:srgbClr val="ECEAD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Green" type="titleOnly">
  <p:cSld name="TITLE_ONLY">
    <p:bg>
      <p:bgPr>
        <a:solidFill>
          <a:srgbClr val="006747"/>
        </a:solidFill>
        <a:effectLst/>
      </p:bgPr>
    </p:bg>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Gray">
  <p:cSld name="Section Header-Gray">
    <p:bg>
      <p:bgPr>
        <a:solidFill>
          <a:srgbClr val="7E96A0"/>
        </a:solidFill>
        <a:effectLst/>
      </p:bgPr>
    </p:bg>
    <p:spTree>
      <p:nvGrpSpPr>
        <p:cNvPr id="1" name="Shape 60"/>
        <p:cNvGrpSpPr/>
        <p:nvPr/>
      </p:nvGrpSpPr>
      <p:grpSpPr>
        <a:xfrm>
          <a:off x="0" y="0"/>
          <a:ext cx="0" cy="0"/>
          <a:chOff x="0" y="0"/>
          <a:chExt cx="0" cy="0"/>
        </a:xfrm>
      </p:grpSpPr>
      <p:sp>
        <p:nvSpPr>
          <p:cNvPr id="61" name="Google Shape;61;p25"/>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Photo">
  <p:cSld name="Section Header-Photo">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26"/>
          <p:cNvSpPr/>
          <p:nvPr/>
        </p:nvSpPr>
        <p:spPr>
          <a:xfrm>
            <a:off x="182880" y="219456"/>
            <a:ext cx="8750808" cy="4754880"/>
          </a:xfrm>
          <a:prstGeom prst="rect">
            <a:avLst/>
          </a:prstGeom>
          <a:solidFill>
            <a:srgbClr val="006747">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 name="Google Shape;64;p26"/>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Photo-2">
  <p:cSld name="Section Header-Photo-2">
    <p:bg>
      <p:bgPr>
        <a:solidFill>
          <a:srgbClr val="006747"/>
        </a:solidFill>
        <a:effectLst/>
      </p:bgPr>
    </p:bg>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628650" y="2011203"/>
            <a:ext cx="3145064" cy="27349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4572000" y="0"/>
            <a:ext cx="4572000" cy="51435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28"/>
          <p:cNvSpPr/>
          <p:nvPr/>
        </p:nvSpPr>
        <p:spPr>
          <a:xfrm>
            <a:off x="0" y="-34017"/>
            <a:ext cx="3887391" cy="5204389"/>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70" name="Google Shape;70;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8"/>
          <p:cNvSpPr txBox="1">
            <a:spLocks noGrp="1"/>
          </p:cNvSpPr>
          <p:nvPr>
            <p:ph type="body" idx="1"/>
          </p:nvPr>
        </p:nvSpPr>
        <p:spPr>
          <a:xfrm>
            <a:off x="4144709" y="740569"/>
            <a:ext cx="4371831"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rgbClr val="006747"/>
              </a:buClr>
              <a:buSzPts val="2400"/>
              <a:buChar char="•"/>
              <a:defRPr sz="2400">
                <a:solidFill>
                  <a:srgbClr val="006747"/>
                </a:solidFill>
              </a:defRPr>
            </a:lvl1pPr>
            <a:lvl2pPr marL="914400" lvl="1" indent="-361950" algn="l">
              <a:lnSpc>
                <a:spcPct val="90000"/>
              </a:lnSpc>
              <a:spcBef>
                <a:spcPts val="375"/>
              </a:spcBef>
              <a:spcAft>
                <a:spcPts val="0"/>
              </a:spcAft>
              <a:buClr>
                <a:srgbClr val="006747"/>
              </a:buClr>
              <a:buSzPts val="2100"/>
              <a:buChar char="•"/>
              <a:defRPr sz="2100">
                <a:solidFill>
                  <a:srgbClr val="006747"/>
                </a:solidFill>
              </a:defRPr>
            </a:lvl2pPr>
            <a:lvl3pPr marL="1371600" lvl="2" indent="-342900" algn="l">
              <a:lnSpc>
                <a:spcPct val="90000"/>
              </a:lnSpc>
              <a:spcBef>
                <a:spcPts val="375"/>
              </a:spcBef>
              <a:spcAft>
                <a:spcPts val="0"/>
              </a:spcAft>
              <a:buClr>
                <a:srgbClr val="006747"/>
              </a:buClr>
              <a:buSzPts val="1800"/>
              <a:buChar char="•"/>
              <a:defRPr sz="1800">
                <a:solidFill>
                  <a:srgbClr val="006747"/>
                </a:solidFill>
              </a:defRPr>
            </a:lvl3pPr>
            <a:lvl4pPr marL="1828800" lvl="3" indent="-323850" algn="l">
              <a:lnSpc>
                <a:spcPct val="90000"/>
              </a:lnSpc>
              <a:spcBef>
                <a:spcPts val="375"/>
              </a:spcBef>
              <a:spcAft>
                <a:spcPts val="0"/>
              </a:spcAft>
              <a:buClr>
                <a:srgbClr val="006747"/>
              </a:buClr>
              <a:buSzPts val="1500"/>
              <a:buChar char="•"/>
              <a:defRPr sz="1500">
                <a:solidFill>
                  <a:srgbClr val="006747"/>
                </a:solidFill>
              </a:defRPr>
            </a:lvl4pPr>
            <a:lvl5pPr marL="2286000" lvl="4" indent="-323850" algn="l">
              <a:lnSpc>
                <a:spcPct val="90000"/>
              </a:lnSpc>
              <a:spcBef>
                <a:spcPts val="375"/>
              </a:spcBef>
              <a:spcAft>
                <a:spcPts val="0"/>
              </a:spcAft>
              <a:buClr>
                <a:srgbClr val="006747"/>
              </a:buClr>
              <a:buSzPts val="1500"/>
              <a:buChar char="•"/>
              <a:defRPr sz="1500">
                <a:solidFill>
                  <a:srgbClr val="006747"/>
                </a:solidFill>
              </a:defRPr>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2" name="Google Shape;72;p28"/>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solidFill>
                  <a:schemeClr val="lt1"/>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3" name="Google Shape;73;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74"/>
        <p:cNvGrpSpPr/>
        <p:nvPr/>
      </p:nvGrpSpPr>
      <p:grpSpPr>
        <a:xfrm>
          <a:off x="0" y="0"/>
          <a:ext cx="0" cy="0"/>
          <a:chOff x="0" y="0"/>
          <a:chExt cx="0" cy="0"/>
        </a:xfrm>
      </p:grpSpPr>
      <p:sp>
        <p:nvSpPr>
          <p:cNvPr id="75" name="Google Shape;75;p29"/>
          <p:cNvSpPr/>
          <p:nvPr/>
        </p:nvSpPr>
        <p:spPr>
          <a:xfrm>
            <a:off x="0" y="-34016"/>
            <a:ext cx="9144000" cy="2191590"/>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76" name="Google Shape;76;p29"/>
          <p:cNvSpPr txBox="1">
            <a:spLocks noGrp="1"/>
          </p:cNvSpPr>
          <p:nvPr>
            <p:ph type="title"/>
          </p:nvPr>
        </p:nvSpPr>
        <p:spPr>
          <a:xfrm>
            <a:off x="629840" y="342900"/>
            <a:ext cx="3099679"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9"/>
          <p:cNvSpPr txBox="1">
            <a:spLocks noGrp="1"/>
          </p:cNvSpPr>
          <p:nvPr>
            <p:ph type="body" idx="1"/>
          </p:nvPr>
        </p:nvSpPr>
        <p:spPr>
          <a:xfrm>
            <a:off x="629841" y="2383604"/>
            <a:ext cx="4034626" cy="22089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800"/>
              <a:buNone/>
              <a:defRPr sz="18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8" name="Google Shape;78;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29"/>
          <p:cNvSpPr>
            <a:spLocks noGrp="1"/>
          </p:cNvSpPr>
          <p:nvPr>
            <p:ph type="pic" idx="2"/>
          </p:nvPr>
        </p:nvSpPr>
        <p:spPr>
          <a:xfrm>
            <a:off x="5033963" y="-33338"/>
            <a:ext cx="3606800" cy="3732213"/>
          </a:xfrm>
          <a:prstGeom prst="rect">
            <a:avLst/>
          </a:prstGeom>
          <a:noFill/>
          <a:ln>
            <a:noFill/>
          </a:ln>
        </p:spPr>
      </p:sp>
      <p:sp>
        <p:nvSpPr>
          <p:cNvPr id="80" name="Google Shape;80;p29"/>
          <p:cNvSpPr txBox="1">
            <a:spLocks noGrp="1"/>
          </p:cNvSpPr>
          <p:nvPr>
            <p:ph type="body" idx="3"/>
          </p:nvPr>
        </p:nvSpPr>
        <p:spPr>
          <a:xfrm>
            <a:off x="5033963" y="3871644"/>
            <a:ext cx="3606800" cy="45377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747"/>
              </a:buClr>
              <a:buSzPts val="2400"/>
              <a:buFont typeface="Arial"/>
              <a:buNone/>
              <a:defRPr sz="2400">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a:spLocks noGrp="1"/>
          </p:cNvSpPr>
          <p:nvPr>
            <p:ph type="pic" idx="2"/>
          </p:nvPr>
        </p:nvSpPr>
        <p:spPr>
          <a:xfrm>
            <a:off x="3887391" y="740569"/>
            <a:ext cx="4629150" cy="3655219"/>
          </a:xfrm>
          <a:prstGeom prst="rect">
            <a:avLst/>
          </a:prstGeom>
          <a:noFill/>
          <a:ln>
            <a:noFill/>
          </a:ln>
        </p:spPr>
      </p:sp>
      <p:sp>
        <p:nvSpPr>
          <p:cNvPr id="84" name="Google Shape;84;p3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30"/>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rt-logo">
  <p:cSld name="Chart-logo">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31"/>
          <p:cNvSpPr txBox="1">
            <a:spLocks noGrp="1"/>
          </p:cNvSpPr>
          <p:nvPr>
            <p:ph type="title"/>
          </p:nvPr>
        </p:nvSpPr>
        <p:spPr>
          <a:xfrm>
            <a:off x="5566172" y="740569"/>
            <a:ext cx="2949178" cy="8024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747"/>
              </a:buClr>
              <a:buSzPts val="2400"/>
              <a:buFont typeface="Arial"/>
              <a:buNone/>
              <a:defRPr sz="2400">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1"/>
          <p:cNvSpPr txBox="1">
            <a:spLocks noGrp="1"/>
          </p:cNvSpPr>
          <p:nvPr>
            <p:ph type="body" idx="1"/>
          </p:nvPr>
        </p:nvSpPr>
        <p:spPr>
          <a:xfrm>
            <a:off x="5566172"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0" name="Google Shape;90;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31"/>
          <p:cNvSpPr>
            <a:spLocks noGrp="1"/>
          </p:cNvSpPr>
          <p:nvPr>
            <p:ph type="chart" idx="2"/>
          </p:nvPr>
        </p:nvSpPr>
        <p:spPr>
          <a:xfrm>
            <a:off x="660663" y="740569"/>
            <a:ext cx="4627562" cy="36544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End Slide">
  <p:cSld name="1_End Slide">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Logo-1" type="obj">
  <p:cSld name="OBJEC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628650" y="575352"/>
            <a:ext cx="7886700" cy="692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2">
  <p:cSld name="Title Slide-2">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7"/>
          <p:cNvSpPr txBox="1">
            <a:spLocks noGrp="1"/>
          </p:cNvSpPr>
          <p:nvPr>
            <p:ph type="title"/>
          </p:nvPr>
        </p:nvSpPr>
        <p:spPr>
          <a:xfrm>
            <a:off x="623888" y="467360"/>
            <a:ext cx="7886700" cy="1087964"/>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body" idx="1"/>
          </p:nvPr>
        </p:nvSpPr>
        <p:spPr>
          <a:xfrm>
            <a:off x="623888" y="1575565"/>
            <a:ext cx="7886700" cy="56257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2" name="Google Shape;22;p17"/>
          <p:cNvSpPr txBox="1">
            <a:spLocks noGrp="1"/>
          </p:cNvSpPr>
          <p:nvPr>
            <p:ph type="body" idx="2"/>
          </p:nvPr>
        </p:nvSpPr>
        <p:spPr>
          <a:xfrm>
            <a:off x="623888" y="2296351"/>
            <a:ext cx="7886700" cy="297332"/>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rgbClr val="ECEAD1"/>
              </a:buClr>
              <a:buSzPts val="1400"/>
              <a:buNone/>
              <a:defRPr sz="1400" b="0">
                <a:solidFill>
                  <a:srgbClr val="ECEAD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Logo-2">
  <p:cSld name="Title and Content-Logo-2">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19"/>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Google Shape;31;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20"/>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20"/>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2">
  <p:cSld name="Two Content-2">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p:nvPr/>
        </p:nvSpPr>
        <p:spPr>
          <a:xfrm>
            <a:off x="1" y="0"/>
            <a:ext cx="179462" cy="5143500"/>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1" name="Google Shape;41;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1"/>
          <p:cNvSpPr txBox="1">
            <a:spLocks noGrp="1"/>
          </p:cNvSpPr>
          <p:nvPr>
            <p:ph type="body" idx="1"/>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21"/>
          <p:cNvSpPr>
            <a:spLocks noGrp="1"/>
          </p:cNvSpPr>
          <p:nvPr>
            <p:ph type="pic" idx="2"/>
          </p:nvPr>
        </p:nvSpPr>
        <p:spPr>
          <a:xfrm>
            <a:off x="628650" y="1369219"/>
            <a:ext cx="3874984" cy="3263504"/>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3">
  <p:cSld name="Two Content-3">
    <p:bg>
      <p:bgPr>
        <a:solidFill>
          <a:srgbClr val="ECEAD1"/>
        </a:solidFill>
        <a:effectLst/>
      </p:bgPr>
    </p:bg>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2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2"/>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006747"/>
              </a:buClr>
              <a:buSzPts val="1800"/>
              <a:buNone/>
              <a:defRPr sz="1800" b="1">
                <a:solidFill>
                  <a:srgbClr val="006747"/>
                </a:solidFil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3" name="Google Shape;53;p2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2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006747"/>
              </a:buClr>
              <a:buSzPts val="1800"/>
              <a:buNone/>
              <a:defRPr sz="1800" b="1">
                <a:solidFill>
                  <a:srgbClr val="006747"/>
                </a:solidFil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2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23"/>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9" name="Google Shape;9;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0" name="Google Shape;10;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elevise.co.uk/gac8c.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levise.co.uk/gac8c.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elevise.co.uk/gac8c.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title"/>
          </p:nvPr>
        </p:nvSpPr>
        <p:spPr>
          <a:xfrm>
            <a:off x="623888" y="470006"/>
            <a:ext cx="7886700" cy="22649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Arial"/>
              <a:buNone/>
            </a:pPr>
            <a:r>
              <a:rPr lang="en-US" sz="4400" dirty="0"/>
              <a:t>Collecting Biodigester </a:t>
            </a:r>
            <a:r>
              <a:rPr lang="en-US" sz="4800" dirty="0"/>
              <a:t>Data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2fb66ef622_0_34"/>
          <p:cNvSpPr txBox="1">
            <a:spLocks noGrp="1"/>
          </p:cNvSpPr>
          <p:nvPr>
            <p:ph type="title"/>
          </p:nvPr>
        </p:nvSpPr>
        <p:spPr>
          <a:xfrm>
            <a:off x="628650" y="665624"/>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dirty="0"/>
              <a:t>Measuring methane content</a:t>
            </a:r>
            <a:endParaRPr dirty="0"/>
          </a:p>
        </p:txBody>
      </p:sp>
      <p:sp>
        <p:nvSpPr>
          <p:cNvPr id="162" name="Google Shape;162;g12fb66ef622_0_34"/>
          <p:cNvSpPr txBox="1">
            <a:spLocks noGrp="1"/>
          </p:cNvSpPr>
          <p:nvPr>
            <p:ph type="body" idx="1"/>
          </p:nvPr>
        </p:nvSpPr>
        <p:spPr>
          <a:xfrm>
            <a:off x="710843" y="1347985"/>
            <a:ext cx="7886700" cy="3556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i="1" dirty="0"/>
              <a:t>How does the fermentation tube method work? </a:t>
            </a:r>
          </a:p>
          <a:p>
            <a:pPr marL="0" lvl="0" indent="0" algn="l" rtl="0">
              <a:lnSpc>
                <a:spcPct val="115000"/>
              </a:lnSpc>
              <a:spcBef>
                <a:spcPts val="0"/>
              </a:spcBef>
              <a:spcAft>
                <a:spcPts val="0"/>
              </a:spcAft>
              <a:buNone/>
            </a:pPr>
            <a:endParaRPr lang="en-US" sz="2400" i="1" dirty="0"/>
          </a:p>
          <a:p>
            <a:pPr marL="0" lvl="0" indent="0" algn="l" rtl="0">
              <a:lnSpc>
                <a:spcPct val="115000"/>
              </a:lnSpc>
              <a:spcBef>
                <a:spcPts val="0"/>
              </a:spcBef>
              <a:spcAft>
                <a:spcPts val="0"/>
              </a:spcAft>
              <a:buNone/>
            </a:pPr>
            <a:r>
              <a:rPr lang="en-US" sz="2400" i="1" dirty="0"/>
              <a:t>What happens to the CO</a:t>
            </a:r>
            <a:r>
              <a:rPr lang="en-US" sz="2400" i="1" baseline="-25000" dirty="0"/>
              <a:t>2</a:t>
            </a:r>
            <a:r>
              <a:rPr lang="en-US" sz="2400" i="1" dirty="0"/>
              <a:t> and what happens to the NH</a:t>
            </a:r>
            <a:r>
              <a:rPr lang="en-US" sz="2400" i="1" baseline="-25000" dirty="0"/>
              <a:t>4</a:t>
            </a:r>
            <a:r>
              <a:rPr lang="en-US" sz="2400" i="1" dirty="0"/>
              <a:t> in the fermentation tube? </a:t>
            </a:r>
          </a:p>
          <a:p>
            <a:pPr marL="0" lvl="0" indent="0" algn="l" rtl="0">
              <a:lnSpc>
                <a:spcPct val="115000"/>
              </a:lnSpc>
              <a:spcBef>
                <a:spcPts val="0"/>
              </a:spcBef>
              <a:spcAft>
                <a:spcPts val="0"/>
              </a:spcAft>
              <a:buNone/>
            </a:pPr>
            <a:endParaRPr lang="en-US" sz="2400" dirty="0"/>
          </a:p>
          <a:p>
            <a:pPr marL="0" lvl="0" indent="0" algn="l" rtl="0">
              <a:lnSpc>
                <a:spcPct val="115000"/>
              </a:lnSpc>
              <a:spcBef>
                <a:spcPts val="0"/>
              </a:spcBef>
              <a:spcAft>
                <a:spcPts val="0"/>
              </a:spcAft>
              <a:buNone/>
            </a:pPr>
            <a:endParaRPr lang="en-US" sz="2400" dirty="0"/>
          </a:p>
          <a:p>
            <a:pPr marL="0" lvl="0" indent="0" algn="l" rtl="0">
              <a:lnSpc>
                <a:spcPct val="115000"/>
              </a:lnSpc>
              <a:spcBef>
                <a:spcPts val="0"/>
              </a:spcBef>
              <a:spcAft>
                <a:spcPts val="0"/>
              </a:spcAft>
              <a:buNone/>
            </a:pPr>
            <a:r>
              <a:rPr lang="en-US" sz="2400" dirty="0"/>
              <a:t>Psst… here’s a hint </a:t>
            </a:r>
            <a:r>
              <a:rPr lang="en-US" sz="2400" dirty="0">
                <a:sym typeface="Wingdings" panose="05000000000000000000" pitchFamily="2" charset="2"/>
              </a:rPr>
              <a:t></a:t>
            </a:r>
            <a:endParaRPr sz="2400" dirty="0"/>
          </a:p>
        </p:txBody>
      </p:sp>
      <p:sp>
        <p:nvSpPr>
          <p:cNvPr id="2" name="Slide Number Placeholder 1">
            <a:extLst>
              <a:ext uri="{FF2B5EF4-FFF2-40B4-BE49-F238E27FC236}">
                <a16:creationId xmlns:a16="http://schemas.microsoft.com/office/drawing/2014/main" id="{FD6DB76E-C74A-E8CB-2B95-2396B9DD59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grpSp>
        <p:nvGrpSpPr>
          <p:cNvPr id="5" name="Group 4">
            <a:extLst>
              <a:ext uri="{FF2B5EF4-FFF2-40B4-BE49-F238E27FC236}">
                <a16:creationId xmlns:a16="http://schemas.microsoft.com/office/drawing/2014/main" id="{4FDF1D6D-9FBD-B925-BAB1-DEB651115DEC}"/>
              </a:ext>
            </a:extLst>
          </p:cNvPr>
          <p:cNvGrpSpPr/>
          <p:nvPr/>
        </p:nvGrpSpPr>
        <p:grpSpPr>
          <a:xfrm>
            <a:off x="4304872" y="3306686"/>
            <a:ext cx="3974172" cy="1508644"/>
            <a:chOff x="4458984" y="2936753"/>
            <a:chExt cx="3974172" cy="1508644"/>
          </a:xfrm>
        </p:grpSpPr>
        <p:pic>
          <p:nvPicPr>
            <p:cNvPr id="3" name="Google Shape;163;g12fb66ef622_0_34">
              <a:extLst>
                <a:ext uri="{FF2B5EF4-FFF2-40B4-BE49-F238E27FC236}">
                  <a16:creationId xmlns:a16="http://schemas.microsoft.com/office/drawing/2014/main" id="{25D4C3FB-2133-06D3-AB01-FD085A2D6370}"/>
                </a:ext>
              </a:extLst>
            </p:cNvPr>
            <p:cNvPicPr preferRelativeResize="0"/>
            <p:nvPr/>
          </p:nvPicPr>
          <p:blipFill>
            <a:blip r:embed="rId3">
              <a:alphaModFix/>
            </a:blip>
            <a:stretch>
              <a:fillRect/>
            </a:stretch>
          </p:blipFill>
          <p:spPr>
            <a:xfrm>
              <a:off x="4458984" y="2936753"/>
              <a:ext cx="1474297" cy="1508644"/>
            </a:xfrm>
            <a:prstGeom prst="rect">
              <a:avLst/>
            </a:prstGeom>
            <a:noFill/>
            <a:ln>
              <a:noFill/>
            </a:ln>
          </p:spPr>
        </p:pic>
        <p:pic>
          <p:nvPicPr>
            <p:cNvPr id="4" name="Google Shape;164;g12fb66ef622_0_34">
              <a:extLst>
                <a:ext uri="{FF2B5EF4-FFF2-40B4-BE49-F238E27FC236}">
                  <a16:creationId xmlns:a16="http://schemas.microsoft.com/office/drawing/2014/main" id="{F969314E-3B60-CD08-41FA-CAF3CD382A15}"/>
                </a:ext>
              </a:extLst>
            </p:cNvPr>
            <p:cNvPicPr preferRelativeResize="0"/>
            <p:nvPr/>
          </p:nvPicPr>
          <p:blipFill>
            <a:blip r:embed="rId4">
              <a:alphaModFix/>
            </a:blip>
            <a:stretch>
              <a:fillRect/>
            </a:stretch>
          </p:blipFill>
          <p:spPr>
            <a:xfrm>
              <a:off x="6676717" y="2969232"/>
              <a:ext cx="1756439" cy="1363054"/>
            </a:xfrm>
            <a:prstGeom prst="rect">
              <a:avLst/>
            </a:prstGeom>
            <a:noFill/>
            <a:ln>
              <a:noFill/>
            </a:ln>
          </p:spPr>
        </p:pic>
      </p:grpSp>
    </p:spTree>
    <p:extLst>
      <p:ext uri="{BB962C8B-B14F-4D97-AF65-F5344CB8AC3E}">
        <p14:creationId xmlns:p14="http://schemas.microsoft.com/office/powerpoint/2010/main" val="270965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2fb66ef622_0_34"/>
          <p:cNvSpPr txBox="1">
            <a:spLocks noGrp="1"/>
          </p:cNvSpPr>
          <p:nvPr>
            <p:ph type="title"/>
          </p:nvPr>
        </p:nvSpPr>
        <p:spPr>
          <a:xfrm>
            <a:off x="628650" y="658669"/>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dirty="0"/>
              <a:t>Measuring methane content</a:t>
            </a:r>
            <a:endParaRPr dirty="0"/>
          </a:p>
        </p:txBody>
      </p:sp>
      <p:sp>
        <p:nvSpPr>
          <p:cNvPr id="162" name="Google Shape;162;g12fb66ef622_0_34"/>
          <p:cNvSpPr txBox="1">
            <a:spLocks noGrp="1"/>
          </p:cNvSpPr>
          <p:nvPr>
            <p:ph type="body" idx="1"/>
          </p:nvPr>
        </p:nvSpPr>
        <p:spPr>
          <a:xfrm>
            <a:off x="628651" y="1281216"/>
            <a:ext cx="7110086" cy="2941463"/>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800" dirty="0"/>
              <a:t>CO</a:t>
            </a:r>
            <a:r>
              <a:rPr lang="en-US" sz="1800" baseline="-25000" dirty="0"/>
              <a:t>2</a:t>
            </a:r>
            <a:r>
              <a:rPr lang="en-US" sz="1800" dirty="0"/>
              <a:t> is a gas, but it is polar and quickly turns into a different, non-gaseous product that dissolves in the water.</a:t>
            </a:r>
            <a:endParaRPr sz="1400" dirty="0"/>
          </a:p>
          <a:p>
            <a:pPr marL="0" lvl="0" indent="0" algn="ctr" rtl="0">
              <a:lnSpc>
                <a:spcPct val="115000"/>
              </a:lnSpc>
              <a:spcBef>
                <a:spcPts val="0"/>
              </a:spcBef>
              <a:spcAft>
                <a:spcPts val="0"/>
              </a:spcAft>
              <a:buClr>
                <a:schemeClr val="dk1"/>
              </a:buClr>
              <a:buSzPts val="1100"/>
              <a:buFont typeface="Arial"/>
              <a:buNone/>
            </a:pPr>
            <a:r>
              <a:rPr lang="en-US" sz="1800" dirty="0"/>
              <a:t>KOH </a:t>
            </a:r>
            <a:r>
              <a:rPr lang="en-US" sz="1800" baseline="-25000" dirty="0"/>
              <a:t>(liquid)</a:t>
            </a:r>
            <a:r>
              <a:rPr lang="en-US" sz="1800" dirty="0"/>
              <a:t> + CO</a:t>
            </a:r>
            <a:r>
              <a:rPr lang="en-US" sz="1800" baseline="-25000" dirty="0"/>
              <a:t>2</a:t>
            </a:r>
            <a:r>
              <a:rPr lang="en-US" sz="1800" dirty="0"/>
              <a:t> </a:t>
            </a:r>
            <a:r>
              <a:rPr lang="en-US" sz="1800" baseline="-25000" dirty="0"/>
              <a:t>(gas)</a:t>
            </a:r>
            <a:r>
              <a:rPr lang="en-US" sz="1800" dirty="0"/>
              <a:t> </a:t>
            </a:r>
            <a:r>
              <a:rPr lang="en-US" sz="1800" dirty="0">
                <a:sym typeface="Wingdings" panose="05000000000000000000" pitchFamily="2" charset="2"/>
              </a:rPr>
              <a:t></a:t>
            </a:r>
            <a:r>
              <a:rPr lang="en-US" sz="1800" dirty="0"/>
              <a:t> K</a:t>
            </a:r>
            <a:r>
              <a:rPr lang="en-US" sz="1800" baseline="-25000" dirty="0"/>
              <a:t>2</a:t>
            </a:r>
            <a:r>
              <a:rPr lang="en-US" sz="1800" dirty="0"/>
              <a:t>CO</a:t>
            </a:r>
            <a:r>
              <a:rPr lang="en-US" sz="1800" baseline="-25000" dirty="0"/>
              <a:t>3</a:t>
            </a:r>
            <a:r>
              <a:rPr lang="en-US" sz="1800" dirty="0"/>
              <a:t> </a:t>
            </a:r>
            <a:r>
              <a:rPr lang="en-US" sz="1800" baseline="-25000" dirty="0"/>
              <a:t>(solid)  </a:t>
            </a:r>
            <a:r>
              <a:rPr lang="en-US" sz="1800" dirty="0"/>
              <a:t>+ H</a:t>
            </a:r>
            <a:r>
              <a:rPr lang="en-US" sz="1800" baseline="-25000" dirty="0"/>
              <a:t>2</a:t>
            </a:r>
            <a:r>
              <a:rPr lang="en-US" sz="1800" dirty="0"/>
              <a:t>O</a:t>
            </a:r>
            <a:r>
              <a:rPr lang="en-US" sz="1800" baseline="-25000" dirty="0"/>
              <a:t> (liquid)</a:t>
            </a:r>
            <a:endParaRPr sz="1800" baseline="-25000" dirty="0"/>
          </a:p>
          <a:p>
            <a:pPr marL="0" lvl="0" indent="0" algn="ctr" rtl="0">
              <a:lnSpc>
                <a:spcPct val="115000"/>
              </a:lnSpc>
              <a:spcBef>
                <a:spcPts val="0"/>
              </a:spcBef>
              <a:spcAft>
                <a:spcPts val="0"/>
              </a:spcAft>
              <a:buNone/>
            </a:pPr>
            <a:r>
              <a:rPr lang="en-US" sz="1800" dirty="0"/>
              <a:t>NaOH </a:t>
            </a:r>
            <a:r>
              <a:rPr lang="en-US" sz="1800" baseline="-25000" dirty="0"/>
              <a:t>(liquid)</a:t>
            </a:r>
            <a:r>
              <a:rPr lang="en-US" sz="1800" dirty="0"/>
              <a:t> + CO</a:t>
            </a:r>
            <a:r>
              <a:rPr lang="en-US" sz="1800" baseline="-25000" dirty="0"/>
              <a:t>2</a:t>
            </a:r>
            <a:r>
              <a:rPr lang="en-US" sz="1800" dirty="0"/>
              <a:t> </a:t>
            </a:r>
            <a:r>
              <a:rPr lang="en-US" sz="1800" baseline="-25000" dirty="0"/>
              <a:t>(gas)</a:t>
            </a:r>
            <a:r>
              <a:rPr lang="en-US" sz="1800" dirty="0"/>
              <a:t> </a:t>
            </a:r>
            <a:r>
              <a:rPr lang="en-US" sz="1800" dirty="0">
                <a:sym typeface="Wingdings" panose="05000000000000000000" pitchFamily="2" charset="2"/>
              </a:rPr>
              <a:t></a:t>
            </a:r>
            <a:r>
              <a:rPr lang="en-US" sz="1800" dirty="0"/>
              <a:t>  Na</a:t>
            </a:r>
            <a:r>
              <a:rPr lang="en-US" sz="1800" baseline="-25000" dirty="0"/>
              <a:t>2</a:t>
            </a:r>
            <a:r>
              <a:rPr lang="en-US" sz="1800" dirty="0"/>
              <a:t>CO</a:t>
            </a:r>
            <a:r>
              <a:rPr lang="en-US" sz="1800" baseline="-25000" dirty="0"/>
              <a:t>3 (solid)  </a:t>
            </a:r>
            <a:r>
              <a:rPr lang="en-US" sz="1800" dirty="0"/>
              <a:t>+ H</a:t>
            </a:r>
            <a:r>
              <a:rPr lang="en-US" sz="1800" baseline="-25000" dirty="0"/>
              <a:t>2</a:t>
            </a:r>
            <a:r>
              <a:rPr lang="en-US" sz="1800" dirty="0"/>
              <a:t>O</a:t>
            </a:r>
            <a:r>
              <a:rPr lang="en-US" sz="1800" baseline="-25000" dirty="0"/>
              <a:t> (liquid)</a:t>
            </a:r>
            <a:endParaRPr sz="1800" baseline="-25000" dirty="0"/>
          </a:p>
          <a:p>
            <a:pPr marL="0" lvl="0" indent="0" algn="l" rtl="0">
              <a:lnSpc>
                <a:spcPct val="115000"/>
              </a:lnSpc>
              <a:spcBef>
                <a:spcPts val="0"/>
              </a:spcBef>
              <a:spcAft>
                <a:spcPts val="0"/>
              </a:spcAft>
              <a:buNone/>
            </a:pPr>
            <a:endParaRPr sz="1600" dirty="0"/>
          </a:p>
          <a:p>
            <a:pPr marL="0" lvl="0" indent="0" algn="l" rtl="0">
              <a:lnSpc>
                <a:spcPct val="115000"/>
              </a:lnSpc>
              <a:spcBef>
                <a:spcPts val="0"/>
              </a:spcBef>
              <a:spcAft>
                <a:spcPts val="0"/>
              </a:spcAft>
              <a:buNone/>
            </a:pPr>
            <a:r>
              <a:rPr lang="en-US" sz="1800" dirty="0"/>
              <a:t>NH</a:t>
            </a:r>
            <a:r>
              <a:rPr lang="en-US" sz="1800" baseline="-25000" dirty="0"/>
              <a:t>4</a:t>
            </a:r>
            <a:r>
              <a:rPr lang="en-US" sz="1800" dirty="0"/>
              <a:t> is nonpolar, so it is insoluble in water and passes through the solution. </a:t>
            </a:r>
          </a:p>
          <a:p>
            <a:pPr marL="0" lvl="0" indent="0" algn="l" rtl="0">
              <a:lnSpc>
                <a:spcPct val="115000"/>
              </a:lnSpc>
              <a:spcBef>
                <a:spcPts val="0"/>
              </a:spcBef>
              <a:spcAft>
                <a:spcPts val="0"/>
              </a:spcAft>
              <a:buNone/>
            </a:pPr>
            <a:r>
              <a:rPr lang="en-US" sz="1800" dirty="0"/>
              <a:t>Because  biogas is a mixture of methane and carbon dioxide, everything at the top of the fermentation tube is methane.</a:t>
            </a:r>
            <a:endParaRPr sz="1800" dirty="0"/>
          </a:p>
        </p:txBody>
      </p:sp>
      <p:sp>
        <p:nvSpPr>
          <p:cNvPr id="2" name="Slide Number Placeholder 1">
            <a:extLst>
              <a:ext uri="{FF2B5EF4-FFF2-40B4-BE49-F238E27FC236}">
                <a16:creationId xmlns:a16="http://schemas.microsoft.com/office/drawing/2014/main" id="{FD6DB76E-C74A-E8CB-2B95-2396B9DD59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TextBox 3">
            <a:extLst>
              <a:ext uri="{FF2B5EF4-FFF2-40B4-BE49-F238E27FC236}">
                <a16:creationId xmlns:a16="http://schemas.microsoft.com/office/drawing/2014/main" id="{602F5D33-9847-8180-66DC-1EBE188F8F15}"/>
              </a:ext>
            </a:extLst>
          </p:cNvPr>
          <p:cNvSpPr txBox="1"/>
          <p:nvPr/>
        </p:nvSpPr>
        <p:spPr>
          <a:xfrm>
            <a:off x="443259" y="4173199"/>
            <a:ext cx="7480869" cy="770083"/>
          </a:xfrm>
          <a:prstGeom prst="rect">
            <a:avLst/>
          </a:prstGeom>
          <a:noFill/>
        </p:spPr>
        <p:txBody>
          <a:bodyPr wrap="square">
            <a:spAutoFit/>
          </a:bodyPr>
          <a:lstStyle/>
          <a:p>
            <a:pPr marL="0" indent="0">
              <a:lnSpc>
                <a:spcPct val="115000"/>
              </a:lnSpc>
              <a:spcBef>
                <a:spcPts val="0"/>
              </a:spcBef>
              <a:buNone/>
            </a:pPr>
            <a:r>
              <a:rPr lang="en-US" sz="2000" i="1" dirty="0"/>
              <a:t>Can you think of another gas besides methane that might pass through the solution?</a:t>
            </a:r>
          </a:p>
        </p:txBody>
      </p:sp>
      <p:grpSp>
        <p:nvGrpSpPr>
          <p:cNvPr id="5" name="Group 4">
            <a:extLst>
              <a:ext uri="{FF2B5EF4-FFF2-40B4-BE49-F238E27FC236}">
                <a16:creationId xmlns:a16="http://schemas.microsoft.com/office/drawing/2014/main" id="{5082A494-0760-25C7-764A-172D4EB2A25C}"/>
              </a:ext>
            </a:extLst>
          </p:cNvPr>
          <p:cNvGrpSpPr/>
          <p:nvPr/>
        </p:nvGrpSpPr>
        <p:grpSpPr>
          <a:xfrm>
            <a:off x="7386577" y="1844077"/>
            <a:ext cx="1199648" cy="1741473"/>
            <a:chOff x="7386577" y="1844077"/>
            <a:chExt cx="1199648" cy="1741473"/>
          </a:xfrm>
        </p:grpSpPr>
        <p:pic>
          <p:nvPicPr>
            <p:cNvPr id="163" name="Google Shape;163;g12fb66ef622_0_34"/>
            <p:cNvPicPr preferRelativeResize="0"/>
            <p:nvPr/>
          </p:nvPicPr>
          <p:blipFill>
            <a:blip r:embed="rId3">
              <a:alphaModFix/>
            </a:blip>
            <a:stretch>
              <a:fillRect/>
            </a:stretch>
          </p:blipFill>
          <p:spPr>
            <a:xfrm>
              <a:off x="7440700" y="1844077"/>
              <a:ext cx="1145525" cy="1140250"/>
            </a:xfrm>
            <a:prstGeom prst="rect">
              <a:avLst/>
            </a:prstGeom>
            <a:noFill/>
            <a:ln>
              <a:noFill/>
            </a:ln>
          </p:spPr>
        </p:pic>
        <p:pic>
          <p:nvPicPr>
            <p:cNvPr id="164" name="Google Shape;164;g12fb66ef622_0_34"/>
            <p:cNvPicPr preferRelativeResize="0"/>
            <p:nvPr/>
          </p:nvPicPr>
          <p:blipFill>
            <a:blip r:embed="rId4">
              <a:alphaModFix/>
            </a:blip>
            <a:stretch>
              <a:fillRect/>
            </a:stretch>
          </p:blipFill>
          <p:spPr>
            <a:xfrm>
              <a:off x="7386577" y="2725475"/>
              <a:ext cx="1075100" cy="860075"/>
            </a:xfrm>
            <a:prstGeom prst="rect">
              <a:avLst/>
            </a:prstGeom>
            <a:noFill/>
            <a:ln>
              <a:noFill/>
            </a:ln>
          </p:spPr>
        </p:pic>
      </p:grpSp>
    </p:spTree>
    <p:extLst>
      <p:ext uri="{BB962C8B-B14F-4D97-AF65-F5344CB8AC3E}">
        <p14:creationId xmlns:p14="http://schemas.microsoft.com/office/powerpoint/2010/main" val="292511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347ce2cbe4_0_0"/>
          <p:cNvSpPr txBox="1">
            <a:spLocks noGrp="1"/>
          </p:cNvSpPr>
          <p:nvPr>
            <p:ph type="title"/>
          </p:nvPr>
        </p:nvSpPr>
        <p:spPr>
          <a:xfrm>
            <a:off x="628650" y="739944"/>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dirty="0"/>
              <a:t>Detecting the presence of carbon dioxide</a:t>
            </a:r>
            <a:endParaRPr dirty="0"/>
          </a:p>
        </p:txBody>
      </p:sp>
      <p:sp>
        <p:nvSpPr>
          <p:cNvPr id="170" name="Google Shape;170;g1347ce2cbe4_0_0"/>
          <p:cNvSpPr txBox="1">
            <a:spLocks noGrp="1"/>
          </p:cNvSpPr>
          <p:nvPr>
            <p:ph type="body" idx="1"/>
          </p:nvPr>
        </p:nvSpPr>
        <p:spPr>
          <a:xfrm>
            <a:off x="628650" y="1308469"/>
            <a:ext cx="6038291" cy="3579704"/>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None/>
            </a:pPr>
            <a:r>
              <a:rPr lang="en-US" sz="3200" b="1" dirty="0"/>
              <a:t>How do we know if carbon dioxide (CO</a:t>
            </a:r>
            <a:r>
              <a:rPr lang="en-US" sz="3200" b="1" baseline="-25000" dirty="0"/>
              <a:t>2</a:t>
            </a:r>
            <a:r>
              <a:rPr lang="en-US" sz="3200" b="1" dirty="0"/>
              <a:t>) is present in the biogas?</a:t>
            </a:r>
            <a:endParaRPr sz="3200" b="1" dirty="0"/>
          </a:p>
          <a:p>
            <a:pPr marL="0" lvl="0" indent="0" algn="l" rtl="0">
              <a:lnSpc>
                <a:spcPct val="115000"/>
              </a:lnSpc>
              <a:spcBef>
                <a:spcPts val="0"/>
              </a:spcBef>
              <a:spcAft>
                <a:spcPts val="0"/>
              </a:spcAft>
              <a:buNone/>
            </a:pPr>
            <a:endParaRPr sz="2400" dirty="0"/>
          </a:p>
          <a:p>
            <a:pPr marL="457200" lvl="0" indent="-317500" algn="l" rtl="0">
              <a:lnSpc>
                <a:spcPct val="120000"/>
              </a:lnSpc>
              <a:spcBef>
                <a:spcPts val="0"/>
              </a:spcBef>
              <a:spcAft>
                <a:spcPts val="0"/>
              </a:spcAft>
              <a:buClr>
                <a:schemeClr val="dk1"/>
              </a:buClr>
              <a:buSzPts val="1400"/>
              <a:buAutoNum type="arabicPeriod"/>
            </a:pPr>
            <a:r>
              <a:rPr lang="en-US" sz="2900" dirty="0"/>
              <a:t>Fill a test tube with lime water</a:t>
            </a:r>
            <a:endParaRPr sz="2900" dirty="0"/>
          </a:p>
          <a:p>
            <a:pPr marL="457200" lvl="0" indent="-317500" algn="l" rtl="0">
              <a:lnSpc>
                <a:spcPct val="120000"/>
              </a:lnSpc>
              <a:spcBef>
                <a:spcPts val="0"/>
              </a:spcBef>
              <a:spcAft>
                <a:spcPts val="0"/>
              </a:spcAft>
              <a:buClr>
                <a:schemeClr val="dk1"/>
              </a:buClr>
              <a:buSzPts val="1400"/>
              <a:buAutoNum type="arabicPeriod"/>
            </a:pPr>
            <a:r>
              <a:rPr lang="en-US" sz="2900" dirty="0"/>
              <a:t>Withdraw 3 mL of biogas from the biodigester</a:t>
            </a:r>
            <a:endParaRPr sz="2900" dirty="0"/>
          </a:p>
          <a:p>
            <a:pPr marL="457200" lvl="0" indent="-317500" algn="l" rtl="0">
              <a:lnSpc>
                <a:spcPct val="120000"/>
              </a:lnSpc>
              <a:spcBef>
                <a:spcPts val="0"/>
              </a:spcBef>
              <a:spcAft>
                <a:spcPts val="0"/>
              </a:spcAft>
              <a:buClr>
                <a:schemeClr val="dk1"/>
              </a:buClr>
              <a:buSzPts val="1400"/>
              <a:buAutoNum type="arabicPeriod"/>
            </a:pPr>
            <a:r>
              <a:rPr lang="en-US" sz="2900" dirty="0"/>
              <a:t>Slowly bubble the biogas through the lime water.</a:t>
            </a:r>
            <a:endParaRPr sz="2900" dirty="0"/>
          </a:p>
          <a:p>
            <a:pPr marL="0" lvl="0" indent="0" algn="l" rtl="0">
              <a:lnSpc>
                <a:spcPct val="115000"/>
              </a:lnSpc>
              <a:spcBef>
                <a:spcPts val="0"/>
              </a:spcBef>
              <a:spcAft>
                <a:spcPts val="0"/>
              </a:spcAft>
              <a:buNone/>
            </a:pPr>
            <a:endParaRPr sz="2400" dirty="0"/>
          </a:p>
          <a:p>
            <a:pPr marL="0" lvl="0" indent="0" algn="l" rtl="0">
              <a:lnSpc>
                <a:spcPct val="115000"/>
              </a:lnSpc>
              <a:spcBef>
                <a:spcPts val="0"/>
              </a:spcBef>
              <a:spcAft>
                <a:spcPts val="0"/>
              </a:spcAft>
              <a:buNone/>
            </a:pPr>
            <a:r>
              <a:rPr lang="en-US" sz="2600" dirty="0"/>
              <a:t>Observe the lime water. </a:t>
            </a:r>
            <a:r>
              <a:rPr lang="en-US" sz="2600" i="1" dirty="0"/>
              <a:t>What do you see?</a:t>
            </a:r>
          </a:p>
          <a:p>
            <a:pPr marL="0" lvl="0" indent="0" algn="l" rtl="0">
              <a:lnSpc>
                <a:spcPct val="115000"/>
              </a:lnSpc>
              <a:spcBef>
                <a:spcPts val="0"/>
              </a:spcBef>
              <a:spcAft>
                <a:spcPts val="0"/>
              </a:spcAft>
              <a:buNone/>
            </a:pPr>
            <a:endParaRPr lang="en-US" sz="2600" dirty="0"/>
          </a:p>
          <a:p>
            <a:pPr marL="0" lvl="0" indent="0" algn="l" rtl="0">
              <a:lnSpc>
                <a:spcPct val="115000"/>
              </a:lnSpc>
              <a:spcBef>
                <a:spcPts val="0"/>
              </a:spcBef>
              <a:spcAft>
                <a:spcPts val="0"/>
              </a:spcAft>
              <a:buNone/>
            </a:pPr>
            <a:r>
              <a:rPr lang="en-US" sz="2600" dirty="0"/>
              <a:t>Carbon dioxide is present if the lime water becomes cloudy.</a:t>
            </a:r>
          </a:p>
        </p:txBody>
      </p:sp>
      <p:sp>
        <p:nvSpPr>
          <p:cNvPr id="2" name="Slide Number Placeholder 1">
            <a:extLst>
              <a:ext uri="{FF2B5EF4-FFF2-40B4-BE49-F238E27FC236}">
                <a16:creationId xmlns:a16="http://schemas.microsoft.com/office/drawing/2014/main" id="{DE9B0D80-F870-E793-32FE-0432C436F6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1026" name="Picture 2" descr="C8 C) Test for Gases – AQA Combined Science Trilogy - Elevise">
            <a:extLst>
              <a:ext uri="{FF2B5EF4-FFF2-40B4-BE49-F238E27FC236}">
                <a16:creationId xmlns:a16="http://schemas.microsoft.com/office/drawing/2014/main" id="{473B3BBC-E815-694D-63A8-AD2224837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657" y="1950026"/>
            <a:ext cx="2719688" cy="20012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41B3D6-6D30-4DDD-B9FB-D6B7F4B49A39}"/>
              </a:ext>
            </a:extLst>
          </p:cNvPr>
          <p:cNvSpPr txBox="1"/>
          <p:nvPr/>
        </p:nvSpPr>
        <p:spPr>
          <a:xfrm>
            <a:off x="7695119" y="3956280"/>
            <a:ext cx="1152144" cy="246221"/>
          </a:xfrm>
          <a:prstGeom prst="rect">
            <a:avLst/>
          </a:prstGeom>
          <a:noFill/>
        </p:spPr>
        <p:txBody>
          <a:bodyPr wrap="square">
            <a:spAutoFit/>
          </a:bodyPr>
          <a:lstStyle/>
          <a:p>
            <a:pPr algn="r"/>
            <a:r>
              <a:rPr lang="en-US" sz="1000" dirty="0" err="1">
                <a:hlinkClick r:id="rId4"/>
              </a:rPr>
              <a:t>Elevise</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347ce2cbe4_0_0"/>
          <p:cNvSpPr txBox="1">
            <a:spLocks noGrp="1"/>
          </p:cNvSpPr>
          <p:nvPr>
            <p:ph type="title"/>
          </p:nvPr>
        </p:nvSpPr>
        <p:spPr>
          <a:xfrm>
            <a:off x="628650" y="739944"/>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dirty="0"/>
              <a:t>Detecting the presence of carbon dioxide</a:t>
            </a:r>
            <a:endParaRPr dirty="0"/>
          </a:p>
        </p:txBody>
      </p:sp>
      <p:sp>
        <p:nvSpPr>
          <p:cNvPr id="170" name="Google Shape;170;g1347ce2cbe4_0_0"/>
          <p:cNvSpPr txBox="1">
            <a:spLocks noGrp="1"/>
          </p:cNvSpPr>
          <p:nvPr>
            <p:ph type="body" idx="1"/>
          </p:nvPr>
        </p:nvSpPr>
        <p:spPr>
          <a:xfrm>
            <a:off x="628650" y="1719072"/>
            <a:ext cx="5167012" cy="3107606"/>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i="1" dirty="0"/>
              <a:t>Why does this method work?</a:t>
            </a:r>
            <a:endParaRPr sz="2400" i="1" dirty="0"/>
          </a:p>
          <a:p>
            <a:pPr marL="0" lvl="0" indent="0">
              <a:lnSpc>
                <a:spcPct val="115000"/>
              </a:lnSpc>
              <a:spcBef>
                <a:spcPts val="0"/>
              </a:spcBef>
              <a:buNone/>
            </a:pPr>
            <a:r>
              <a:rPr lang="en-US" sz="2400" dirty="0"/>
              <a:t>Here’s a hint:</a:t>
            </a:r>
          </a:p>
          <a:p>
            <a:pPr marL="0" lvl="0" indent="0">
              <a:lnSpc>
                <a:spcPct val="115000"/>
              </a:lnSpc>
              <a:spcBef>
                <a:spcPts val="0"/>
              </a:spcBef>
              <a:buNone/>
            </a:pPr>
            <a:endParaRPr lang="en-US" sz="2400" dirty="0"/>
          </a:p>
          <a:p>
            <a:pPr marL="0" lvl="0" indent="0" algn="l" rtl="0">
              <a:lnSpc>
                <a:spcPct val="115000"/>
              </a:lnSpc>
              <a:spcBef>
                <a:spcPts val="0"/>
              </a:spcBef>
              <a:spcAft>
                <a:spcPts val="0"/>
              </a:spcAft>
              <a:buNone/>
            </a:pPr>
            <a:r>
              <a:rPr lang="en-US" sz="2400" dirty="0"/>
              <a:t>          CO</a:t>
            </a:r>
            <a:r>
              <a:rPr lang="en-US" sz="2400" baseline="-25000" dirty="0"/>
              <a:t>2(gas) </a:t>
            </a:r>
            <a:r>
              <a:rPr lang="en-US" sz="2400" dirty="0"/>
              <a:t>+</a:t>
            </a:r>
            <a:r>
              <a:rPr lang="en-US" sz="2400" baseline="-25000" dirty="0"/>
              <a:t> </a:t>
            </a:r>
            <a:r>
              <a:rPr lang="en-US" sz="2400" dirty="0"/>
              <a:t>Ca(OH)</a:t>
            </a:r>
            <a:r>
              <a:rPr lang="en-US" sz="2400" baseline="-25000" dirty="0"/>
              <a:t>2 (aqueous) </a:t>
            </a:r>
            <a:r>
              <a:rPr lang="en-US" sz="2400" dirty="0">
                <a:sym typeface="Wingdings" panose="05000000000000000000" pitchFamily="2" charset="2"/>
              </a:rPr>
              <a:t></a:t>
            </a:r>
            <a:r>
              <a:rPr lang="en-US" sz="2400" baseline="-25000" dirty="0">
                <a:sym typeface="Wingdings" panose="05000000000000000000" pitchFamily="2" charset="2"/>
              </a:rPr>
              <a:t> </a:t>
            </a:r>
            <a:r>
              <a:rPr lang="en-US" sz="2400" dirty="0"/>
              <a:t>CaCO</a:t>
            </a:r>
            <a:r>
              <a:rPr lang="en-US" sz="2400" baseline="-25000" dirty="0"/>
              <a:t>3 (solid)</a:t>
            </a:r>
            <a:r>
              <a:rPr lang="en-US" sz="2400" dirty="0"/>
              <a:t> + H</a:t>
            </a:r>
            <a:r>
              <a:rPr lang="en-US" sz="2400" baseline="-25000" dirty="0"/>
              <a:t>2</a:t>
            </a:r>
            <a:r>
              <a:rPr lang="en-US" sz="2400" dirty="0"/>
              <a:t>O</a:t>
            </a:r>
            <a:r>
              <a:rPr lang="en-US" sz="2400" baseline="-25000" dirty="0"/>
              <a:t> (liquid)</a:t>
            </a:r>
          </a:p>
          <a:p>
            <a:pPr marL="0" lvl="0" indent="0" algn="l" rtl="0">
              <a:lnSpc>
                <a:spcPct val="115000"/>
              </a:lnSpc>
              <a:spcBef>
                <a:spcPts val="0"/>
              </a:spcBef>
              <a:spcAft>
                <a:spcPts val="0"/>
              </a:spcAft>
              <a:buNone/>
            </a:pPr>
            <a:endParaRPr lang="en-US" sz="2400" dirty="0"/>
          </a:p>
          <a:p>
            <a:pPr marL="0" lvl="0" indent="0" algn="l" rtl="0">
              <a:lnSpc>
                <a:spcPct val="115000"/>
              </a:lnSpc>
              <a:spcBef>
                <a:spcPts val="0"/>
              </a:spcBef>
              <a:spcAft>
                <a:spcPts val="0"/>
              </a:spcAft>
              <a:buNone/>
            </a:pPr>
            <a:endParaRPr lang="en-US" sz="2400" dirty="0"/>
          </a:p>
          <a:p>
            <a:pPr marL="0" lvl="0" indent="0" algn="l" rtl="0">
              <a:lnSpc>
                <a:spcPct val="115000"/>
              </a:lnSpc>
              <a:spcBef>
                <a:spcPts val="0"/>
              </a:spcBef>
              <a:spcAft>
                <a:spcPts val="0"/>
              </a:spcAft>
              <a:buNone/>
            </a:pPr>
            <a:endParaRPr lang="en-US" sz="1400" dirty="0"/>
          </a:p>
        </p:txBody>
      </p:sp>
      <p:sp>
        <p:nvSpPr>
          <p:cNvPr id="2" name="Slide Number Placeholder 1">
            <a:extLst>
              <a:ext uri="{FF2B5EF4-FFF2-40B4-BE49-F238E27FC236}">
                <a16:creationId xmlns:a16="http://schemas.microsoft.com/office/drawing/2014/main" id="{DE9B0D80-F870-E793-32FE-0432C436F6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1026" name="Picture 2" descr="C8 C) Test for Gases – AQA Combined Science Trilogy - Elevise">
            <a:extLst>
              <a:ext uri="{FF2B5EF4-FFF2-40B4-BE49-F238E27FC236}">
                <a16:creationId xmlns:a16="http://schemas.microsoft.com/office/drawing/2014/main" id="{473B3BBC-E815-694D-63A8-AD2224837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657" y="1950026"/>
            <a:ext cx="2719688" cy="20012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41B3D6-6D30-4DDD-B9FB-D6B7F4B49A39}"/>
              </a:ext>
            </a:extLst>
          </p:cNvPr>
          <p:cNvSpPr txBox="1"/>
          <p:nvPr/>
        </p:nvSpPr>
        <p:spPr>
          <a:xfrm>
            <a:off x="7695119" y="3956280"/>
            <a:ext cx="1152144" cy="246221"/>
          </a:xfrm>
          <a:prstGeom prst="rect">
            <a:avLst/>
          </a:prstGeom>
          <a:noFill/>
        </p:spPr>
        <p:txBody>
          <a:bodyPr wrap="square">
            <a:spAutoFit/>
          </a:bodyPr>
          <a:lstStyle/>
          <a:p>
            <a:pPr algn="r"/>
            <a:r>
              <a:rPr lang="en-US" sz="1000" dirty="0" err="1">
                <a:hlinkClick r:id="rId4"/>
              </a:rPr>
              <a:t>Elevise</a:t>
            </a:r>
            <a:endParaRPr lang="en-US" sz="1000" dirty="0"/>
          </a:p>
        </p:txBody>
      </p:sp>
    </p:spTree>
    <p:extLst>
      <p:ext uri="{BB962C8B-B14F-4D97-AF65-F5344CB8AC3E}">
        <p14:creationId xmlns:p14="http://schemas.microsoft.com/office/powerpoint/2010/main" val="1225404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347ce2cbe4_0_0"/>
          <p:cNvSpPr txBox="1">
            <a:spLocks noGrp="1"/>
          </p:cNvSpPr>
          <p:nvPr>
            <p:ph type="title"/>
          </p:nvPr>
        </p:nvSpPr>
        <p:spPr>
          <a:xfrm>
            <a:off x="628650" y="739944"/>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dirty="0"/>
              <a:t>Detecting the presence of carbon dioxide</a:t>
            </a:r>
            <a:endParaRPr dirty="0"/>
          </a:p>
        </p:txBody>
      </p:sp>
      <p:sp>
        <p:nvSpPr>
          <p:cNvPr id="170" name="Google Shape;170;g1347ce2cbe4_0_0"/>
          <p:cNvSpPr txBox="1">
            <a:spLocks noGrp="1"/>
          </p:cNvSpPr>
          <p:nvPr>
            <p:ph type="body" idx="1"/>
          </p:nvPr>
        </p:nvSpPr>
        <p:spPr>
          <a:xfrm>
            <a:off x="628650" y="1356189"/>
            <a:ext cx="5167012" cy="36849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400" i="1" dirty="0"/>
              <a:t>Why does this method work?</a:t>
            </a:r>
            <a:endParaRPr sz="2400" i="1" dirty="0"/>
          </a:p>
          <a:p>
            <a:pPr marL="0" lvl="0" indent="0">
              <a:lnSpc>
                <a:spcPct val="115000"/>
              </a:lnSpc>
              <a:spcBef>
                <a:spcPts val="0"/>
              </a:spcBef>
              <a:buNone/>
            </a:pPr>
            <a:r>
              <a:rPr lang="en-US" sz="2400" dirty="0"/>
              <a:t>Here’s a hint:</a:t>
            </a:r>
          </a:p>
          <a:p>
            <a:pPr marL="0" lvl="0" indent="0">
              <a:lnSpc>
                <a:spcPct val="115000"/>
              </a:lnSpc>
              <a:spcBef>
                <a:spcPts val="0"/>
              </a:spcBef>
              <a:buNone/>
            </a:pPr>
            <a:endParaRPr lang="en-US" sz="2400" dirty="0"/>
          </a:p>
          <a:p>
            <a:pPr marL="0" lvl="0" indent="0" algn="l" rtl="0">
              <a:lnSpc>
                <a:spcPct val="115000"/>
              </a:lnSpc>
              <a:spcBef>
                <a:spcPts val="0"/>
              </a:spcBef>
              <a:spcAft>
                <a:spcPts val="0"/>
              </a:spcAft>
              <a:buNone/>
            </a:pPr>
            <a:r>
              <a:rPr lang="en-US" sz="2400" dirty="0"/>
              <a:t>          CO</a:t>
            </a:r>
            <a:r>
              <a:rPr lang="en-US" sz="2400" baseline="-25000" dirty="0"/>
              <a:t>2(gas) </a:t>
            </a:r>
            <a:r>
              <a:rPr lang="en-US" sz="2400" dirty="0"/>
              <a:t>+</a:t>
            </a:r>
            <a:r>
              <a:rPr lang="en-US" sz="2400" baseline="-25000" dirty="0"/>
              <a:t> </a:t>
            </a:r>
            <a:r>
              <a:rPr lang="en-US" sz="2400" dirty="0"/>
              <a:t>Ca(OH)</a:t>
            </a:r>
            <a:r>
              <a:rPr lang="en-US" sz="2400" baseline="-25000" dirty="0"/>
              <a:t>2 (aqueous) </a:t>
            </a:r>
            <a:r>
              <a:rPr lang="en-US" sz="2400" dirty="0">
                <a:sym typeface="Wingdings" panose="05000000000000000000" pitchFamily="2" charset="2"/>
              </a:rPr>
              <a:t></a:t>
            </a:r>
            <a:r>
              <a:rPr lang="en-US" sz="2400" baseline="-25000" dirty="0">
                <a:sym typeface="Wingdings" panose="05000000000000000000" pitchFamily="2" charset="2"/>
              </a:rPr>
              <a:t> </a:t>
            </a:r>
            <a:r>
              <a:rPr lang="en-US" sz="2400" dirty="0"/>
              <a:t>CaCO</a:t>
            </a:r>
            <a:r>
              <a:rPr lang="en-US" sz="2400" baseline="-25000" dirty="0"/>
              <a:t>3 (solid)</a:t>
            </a:r>
            <a:r>
              <a:rPr lang="en-US" sz="2400" dirty="0"/>
              <a:t> + H</a:t>
            </a:r>
            <a:r>
              <a:rPr lang="en-US" sz="2400" baseline="-25000" dirty="0"/>
              <a:t>2</a:t>
            </a:r>
            <a:r>
              <a:rPr lang="en-US" sz="2400" dirty="0"/>
              <a:t>O</a:t>
            </a:r>
            <a:r>
              <a:rPr lang="en-US" sz="2400" baseline="-25000" dirty="0"/>
              <a:t> (liquid)</a:t>
            </a:r>
          </a:p>
          <a:p>
            <a:pPr marL="0" lvl="0" indent="0" algn="l" rtl="0">
              <a:lnSpc>
                <a:spcPct val="115000"/>
              </a:lnSpc>
              <a:spcBef>
                <a:spcPts val="0"/>
              </a:spcBef>
              <a:spcAft>
                <a:spcPts val="0"/>
              </a:spcAft>
              <a:buNone/>
            </a:pPr>
            <a:endParaRPr lang="en-US" sz="2400" dirty="0"/>
          </a:p>
          <a:p>
            <a:pPr marL="0" indent="0">
              <a:lnSpc>
                <a:spcPct val="115000"/>
              </a:lnSpc>
              <a:spcBef>
                <a:spcPts val="0"/>
              </a:spcBef>
              <a:buNone/>
            </a:pPr>
            <a:r>
              <a:rPr lang="en-US" sz="2400" dirty="0"/>
              <a:t>Calcium carbonate forms a solid precipitate, which is not soluble in water and precipitates.</a:t>
            </a:r>
          </a:p>
        </p:txBody>
      </p:sp>
      <p:sp>
        <p:nvSpPr>
          <p:cNvPr id="2" name="Slide Number Placeholder 1">
            <a:extLst>
              <a:ext uri="{FF2B5EF4-FFF2-40B4-BE49-F238E27FC236}">
                <a16:creationId xmlns:a16="http://schemas.microsoft.com/office/drawing/2014/main" id="{DE9B0D80-F870-E793-32FE-0432C436F6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1026" name="Picture 2" descr="C8 C) Test for Gases – AQA Combined Science Trilogy - Elevise">
            <a:extLst>
              <a:ext uri="{FF2B5EF4-FFF2-40B4-BE49-F238E27FC236}">
                <a16:creationId xmlns:a16="http://schemas.microsoft.com/office/drawing/2014/main" id="{473B3BBC-E815-694D-63A8-AD2224837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657" y="1950026"/>
            <a:ext cx="2719688" cy="20012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41B3D6-6D30-4DDD-B9FB-D6B7F4B49A39}"/>
              </a:ext>
            </a:extLst>
          </p:cNvPr>
          <p:cNvSpPr txBox="1"/>
          <p:nvPr/>
        </p:nvSpPr>
        <p:spPr>
          <a:xfrm>
            <a:off x="7695119" y="3956280"/>
            <a:ext cx="1152144" cy="246221"/>
          </a:xfrm>
          <a:prstGeom prst="rect">
            <a:avLst/>
          </a:prstGeom>
          <a:noFill/>
        </p:spPr>
        <p:txBody>
          <a:bodyPr wrap="square">
            <a:spAutoFit/>
          </a:bodyPr>
          <a:lstStyle/>
          <a:p>
            <a:pPr algn="r"/>
            <a:r>
              <a:rPr lang="en-US" sz="1000" dirty="0" err="1">
                <a:hlinkClick r:id="rId4"/>
              </a:rPr>
              <a:t>Elevise</a:t>
            </a:r>
            <a:endParaRPr lang="en-US" sz="1000" dirty="0"/>
          </a:p>
        </p:txBody>
      </p:sp>
    </p:spTree>
    <p:extLst>
      <p:ext uri="{BB962C8B-B14F-4D97-AF65-F5344CB8AC3E}">
        <p14:creationId xmlns:p14="http://schemas.microsoft.com/office/powerpoint/2010/main" val="47797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2fb66ef622_0_14"/>
          <p:cNvSpPr txBox="1">
            <a:spLocks noGrp="1"/>
          </p:cNvSpPr>
          <p:nvPr>
            <p:ph type="title"/>
          </p:nvPr>
        </p:nvSpPr>
        <p:spPr>
          <a:xfrm>
            <a:off x="628650" y="575352"/>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sz="2800" b="1" dirty="0"/>
              <a:t>Measuring pH</a:t>
            </a:r>
          </a:p>
        </p:txBody>
      </p:sp>
      <p:sp>
        <p:nvSpPr>
          <p:cNvPr id="136" name="Google Shape;136;g12fb66ef622_0_14"/>
          <p:cNvSpPr txBox="1">
            <a:spLocks noGrp="1"/>
          </p:cNvSpPr>
          <p:nvPr>
            <p:ph type="body" idx="1"/>
          </p:nvPr>
        </p:nvSpPr>
        <p:spPr>
          <a:xfrm>
            <a:off x="628650" y="1188799"/>
            <a:ext cx="4888572" cy="35784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750"/>
              </a:spcBef>
              <a:spcAft>
                <a:spcPts val="0"/>
              </a:spcAft>
              <a:buNone/>
            </a:pPr>
            <a:r>
              <a:rPr lang="en-US" sz="1800" dirty="0"/>
              <a:t>We will use pH strips to determine the</a:t>
            </a:r>
            <a:br>
              <a:rPr lang="en-US" sz="1800" dirty="0"/>
            </a:br>
            <a:r>
              <a:rPr lang="en-US" sz="1800" dirty="0"/>
              <a:t> acidity of the biodigester’s contents.</a:t>
            </a:r>
          </a:p>
          <a:p>
            <a:pPr marL="0" lvl="0" indent="0" algn="l" rtl="0">
              <a:lnSpc>
                <a:spcPct val="115000"/>
              </a:lnSpc>
              <a:spcBef>
                <a:spcPts val="750"/>
              </a:spcBef>
              <a:spcAft>
                <a:spcPts val="0"/>
              </a:spcAft>
              <a:buNone/>
            </a:pPr>
            <a:r>
              <a:rPr lang="en-US" sz="1800" dirty="0"/>
              <a:t>This can be done at the end of the experiment, or throughout the </a:t>
            </a:r>
            <a:br>
              <a:rPr lang="en-US" sz="1800" dirty="0"/>
            </a:br>
            <a:r>
              <a:rPr lang="en-US" sz="1800" dirty="0"/>
              <a:t>experiment if you have a two-holed </a:t>
            </a:r>
            <a:br>
              <a:rPr lang="en-US" sz="1800" dirty="0"/>
            </a:br>
            <a:r>
              <a:rPr lang="en-US" sz="1800" dirty="0"/>
              <a:t>rubber stopper and an extra access </a:t>
            </a:r>
            <a:br>
              <a:rPr lang="en-US" sz="1800" dirty="0"/>
            </a:br>
            <a:r>
              <a:rPr lang="en-US" sz="1800" dirty="0"/>
              <a:t>point.</a:t>
            </a:r>
            <a:endParaRPr sz="1800" dirty="0"/>
          </a:p>
          <a:p>
            <a:pPr marL="0" lvl="0" indent="0" algn="l" rtl="0">
              <a:lnSpc>
                <a:spcPct val="115000"/>
              </a:lnSpc>
              <a:spcBef>
                <a:spcPts val="750"/>
              </a:spcBef>
              <a:spcAft>
                <a:spcPts val="0"/>
              </a:spcAft>
              <a:buNone/>
            </a:pPr>
            <a:r>
              <a:rPr lang="en-US" sz="1800" dirty="0"/>
              <a:t>The optimum pH is between 6.5 and 8.5. A pH above or below this range will inhibit the microorganisms.</a:t>
            </a:r>
            <a:endParaRPr sz="1800" dirty="0"/>
          </a:p>
        </p:txBody>
      </p:sp>
      <p:pic>
        <p:nvPicPr>
          <p:cNvPr id="137" name="Google Shape;137;g12fb66ef622_0_14"/>
          <p:cNvPicPr preferRelativeResize="0"/>
          <p:nvPr/>
        </p:nvPicPr>
        <p:blipFill>
          <a:blip r:embed="rId3">
            <a:alphaModFix/>
          </a:blip>
          <a:stretch>
            <a:fillRect/>
          </a:stretch>
        </p:blipFill>
        <p:spPr>
          <a:xfrm>
            <a:off x="4572000" y="1500028"/>
            <a:ext cx="4170882" cy="2311893"/>
          </a:xfrm>
          <a:prstGeom prst="rect">
            <a:avLst/>
          </a:prstGeom>
          <a:noFill/>
          <a:ln>
            <a:noFill/>
          </a:ln>
        </p:spPr>
      </p:pic>
      <p:sp>
        <p:nvSpPr>
          <p:cNvPr id="2" name="Slide Number Placeholder 1">
            <a:extLst>
              <a:ext uri="{FF2B5EF4-FFF2-40B4-BE49-F238E27FC236}">
                <a16:creationId xmlns:a16="http://schemas.microsoft.com/office/drawing/2014/main" id="{696882BF-3D5C-C019-1A15-9DD333CD6A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392597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2fb66ef622_0_14"/>
          <p:cNvSpPr txBox="1">
            <a:spLocks noGrp="1"/>
          </p:cNvSpPr>
          <p:nvPr>
            <p:ph type="title"/>
          </p:nvPr>
        </p:nvSpPr>
        <p:spPr>
          <a:xfrm>
            <a:off x="628650" y="575352"/>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sz="2800" b="1" dirty="0"/>
              <a:t>Measuring pH using pH Strips</a:t>
            </a:r>
          </a:p>
        </p:txBody>
      </p:sp>
      <p:sp>
        <p:nvSpPr>
          <p:cNvPr id="136" name="Google Shape;136;g12fb66ef622_0_14"/>
          <p:cNvSpPr txBox="1">
            <a:spLocks noGrp="1"/>
          </p:cNvSpPr>
          <p:nvPr>
            <p:ph type="body" idx="1"/>
          </p:nvPr>
        </p:nvSpPr>
        <p:spPr>
          <a:xfrm>
            <a:off x="628650" y="1188799"/>
            <a:ext cx="8058150" cy="3954701"/>
          </a:xfrm>
          <a:prstGeom prst="rect">
            <a:avLst/>
          </a:prstGeom>
          <a:noFill/>
          <a:ln>
            <a:noFill/>
          </a:ln>
        </p:spPr>
        <p:txBody>
          <a:bodyPr spcFirstLastPara="1" wrap="square" lIns="91425" tIns="45700" rIns="91425" bIns="45700" anchor="t" anchorCtr="0">
            <a:noAutofit/>
          </a:bodyPr>
          <a:lstStyle/>
          <a:p>
            <a:pPr marL="292100" lvl="0" indent="-292100" algn="l" rtl="0">
              <a:lnSpc>
                <a:spcPct val="100000"/>
              </a:lnSpc>
              <a:spcBef>
                <a:spcPts val="750"/>
              </a:spcBef>
              <a:spcAft>
                <a:spcPts val="0"/>
              </a:spcAft>
              <a:buNone/>
              <a:tabLst>
                <a:tab pos="455613" algn="l"/>
              </a:tabLst>
            </a:pPr>
            <a:r>
              <a:rPr lang="en-US" sz="1800" b="1" i="0" dirty="0">
                <a:effectLst/>
                <a:latin typeface="+mn-lt"/>
              </a:rPr>
              <a:t>Materials</a:t>
            </a:r>
            <a:br>
              <a:rPr lang="en-US" sz="1800" b="0" i="0" dirty="0">
                <a:effectLst/>
                <a:latin typeface="+mn-lt"/>
              </a:rPr>
            </a:br>
            <a:r>
              <a:rPr lang="en-US" sz="1600" b="0" i="0" dirty="0">
                <a:effectLst/>
                <a:latin typeface="+mn-lt"/>
              </a:rPr>
              <a:t>• Sample of water before it is filtered.</a:t>
            </a:r>
            <a:br>
              <a:rPr lang="en-US" sz="1600" b="0" i="0" dirty="0">
                <a:effectLst/>
                <a:latin typeface="+mn-lt"/>
              </a:rPr>
            </a:br>
            <a:r>
              <a:rPr lang="en-US" sz="1600" b="0" i="0" dirty="0">
                <a:effectLst/>
                <a:latin typeface="+mn-lt"/>
              </a:rPr>
              <a:t>• Sample of water after it is filtered.</a:t>
            </a:r>
            <a:br>
              <a:rPr lang="en-US" sz="1600" b="0" i="0" dirty="0">
                <a:effectLst/>
                <a:latin typeface="+mn-lt"/>
              </a:rPr>
            </a:br>
            <a:r>
              <a:rPr lang="en-US" sz="1600" b="0" i="0" dirty="0">
                <a:effectLst/>
                <a:latin typeface="+mn-lt"/>
              </a:rPr>
              <a:t>• pH strips.</a:t>
            </a:r>
            <a:br>
              <a:rPr lang="en-US" sz="1600" b="0" i="0" dirty="0">
                <a:effectLst/>
                <a:latin typeface="+mn-lt"/>
              </a:rPr>
            </a:br>
            <a:r>
              <a:rPr lang="en-US" sz="1600" b="0" i="0" dirty="0">
                <a:effectLst/>
                <a:latin typeface="+mn-lt"/>
              </a:rPr>
              <a:t>• Indicator chart on pH strip package.</a:t>
            </a:r>
            <a:endParaRPr lang="en-US" sz="1600" dirty="0">
              <a:latin typeface="+mn-lt"/>
            </a:endParaRPr>
          </a:p>
          <a:p>
            <a:pPr marL="9525" indent="0" algn="l" rtl="0">
              <a:lnSpc>
                <a:spcPct val="100000"/>
              </a:lnSpc>
              <a:buNone/>
            </a:pPr>
            <a:r>
              <a:rPr lang="en-US" sz="1800" b="1" dirty="0">
                <a:effectLst/>
                <a:latin typeface="+mn-lt"/>
              </a:rPr>
              <a:t>Instructions</a:t>
            </a:r>
            <a:br>
              <a:rPr lang="en-US" sz="1800" dirty="0">
                <a:effectLst/>
                <a:latin typeface="+mn-lt"/>
              </a:rPr>
            </a:br>
            <a:r>
              <a:rPr lang="en-US" sz="1600" dirty="0">
                <a:effectLst/>
                <a:latin typeface="+mn-lt"/>
              </a:rPr>
              <a:t>Test the water before it is filtered:</a:t>
            </a:r>
          </a:p>
          <a:p>
            <a:pPr marL="346075" indent="0" algn="l" rtl="0">
              <a:lnSpc>
                <a:spcPct val="100000"/>
              </a:lnSpc>
              <a:buNone/>
            </a:pPr>
            <a:r>
              <a:rPr lang="en-US" sz="1600" dirty="0">
                <a:effectLst/>
                <a:latin typeface="+mn-lt"/>
              </a:rPr>
              <a:t>1. Place pH strip in water sample for 2 seconds.</a:t>
            </a:r>
            <a:br>
              <a:rPr lang="en-US" sz="1600" dirty="0">
                <a:effectLst/>
                <a:latin typeface="+mn-lt"/>
              </a:rPr>
            </a:br>
            <a:r>
              <a:rPr lang="en-US" sz="1600" dirty="0">
                <a:effectLst/>
                <a:latin typeface="+mn-lt"/>
              </a:rPr>
              <a:t>2. Take the strip out of the sample and wait 10 seconds for color to stabilize .</a:t>
            </a:r>
            <a:br>
              <a:rPr lang="en-US" sz="1600" dirty="0">
                <a:effectLst/>
                <a:latin typeface="+mn-lt"/>
              </a:rPr>
            </a:br>
            <a:r>
              <a:rPr lang="en-US" sz="1600" dirty="0">
                <a:effectLst/>
                <a:latin typeface="+mn-lt"/>
              </a:rPr>
              <a:t>3. Match color on strip with chart on package (at least two students should agree on the color match)</a:t>
            </a:r>
            <a:br>
              <a:rPr lang="en-US" sz="1600" dirty="0">
                <a:effectLst/>
                <a:latin typeface="+mn-lt"/>
              </a:rPr>
            </a:br>
            <a:r>
              <a:rPr lang="en-US" sz="1600" dirty="0">
                <a:effectLst/>
                <a:latin typeface="+mn-lt"/>
              </a:rPr>
              <a:t>4. Write value on your data sheet.</a:t>
            </a:r>
          </a:p>
          <a:p>
            <a:pPr marL="9525" indent="0" algn="l" rtl="0">
              <a:lnSpc>
                <a:spcPct val="100000"/>
              </a:lnSpc>
              <a:buNone/>
            </a:pPr>
            <a:r>
              <a:rPr lang="en-US" sz="1600" dirty="0">
                <a:effectLst/>
                <a:latin typeface="+mn-lt"/>
              </a:rPr>
              <a:t>Repeat with the filtered water.</a:t>
            </a:r>
            <a:endParaRPr lang="en-US" sz="1600" b="0" i="0" dirty="0">
              <a:solidFill>
                <a:srgbClr val="222222"/>
              </a:solidFill>
              <a:effectLst/>
              <a:latin typeface="inherit"/>
            </a:endParaRPr>
          </a:p>
          <a:p>
            <a:pPr marL="0" lvl="0" indent="0" algn="l" rtl="0">
              <a:lnSpc>
                <a:spcPct val="115000"/>
              </a:lnSpc>
              <a:spcBef>
                <a:spcPts val="750"/>
              </a:spcBef>
              <a:spcAft>
                <a:spcPts val="0"/>
              </a:spcAft>
              <a:buNone/>
            </a:pPr>
            <a:endParaRPr sz="1800" dirty="0"/>
          </a:p>
        </p:txBody>
      </p:sp>
      <p:sp>
        <p:nvSpPr>
          <p:cNvPr id="2" name="Slide Number Placeholder 1">
            <a:extLst>
              <a:ext uri="{FF2B5EF4-FFF2-40B4-BE49-F238E27FC236}">
                <a16:creationId xmlns:a16="http://schemas.microsoft.com/office/drawing/2014/main" id="{696882BF-3D5C-C019-1A15-9DD333CD6A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417357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2fb66ef622_0_19"/>
          <p:cNvSpPr txBox="1">
            <a:spLocks noGrp="1"/>
          </p:cNvSpPr>
          <p:nvPr>
            <p:ph type="title"/>
          </p:nvPr>
        </p:nvSpPr>
        <p:spPr>
          <a:xfrm>
            <a:off x="628650" y="575352"/>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b="1" dirty="0"/>
              <a:t>Qualitative observations</a:t>
            </a:r>
            <a:endParaRPr dirty="0"/>
          </a:p>
        </p:txBody>
      </p:sp>
      <p:sp>
        <p:nvSpPr>
          <p:cNvPr id="143" name="Google Shape;143;g12fb66ef622_0_19"/>
          <p:cNvSpPr txBox="1">
            <a:spLocks noGrp="1"/>
          </p:cNvSpPr>
          <p:nvPr>
            <p:ph type="body" idx="1"/>
          </p:nvPr>
        </p:nvSpPr>
        <p:spPr>
          <a:xfrm>
            <a:off x="628650" y="1155859"/>
            <a:ext cx="7886700" cy="3263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i="1" dirty="0"/>
              <a:t>How does the biodigester look?</a:t>
            </a:r>
            <a:endParaRPr sz="2400" i="1" dirty="0"/>
          </a:p>
          <a:p>
            <a:pPr marL="457200" lvl="1" algn="l" rtl="0">
              <a:lnSpc>
                <a:spcPct val="115000"/>
              </a:lnSpc>
              <a:spcBef>
                <a:spcPts val="750"/>
              </a:spcBef>
              <a:spcAft>
                <a:spcPts val="0"/>
              </a:spcAft>
              <a:buSzPts val="1800"/>
              <a:buChar char="•"/>
            </a:pPr>
            <a:r>
              <a:rPr lang="en-US" sz="2000" dirty="0"/>
              <a:t>Digestate color</a:t>
            </a:r>
            <a:endParaRPr sz="2000" dirty="0"/>
          </a:p>
          <a:p>
            <a:pPr marL="457200" lvl="1" algn="l" rtl="0">
              <a:lnSpc>
                <a:spcPct val="115000"/>
              </a:lnSpc>
              <a:spcBef>
                <a:spcPts val="0"/>
              </a:spcBef>
              <a:spcAft>
                <a:spcPts val="0"/>
              </a:spcAft>
              <a:buSzPts val="1800"/>
              <a:buChar char="•"/>
            </a:pPr>
            <a:r>
              <a:rPr lang="en-US" sz="2000" dirty="0"/>
              <a:t>Turbidity</a:t>
            </a:r>
            <a:endParaRPr sz="2000" dirty="0"/>
          </a:p>
          <a:p>
            <a:pPr marL="457200" lvl="1" algn="l" rtl="0">
              <a:lnSpc>
                <a:spcPct val="115000"/>
              </a:lnSpc>
              <a:spcBef>
                <a:spcPts val="0"/>
              </a:spcBef>
              <a:spcAft>
                <a:spcPts val="0"/>
              </a:spcAft>
              <a:buSzPts val="1800"/>
              <a:buChar char="•"/>
            </a:pPr>
            <a:r>
              <a:rPr lang="en-US" sz="2000" dirty="0"/>
              <a:t>Signs of mold or fungus, usually on the surface of the liquid</a:t>
            </a:r>
          </a:p>
          <a:p>
            <a:pPr marL="457200" lvl="1" algn="l" rtl="0">
              <a:lnSpc>
                <a:spcPct val="115000"/>
              </a:lnSpc>
              <a:spcBef>
                <a:spcPts val="0"/>
              </a:spcBef>
              <a:spcAft>
                <a:spcPts val="0"/>
              </a:spcAft>
              <a:buSzPts val="1800"/>
              <a:buChar char="•"/>
            </a:pPr>
            <a:r>
              <a:rPr lang="en-US" sz="2000" dirty="0"/>
              <a:t>Record your observations for each measurement day.</a:t>
            </a:r>
            <a:endParaRPr sz="2000" dirty="0"/>
          </a:p>
        </p:txBody>
      </p:sp>
      <p:sp>
        <p:nvSpPr>
          <p:cNvPr id="2" name="Slide Number Placeholder 1">
            <a:extLst>
              <a:ext uri="{FF2B5EF4-FFF2-40B4-BE49-F238E27FC236}">
                <a16:creationId xmlns:a16="http://schemas.microsoft.com/office/drawing/2014/main" id="{D47B28E5-E271-8FEF-203A-FE6A42890E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229023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2fb66ef622_0_19"/>
          <p:cNvSpPr txBox="1">
            <a:spLocks noGrp="1"/>
          </p:cNvSpPr>
          <p:nvPr>
            <p:ph type="title"/>
          </p:nvPr>
        </p:nvSpPr>
        <p:spPr>
          <a:xfrm>
            <a:off x="628650" y="575352"/>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b="1" dirty="0"/>
              <a:t>Qualitative observations</a:t>
            </a:r>
            <a:endParaRPr dirty="0"/>
          </a:p>
        </p:txBody>
      </p:sp>
      <p:sp>
        <p:nvSpPr>
          <p:cNvPr id="143" name="Google Shape;143;g12fb66ef622_0_19"/>
          <p:cNvSpPr txBox="1">
            <a:spLocks noGrp="1"/>
          </p:cNvSpPr>
          <p:nvPr>
            <p:ph type="body" idx="1"/>
          </p:nvPr>
        </p:nvSpPr>
        <p:spPr>
          <a:xfrm>
            <a:off x="628650" y="1155859"/>
            <a:ext cx="7886700" cy="3263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i="1" dirty="0"/>
              <a:t>Q: If we see signs of mold or fungus, what is happening inside the reactor? </a:t>
            </a:r>
          </a:p>
          <a:p>
            <a:pPr marL="0" lvl="0" indent="0" algn="l" rtl="0">
              <a:lnSpc>
                <a:spcPct val="115000"/>
              </a:lnSpc>
              <a:spcBef>
                <a:spcPts val="750"/>
              </a:spcBef>
              <a:spcAft>
                <a:spcPts val="0"/>
              </a:spcAft>
              <a:buNone/>
            </a:pPr>
            <a:r>
              <a:rPr lang="en-US" sz="2400" i="1" dirty="0"/>
              <a:t> </a:t>
            </a:r>
          </a:p>
          <a:p>
            <a:pPr marL="0" lvl="0" indent="0" algn="l" rtl="0">
              <a:lnSpc>
                <a:spcPct val="115000"/>
              </a:lnSpc>
              <a:spcBef>
                <a:spcPts val="750"/>
              </a:spcBef>
              <a:spcAft>
                <a:spcPts val="0"/>
              </a:spcAft>
              <a:buNone/>
            </a:pPr>
            <a:r>
              <a:rPr lang="en-US" sz="2400" i="1" dirty="0"/>
              <a:t>Q: Why is it a problem?</a:t>
            </a:r>
          </a:p>
          <a:p>
            <a:pPr marL="0" lvl="0" indent="0" algn="l" rtl="0">
              <a:lnSpc>
                <a:spcPct val="115000"/>
              </a:lnSpc>
              <a:spcBef>
                <a:spcPts val="750"/>
              </a:spcBef>
              <a:spcAft>
                <a:spcPts val="0"/>
              </a:spcAft>
              <a:buNone/>
            </a:pPr>
            <a:endParaRPr sz="1600" dirty="0"/>
          </a:p>
        </p:txBody>
      </p:sp>
      <p:sp>
        <p:nvSpPr>
          <p:cNvPr id="2" name="Slide Number Placeholder 1">
            <a:extLst>
              <a:ext uri="{FF2B5EF4-FFF2-40B4-BE49-F238E27FC236}">
                <a16:creationId xmlns:a16="http://schemas.microsoft.com/office/drawing/2014/main" id="{D47B28E5-E271-8FEF-203A-FE6A42890E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78387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2fb66ef622_0_19"/>
          <p:cNvSpPr txBox="1">
            <a:spLocks noGrp="1"/>
          </p:cNvSpPr>
          <p:nvPr>
            <p:ph type="title"/>
          </p:nvPr>
        </p:nvSpPr>
        <p:spPr>
          <a:xfrm>
            <a:off x="628650" y="575352"/>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b="1" dirty="0"/>
              <a:t>Qualitative observations</a:t>
            </a:r>
            <a:endParaRPr dirty="0"/>
          </a:p>
        </p:txBody>
      </p:sp>
      <p:sp>
        <p:nvSpPr>
          <p:cNvPr id="143" name="Google Shape;143;g12fb66ef622_0_19"/>
          <p:cNvSpPr txBox="1">
            <a:spLocks noGrp="1"/>
          </p:cNvSpPr>
          <p:nvPr>
            <p:ph type="body" idx="1"/>
          </p:nvPr>
        </p:nvSpPr>
        <p:spPr>
          <a:xfrm>
            <a:off x="628650" y="1155859"/>
            <a:ext cx="7886700" cy="388524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750"/>
              </a:spcBef>
              <a:spcAft>
                <a:spcPts val="0"/>
              </a:spcAft>
              <a:buNone/>
            </a:pPr>
            <a:r>
              <a:rPr lang="en-US" sz="2000" i="1" dirty="0"/>
              <a:t>Q: If we see signs of mold or fungus, what is happening inside the reactor? </a:t>
            </a:r>
          </a:p>
          <a:p>
            <a:pPr marL="231775" lvl="0" indent="0" algn="l" rtl="0">
              <a:lnSpc>
                <a:spcPct val="115000"/>
              </a:lnSpc>
              <a:spcBef>
                <a:spcPts val="750"/>
              </a:spcBef>
              <a:spcAft>
                <a:spcPts val="0"/>
              </a:spcAft>
              <a:buNone/>
            </a:pPr>
            <a:r>
              <a:rPr lang="en-US" sz="1800" dirty="0"/>
              <a:t>Mold and fungus are aerobic organisms… their presence indicates air in the system.</a:t>
            </a:r>
          </a:p>
          <a:p>
            <a:pPr marL="0" lvl="0" indent="0" algn="l" rtl="0">
              <a:lnSpc>
                <a:spcPct val="115000"/>
              </a:lnSpc>
              <a:spcBef>
                <a:spcPts val="750"/>
              </a:spcBef>
              <a:spcAft>
                <a:spcPts val="0"/>
              </a:spcAft>
              <a:buNone/>
            </a:pPr>
            <a:r>
              <a:rPr lang="en-US" sz="2000" i="1" dirty="0"/>
              <a:t>Q: Why is it a problem?</a:t>
            </a:r>
          </a:p>
          <a:p>
            <a:pPr marL="231775" lvl="0" indent="0" algn="l" rtl="0">
              <a:lnSpc>
                <a:spcPct val="115000"/>
              </a:lnSpc>
              <a:spcBef>
                <a:spcPts val="750"/>
              </a:spcBef>
              <a:spcAft>
                <a:spcPts val="0"/>
              </a:spcAft>
              <a:buNone/>
            </a:pPr>
            <a:r>
              <a:rPr lang="en-US" sz="1800" dirty="0"/>
              <a:t>Anaerobic microorganisms need anaerobic conditions to remain competitive in their ecosystem. These conditions give them </a:t>
            </a:r>
            <a:r>
              <a:rPr lang="en-US" sz="1800" b="1" dirty="0"/>
              <a:t>competitive advantage, </a:t>
            </a:r>
            <a:r>
              <a:rPr lang="en-US" sz="1800" dirty="0"/>
              <a:t>the ability to outcompete other organisms.</a:t>
            </a:r>
          </a:p>
          <a:p>
            <a:pPr marL="231775" lvl="0" indent="0" algn="l" rtl="0">
              <a:lnSpc>
                <a:spcPct val="115000"/>
              </a:lnSpc>
              <a:spcBef>
                <a:spcPts val="0"/>
              </a:spcBef>
              <a:spcAft>
                <a:spcPts val="0"/>
              </a:spcAft>
              <a:buSzPts val="1800"/>
              <a:buNone/>
            </a:pPr>
            <a:r>
              <a:rPr lang="en-US" sz="1800" dirty="0"/>
              <a:t>In aerobic conditions, they aren’t very competitive because they are slower at eating, growing, and reproducing than aerobic microorganisms.</a:t>
            </a:r>
            <a:endParaRPr sz="1800" dirty="0"/>
          </a:p>
        </p:txBody>
      </p:sp>
      <p:sp>
        <p:nvSpPr>
          <p:cNvPr id="2" name="Slide Number Placeholder 1">
            <a:extLst>
              <a:ext uri="{FF2B5EF4-FFF2-40B4-BE49-F238E27FC236}">
                <a16:creationId xmlns:a16="http://schemas.microsoft.com/office/drawing/2014/main" id="{D47B28E5-E271-8FEF-203A-FE6A42890E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383712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2cfefe7c82_0_5"/>
          <p:cNvSpPr txBox="1">
            <a:spLocks noGrp="1"/>
          </p:cNvSpPr>
          <p:nvPr>
            <p:ph type="title"/>
          </p:nvPr>
        </p:nvSpPr>
        <p:spPr>
          <a:xfrm>
            <a:off x="628650" y="575352"/>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dirty="0"/>
              <a:t>What data are you collecting?</a:t>
            </a:r>
            <a:endParaRPr dirty="0"/>
          </a:p>
        </p:txBody>
      </p:sp>
      <p:sp>
        <p:nvSpPr>
          <p:cNvPr id="111" name="Google Shape;111;g12cfefe7c82_0_5"/>
          <p:cNvSpPr txBox="1">
            <a:spLocks noGrp="1"/>
          </p:cNvSpPr>
          <p:nvPr>
            <p:ph type="body" idx="1"/>
          </p:nvPr>
        </p:nvSpPr>
        <p:spPr>
          <a:xfrm>
            <a:off x="628650" y="1268051"/>
            <a:ext cx="7886700" cy="3600281"/>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750"/>
              </a:spcBef>
              <a:spcAft>
                <a:spcPts val="0"/>
              </a:spcAft>
              <a:buSzPts val="2100"/>
              <a:buChar char="•"/>
            </a:pPr>
            <a:r>
              <a:rPr lang="en-US" sz="2000" dirty="0"/>
              <a:t>Biogas production</a:t>
            </a:r>
            <a:endParaRPr sz="2000" dirty="0"/>
          </a:p>
          <a:p>
            <a:pPr marL="457200" lvl="0" indent="-361950" algn="l" rtl="0">
              <a:lnSpc>
                <a:spcPct val="115000"/>
              </a:lnSpc>
              <a:spcBef>
                <a:spcPts val="0"/>
              </a:spcBef>
              <a:spcAft>
                <a:spcPts val="0"/>
              </a:spcAft>
              <a:buSzPts val="2100"/>
              <a:buChar char="•"/>
            </a:pPr>
            <a:r>
              <a:rPr lang="en-US" sz="2000" dirty="0"/>
              <a:t>Methane content</a:t>
            </a:r>
          </a:p>
          <a:p>
            <a:pPr marL="457200" lvl="0" indent="-361950" algn="l" rtl="0">
              <a:lnSpc>
                <a:spcPct val="115000"/>
              </a:lnSpc>
              <a:spcBef>
                <a:spcPts val="0"/>
              </a:spcBef>
              <a:spcAft>
                <a:spcPts val="0"/>
              </a:spcAft>
              <a:buSzPts val="2100"/>
              <a:buChar char="•"/>
            </a:pPr>
            <a:r>
              <a:rPr lang="en-US" sz="2000" dirty="0"/>
              <a:t>Presence of carbon dioxide</a:t>
            </a:r>
            <a:endParaRPr sz="2000" dirty="0"/>
          </a:p>
          <a:p>
            <a:pPr marL="457200" lvl="0" indent="-361950" algn="l" rtl="0">
              <a:lnSpc>
                <a:spcPct val="115000"/>
              </a:lnSpc>
              <a:spcBef>
                <a:spcPts val="0"/>
              </a:spcBef>
              <a:spcAft>
                <a:spcPts val="0"/>
              </a:spcAft>
              <a:buSzPts val="2100"/>
              <a:buChar char="•"/>
            </a:pPr>
            <a:r>
              <a:rPr lang="en-US" sz="2000" dirty="0"/>
              <a:t>pH</a:t>
            </a:r>
            <a:endParaRPr sz="2000" dirty="0"/>
          </a:p>
          <a:p>
            <a:pPr marL="457200" lvl="0" indent="-361950" algn="l" rtl="0">
              <a:lnSpc>
                <a:spcPct val="115000"/>
              </a:lnSpc>
              <a:spcBef>
                <a:spcPts val="0"/>
              </a:spcBef>
              <a:spcAft>
                <a:spcPts val="0"/>
              </a:spcAft>
              <a:buSzPts val="2100"/>
              <a:buChar char="•"/>
            </a:pPr>
            <a:r>
              <a:rPr lang="en-US" sz="2000" dirty="0"/>
              <a:t>Qualitative observations</a:t>
            </a:r>
            <a:endParaRPr sz="2000" dirty="0"/>
          </a:p>
          <a:p>
            <a:pPr marL="914400" lvl="1" indent="-342900" algn="l" rtl="0">
              <a:lnSpc>
                <a:spcPct val="115000"/>
              </a:lnSpc>
              <a:spcBef>
                <a:spcPts val="0"/>
              </a:spcBef>
              <a:spcAft>
                <a:spcPts val="0"/>
              </a:spcAft>
              <a:buSzPts val="1800"/>
              <a:buChar char="•"/>
            </a:pPr>
            <a:r>
              <a:rPr lang="en-US" sz="2000" dirty="0"/>
              <a:t>Digestate color</a:t>
            </a:r>
            <a:endParaRPr sz="2000" dirty="0"/>
          </a:p>
          <a:p>
            <a:pPr marL="914400" lvl="1" indent="-342900" algn="l" rtl="0">
              <a:lnSpc>
                <a:spcPct val="115000"/>
              </a:lnSpc>
              <a:spcBef>
                <a:spcPts val="0"/>
              </a:spcBef>
              <a:spcAft>
                <a:spcPts val="0"/>
              </a:spcAft>
              <a:buSzPts val="1800"/>
              <a:buChar char="•"/>
            </a:pPr>
            <a:r>
              <a:rPr lang="en-US" sz="2000" dirty="0"/>
              <a:t>Turbidity</a:t>
            </a:r>
            <a:endParaRPr sz="2000" dirty="0"/>
          </a:p>
          <a:p>
            <a:pPr marL="914400" lvl="1" indent="-342900" algn="l" rtl="0">
              <a:lnSpc>
                <a:spcPct val="115000"/>
              </a:lnSpc>
              <a:spcBef>
                <a:spcPts val="0"/>
              </a:spcBef>
              <a:spcAft>
                <a:spcPts val="0"/>
              </a:spcAft>
              <a:buSzPts val="1800"/>
              <a:buChar char="•"/>
            </a:pPr>
            <a:r>
              <a:rPr lang="en-US" sz="2000" dirty="0"/>
              <a:t>Signs of ae</a:t>
            </a:r>
            <a:r>
              <a:rPr lang="en-US" sz="2400" dirty="0"/>
              <a:t>robic digestion (mold, fungus)</a:t>
            </a:r>
            <a:endParaRPr sz="2400" dirty="0"/>
          </a:p>
          <a:p>
            <a:pPr marL="95250" lvl="0" indent="0" algn="l" rtl="0">
              <a:lnSpc>
                <a:spcPct val="115000"/>
              </a:lnSpc>
              <a:spcBef>
                <a:spcPts val="0"/>
              </a:spcBef>
              <a:spcAft>
                <a:spcPts val="0"/>
              </a:spcAft>
              <a:buSzPts val="2100"/>
              <a:buNone/>
            </a:pPr>
            <a:r>
              <a:rPr lang="en-US" sz="2400" i="1" dirty="0"/>
              <a:t>Any others relevant to your group’s research question?</a:t>
            </a:r>
            <a:endParaRPr sz="2400" i="1" dirty="0"/>
          </a:p>
        </p:txBody>
      </p:sp>
      <p:sp>
        <p:nvSpPr>
          <p:cNvPr id="2" name="Slide Number Placeholder 1">
            <a:extLst>
              <a:ext uri="{FF2B5EF4-FFF2-40B4-BE49-F238E27FC236}">
                <a16:creationId xmlns:a16="http://schemas.microsoft.com/office/drawing/2014/main" id="{5A7C97C6-51C1-F27E-935C-D0663EBAC8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7B56-B9B8-4410-95CD-46C2636CF36D}"/>
              </a:ext>
            </a:extLst>
          </p:cNvPr>
          <p:cNvSpPr>
            <a:spLocks noGrp="1"/>
          </p:cNvSpPr>
          <p:nvPr>
            <p:ph type="title"/>
          </p:nvPr>
        </p:nvSpPr>
        <p:spPr/>
        <p:txBody>
          <a:bodyPr/>
          <a:lstStyle/>
          <a:p>
            <a:r>
              <a:rPr lang="en-US" dirty="0"/>
              <a:t>Discussion questions</a:t>
            </a:r>
          </a:p>
        </p:txBody>
      </p:sp>
      <p:sp>
        <p:nvSpPr>
          <p:cNvPr id="3" name="Text Placeholder 2">
            <a:extLst>
              <a:ext uri="{FF2B5EF4-FFF2-40B4-BE49-F238E27FC236}">
                <a16:creationId xmlns:a16="http://schemas.microsoft.com/office/drawing/2014/main" id="{9DB55711-9767-9080-1E59-FFE33BE26955}"/>
              </a:ext>
            </a:extLst>
          </p:cNvPr>
          <p:cNvSpPr>
            <a:spLocks noGrp="1"/>
          </p:cNvSpPr>
          <p:nvPr>
            <p:ph type="body" idx="1"/>
          </p:nvPr>
        </p:nvSpPr>
        <p:spPr/>
        <p:txBody>
          <a:bodyPr>
            <a:normAutofit/>
          </a:bodyPr>
          <a:lstStyle/>
          <a:p>
            <a:r>
              <a:rPr lang="en-US" sz="2400" i="1" dirty="0"/>
              <a:t>Are there any other tests you can think of performing on the biodigester?</a:t>
            </a:r>
          </a:p>
          <a:p>
            <a:r>
              <a:rPr lang="en-US" sz="2400" i="1" dirty="0"/>
              <a:t>What data would you collect with those tests, and what might it tell you about the processes happening within?</a:t>
            </a:r>
          </a:p>
        </p:txBody>
      </p:sp>
      <p:sp>
        <p:nvSpPr>
          <p:cNvPr id="4" name="Slide Number Placeholder 3">
            <a:extLst>
              <a:ext uri="{FF2B5EF4-FFF2-40B4-BE49-F238E27FC236}">
                <a16:creationId xmlns:a16="http://schemas.microsoft.com/office/drawing/2014/main" id="{E892C391-AB55-EE4E-86A2-27DAA03A32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53119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Google Shape;597;p23" descr="How to read the burette - Labster Theory">
            <a:extLst>
              <a:ext uri="{FF2B5EF4-FFF2-40B4-BE49-F238E27FC236}">
                <a16:creationId xmlns:a16="http://schemas.microsoft.com/office/drawing/2014/main" id="{B6801947-2BCA-F075-F94A-09AF69A35F8D}"/>
              </a:ext>
            </a:extLst>
          </p:cNvPr>
          <p:cNvPicPr preferRelativeResize="0"/>
          <p:nvPr/>
        </p:nvPicPr>
        <p:blipFill rotWithShape="1">
          <a:blip r:embed="rId3">
            <a:alphaModFix/>
          </a:blip>
          <a:srcRect/>
          <a:stretch/>
        </p:blipFill>
        <p:spPr>
          <a:xfrm>
            <a:off x="6051099" y="1496583"/>
            <a:ext cx="2953018" cy="1815785"/>
          </a:xfrm>
          <a:prstGeom prst="rect">
            <a:avLst/>
          </a:prstGeom>
          <a:noFill/>
          <a:ln>
            <a:noFill/>
          </a:ln>
        </p:spPr>
      </p:pic>
      <p:sp>
        <p:nvSpPr>
          <p:cNvPr id="116" name="Google Shape;116;g12cfefe7c82_0_10"/>
          <p:cNvSpPr txBox="1">
            <a:spLocks noGrp="1"/>
          </p:cNvSpPr>
          <p:nvPr>
            <p:ph type="title"/>
          </p:nvPr>
        </p:nvSpPr>
        <p:spPr>
          <a:xfrm>
            <a:off x="628650" y="575352"/>
            <a:ext cx="7886700" cy="692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750"/>
              </a:spcBef>
              <a:spcAft>
                <a:spcPts val="0"/>
              </a:spcAft>
              <a:buNone/>
            </a:pPr>
            <a:r>
              <a:rPr lang="en-US" sz="3200" b="1" dirty="0"/>
              <a:t>Biogas production</a:t>
            </a:r>
          </a:p>
        </p:txBody>
      </p:sp>
      <p:sp>
        <p:nvSpPr>
          <p:cNvPr id="117" name="Google Shape;117;g12cfefe7c82_0_10"/>
          <p:cNvSpPr txBox="1">
            <a:spLocks noGrp="1"/>
          </p:cNvSpPr>
          <p:nvPr>
            <p:ph type="body" idx="1"/>
          </p:nvPr>
        </p:nvSpPr>
        <p:spPr>
          <a:xfrm>
            <a:off x="628649" y="1369225"/>
            <a:ext cx="5723291" cy="3263400"/>
          </a:xfrm>
          <a:prstGeom prst="rect">
            <a:avLst/>
          </a:prstGeom>
          <a:noFill/>
          <a:ln>
            <a:noFill/>
          </a:ln>
        </p:spPr>
        <p:txBody>
          <a:bodyPr spcFirstLastPara="1" wrap="square" lIns="91425" tIns="45700" rIns="91425" bIns="45700" anchor="t" anchorCtr="0">
            <a:normAutofit fontScale="62500" lnSpcReduction="20000"/>
          </a:bodyPr>
          <a:lstStyle/>
          <a:p>
            <a:pPr marL="0" indent="0">
              <a:lnSpc>
                <a:spcPct val="115000"/>
              </a:lnSpc>
              <a:buNone/>
            </a:pPr>
            <a:r>
              <a:rPr lang="en-US" sz="2900" dirty="0"/>
              <a:t>How do we read the water level in a graduated cylinder?</a:t>
            </a:r>
          </a:p>
          <a:p>
            <a:pPr marL="0" indent="0">
              <a:lnSpc>
                <a:spcPct val="115000"/>
              </a:lnSpc>
              <a:buNone/>
            </a:pPr>
            <a:r>
              <a:rPr lang="en-US" sz="2900" dirty="0"/>
              <a:t>How do we know how much biogas is in the </a:t>
            </a:r>
            <a:br>
              <a:rPr lang="en-US" sz="2900" dirty="0"/>
            </a:br>
            <a:r>
              <a:rPr lang="en-US" sz="2900" dirty="0"/>
              <a:t>graduated cylinder?</a:t>
            </a:r>
          </a:p>
          <a:p>
            <a:pPr marL="342900" indent="-342900">
              <a:lnSpc>
                <a:spcPct val="115000"/>
              </a:lnSpc>
            </a:pPr>
            <a:r>
              <a:rPr lang="en-US" sz="2900" dirty="0"/>
              <a:t>Measure the water level in the graduated cylinder.</a:t>
            </a:r>
          </a:p>
          <a:p>
            <a:pPr marL="342900" indent="-342900">
              <a:lnSpc>
                <a:spcPct val="115000"/>
              </a:lnSpc>
            </a:pPr>
            <a:r>
              <a:rPr lang="en-US" sz="2900" dirty="0"/>
              <a:t>Subtract the water level from the previous reading (or initial value).</a:t>
            </a:r>
          </a:p>
          <a:p>
            <a:pPr marL="342900" indent="-342900">
              <a:lnSpc>
                <a:spcPct val="115000"/>
              </a:lnSpc>
            </a:pPr>
            <a:r>
              <a:rPr lang="en-US" sz="2900" dirty="0"/>
              <a:t>Record your data in your data table for the day since startup.</a:t>
            </a:r>
          </a:p>
          <a:p>
            <a:pPr marL="0" indent="0">
              <a:lnSpc>
                <a:spcPct val="115000"/>
              </a:lnSpc>
              <a:buNone/>
            </a:pPr>
            <a:endParaRPr sz="1600" dirty="0"/>
          </a:p>
        </p:txBody>
      </p:sp>
      <p:sp>
        <p:nvSpPr>
          <p:cNvPr id="2" name="Slide Number Placeholder 1">
            <a:extLst>
              <a:ext uri="{FF2B5EF4-FFF2-40B4-BE49-F238E27FC236}">
                <a16:creationId xmlns:a16="http://schemas.microsoft.com/office/drawing/2014/main" id="{590F513A-46E0-F919-0419-E7853E3F18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2cfefe7c82_0_16"/>
          <p:cNvSpPr txBox="1">
            <a:spLocks noGrp="1"/>
          </p:cNvSpPr>
          <p:nvPr>
            <p:ph type="title"/>
          </p:nvPr>
        </p:nvSpPr>
        <p:spPr>
          <a:xfrm>
            <a:off x="628650" y="575352"/>
            <a:ext cx="7886700" cy="692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750"/>
              </a:spcBef>
              <a:spcAft>
                <a:spcPts val="0"/>
              </a:spcAft>
              <a:buNone/>
            </a:pPr>
            <a:r>
              <a:rPr lang="en-US" sz="3200" b="1" dirty="0"/>
              <a:t>Methane content of the biogas</a:t>
            </a:r>
          </a:p>
        </p:txBody>
      </p:sp>
      <p:sp>
        <p:nvSpPr>
          <p:cNvPr id="124" name="Google Shape;124;g12cfefe7c82_0_16"/>
          <p:cNvSpPr txBox="1">
            <a:spLocks noGrp="1"/>
          </p:cNvSpPr>
          <p:nvPr>
            <p:ph type="body" idx="1"/>
          </p:nvPr>
        </p:nvSpPr>
        <p:spPr>
          <a:xfrm>
            <a:off x="628650" y="1268052"/>
            <a:ext cx="7886700" cy="3263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i="1" dirty="0"/>
              <a:t>Q: Biogas is mostly methane (CH4) and carbon dioxide (CO</a:t>
            </a:r>
            <a:r>
              <a:rPr lang="en-US" sz="2400" i="1" baseline="-25000" dirty="0"/>
              <a:t>2</a:t>
            </a:r>
            <a:r>
              <a:rPr lang="en-US" sz="2400" i="1" dirty="0"/>
              <a:t>). Which is more useful to us?</a:t>
            </a:r>
            <a:endParaRPr sz="2400" i="1" dirty="0"/>
          </a:p>
        </p:txBody>
      </p:sp>
      <p:sp>
        <p:nvSpPr>
          <p:cNvPr id="2" name="Slide Number Placeholder 1">
            <a:extLst>
              <a:ext uri="{FF2B5EF4-FFF2-40B4-BE49-F238E27FC236}">
                <a16:creationId xmlns:a16="http://schemas.microsoft.com/office/drawing/2014/main" id="{A1778881-55F4-DD56-65EC-EC31CEFD4A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2cfefe7c82_0_16"/>
          <p:cNvSpPr txBox="1">
            <a:spLocks noGrp="1"/>
          </p:cNvSpPr>
          <p:nvPr>
            <p:ph type="title"/>
          </p:nvPr>
        </p:nvSpPr>
        <p:spPr>
          <a:xfrm>
            <a:off x="628650" y="575352"/>
            <a:ext cx="7886700" cy="692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750"/>
              </a:spcBef>
              <a:spcAft>
                <a:spcPts val="0"/>
              </a:spcAft>
              <a:buNone/>
            </a:pPr>
            <a:r>
              <a:rPr lang="en-US" sz="3200" b="1" dirty="0"/>
              <a:t>Methane content of the biogas</a:t>
            </a:r>
          </a:p>
        </p:txBody>
      </p:sp>
      <p:sp>
        <p:nvSpPr>
          <p:cNvPr id="124" name="Google Shape;124;g12cfefe7c82_0_16"/>
          <p:cNvSpPr txBox="1">
            <a:spLocks noGrp="1"/>
          </p:cNvSpPr>
          <p:nvPr>
            <p:ph type="body" idx="1"/>
          </p:nvPr>
        </p:nvSpPr>
        <p:spPr>
          <a:xfrm>
            <a:off x="628650" y="1268052"/>
            <a:ext cx="7886700" cy="3263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i="1" dirty="0"/>
              <a:t>A: Methane is more useful to us because it can be burned as fuel. Carbon dioxide is not combustible.</a:t>
            </a:r>
          </a:p>
        </p:txBody>
      </p:sp>
      <p:sp>
        <p:nvSpPr>
          <p:cNvPr id="2" name="Slide Number Placeholder 1">
            <a:extLst>
              <a:ext uri="{FF2B5EF4-FFF2-40B4-BE49-F238E27FC236}">
                <a16:creationId xmlns:a16="http://schemas.microsoft.com/office/drawing/2014/main" id="{5C586A7C-BC0B-C55D-9870-520C2D6A1F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6359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2fb66ef622_0_9"/>
          <p:cNvSpPr txBox="1">
            <a:spLocks noGrp="1"/>
          </p:cNvSpPr>
          <p:nvPr>
            <p:ph type="title"/>
          </p:nvPr>
        </p:nvSpPr>
        <p:spPr>
          <a:xfrm>
            <a:off x="628650" y="676524"/>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sz="3200" dirty="0"/>
              <a:t>Measuring methane content</a:t>
            </a:r>
            <a:endParaRPr sz="3200" dirty="0"/>
          </a:p>
        </p:txBody>
      </p:sp>
      <p:sp>
        <p:nvSpPr>
          <p:cNvPr id="149" name="Google Shape;149;g12fb66ef622_0_9"/>
          <p:cNvSpPr txBox="1">
            <a:spLocks noGrp="1"/>
          </p:cNvSpPr>
          <p:nvPr>
            <p:ph type="body" idx="1"/>
          </p:nvPr>
        </p:nvSpPr>
        <p:spPr>
          <a:xfrm>
            <a:off x="628650" y="1369224"/>
            <a:ext cx="7886700" cy="3523723"/>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dirty="0"/>
              <a:t>Materials:</a:t>
            </a:r>
            <a:endParaRPr sz="2400" dirty="0"/>
          </a:p>
          <a:p>
            <a:pPr indent="-330200">
              <a:lnSpc>
                <a:spcPct val="115000"/>
              </a:lnSpc>
              <a:buSzPts val="1600"/>
            </a:pPr>
            <a:r>
              <a:rPr lang="en-US" sz="2400" dirty="0"/>
              <a:t>3 molarity solution of Sodium hydroxide </a:t>
            </a:r>
            <a:br>
              <a:rPr lang="en-US" sz="2400" dirty="0"/>
            </a:br>
            <a:r>
              <a:rPr lang="en-US" sz="2400" dirty="0"/>
              <a:t>(NaOH) -- available as lye -- or </a:t>
            </a:r>
            <a:br>
              <a:rPr lang="en-US" sz="2400" dirty="0"/>
            </a:br>
            <a:r>
              <a:rPr lang="en-US" sz="2400" dirty="0"/>
              <a:t>Potassium hydroxide (KOH)</a:t>
            </a:r>
            <a:endParaRPr sz="2400" dirty="0"/>
          </a:p>
          <a:p>
            <a:pPr marL="457200" lvl="0" indent="-330200" algn="l" rtl="0">
              <a:lnSpc>
                <a:spcPct val="115000"/>
              </a:lnSpc>
              <a:spcBef>
                <a:spcPts val="0"/>
              </a:spcBef>
              <a:spcAft>
                <a:spcPts val="0"/>
              </a:spcAft>
              <a:buSzPts val="1600"/>
              <a:buChar char="•"/>
            </a:pPr>
            <a:r>
              <a:rPr lang="en-US" sz="2400" dirty="0"/>
              <a:t>Fermentation tube</a:t>
            </a:r>
            <a:endParaRPr sz="2400" dirty="0"/>
          </a:p>
          <a:p>
            <a:pPr marL="457200" lvl="0" indent="-330200" algn="l" rtl="0">
              <a:lnSpc>
                <a:spcPct val="115000"/>
              </a:lnSpc>
              <a:spcBef>
                <a:spcPts val="0"/>
              </a:spcBef>
              <a:spcAft>
                <a:spcPts val="0"/>
              </a:spcAft>
              <a:buSzPts val="1600"/>
              <a:buChar char="•"/>
            </a:pPr>
            <a:r>
              <a:rPr lang="en-US" sz="2400" dirty="0"/>
              <a:t>Syringe with blunt needle</a:t>
            </a:r>
            <a:endParaRPr sz="2400" dirty="0"/>
          </a:p>
        </p:txBody>
      </p:sp>
      <p:sp>
        <p:nvSpPr>
          <p:cNvPr id="2" name="Slide Number Placeholder 1">
            <a:extLst>
              <a:ext uri="{FF2B5EF4-FFF2-40B4-BE49-F238E27FC236}">
                <a16:creationId xmlns:a16="http://schemas.microsoft.com/office/drawing/2014/main" id="{06912245-FF3D-0C70-BA48-0AF164A446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3" name="Google Shape;150;g12fb66ef622_0_9">
            <a:extLst>
              <a:ext uri="{FF2B5EF4-FFF2-40B4-BE49-F238E27FC236}">
                <a16:creationId xmlns:a16="http://schemas.microsoft.com/office/drawing/2014/main" id="{F19C9CF5-FC62-2FEC-229A-DB90E7CAE529}"/>
              </a:ext>
            </a:extLst>
          </p:cNvPr>
          <p:cNvPicPr preferRelativeResize="0"/>
          <p:nvPr/>
        </p:nvPicPr>
        <p:blipFill>
          <a:blip r:embed="rId3">
            <a:alphaModFix/>
          </a:blip>
          <a:stretch>
            <a:fillRect/>
          </a:stretch>
        </p:blipFill>
        <p:spPr>
          <a:xfrm>
            <a:off x="6786032" y="1285920"/>
            <a:ext cx="1948800" cy="2709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2fb66ef622_0_9"/>
          <p:cNvSpPr txBox="1">
            <a:spLocks noGrp="1"/>
          </p:cNvSpPr>
          <p:nvPr>
            <p:ph type="title"/>
          </p:nvPr>
        </p:nvSpPr>
        <p:spPr>
          <a:xfrm>
            <a:off x="628650" y="676524"/>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a:t>Measuring methane content</a:t>
            </a:r>
            <a:endParaRPr/>
          </a:p>
        </p:txBody>
      </p:sp>
      <p:sp>
        <p:nvSpPr>
          <p:cNvPr id="149" name="Google Shape;149;g12fb66ef622_0_9"/>
          <p:cNvSpPr txBox="1">
            <a:spLocks noGrp="1"/>
          </p:cNvSpPr>
          <p:nvPr>
            <p:ph type="body" idx="1"/>
          </p:nvPr>
        </p:nvSpPr>
        <p:spPr>
          <a:xfrm>
            <a:off x="628650" y="1369224"/>
            <a:ext cx="7886700" cy="352372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5000"/>
              </a:lnSpc>
              <a:spcBef>
                <a:spcPts val="750"/>
              </a:spcBef>
              <a:spcAft>
                <a:spcPts val="0"/>
              </a:spcAft>
              <a:buNone/>
            </a:pPr>
            <a:r>
              <a:rPr lang="en-US" sz="2400" dirty="0"/>
              <a:t>Let’s practice with a fermentation tube!</a:t>
            </a:r>
            <a:endParaRPr sz="2400" dirty="0"/>
          </a:p>
          <a:p>
            <a:pPr marL="514350" lvl="0" indent="-330200" algn="l" rtl="0">
              <a:lnSpc>
                <a:spcPct val="115000"/>
              </a:lnSpc>
              <a:spcBef>
                <a:spcPts val="750"/>
              </a:spcBef>
              <a:spcAft>
                <a:spcPts val="0"/>
              </a:spcAft>
              <a:buSzPts val="1600"/>
              <a:buAutoNum type="arabicPeriod"/>
            </a:pPr>
            <a:r>
              <a:rPr lang="en-US" sz="2800" dirty="0"/>
              <a:t>Fill the tube with water</a:t>
            </a:r>
            <a:endParaRPr sz="2800" dirty="0"/>
          </a:p>
          <a:p>
            <a:pPr marL="514350" lvl="0" indent="-330200" algn="l" rtl="0">
              <a:lnSpc>
                <a:spcPct val="115000"/>
              </a:lnSpc>
              <a:spcBef>
                <a:spcPts val="0"/>
              </a:spcBef>
              <a:spcAft>
                <a:spcPts val="0"/>
              </a:spcAft>
              <a:buSzPts val="1600"/>
              <a:buAutoNum type="arabicPeriod"/>
            </a:pPr>
            <a:r>
              <a:rPr lang="en-US" sz="2800" dirty="0"/>
              <a:t>Fill the syringe with air</a:t>
            </a:r>
            <a:endParaRPr sz="2800" dirty="0"/>
          </a:p>
          <a:p>
            <a:pPr marL="514350" lvl="0" indent="-330200" algn="l" rtl="0">
              <a:lnSpc>
                <a:spcPct val="115000"/>
              </a:lnSpc>
              <a:spcBef>
                <a:spcPts val="0"/>
              </a:spcBef>
              <a:spcAft>
                <a:spcPts val="0"/>
              </a:spcAft>
              <a:buSzPts val="1600"/>
              <a:buAutoNum type="arabicPeriod"/>
            </a:pPr>
            <a:r>
              <a:rPr lang="en-US" sz="2800" dirty="0"/>
              <a:t>Inject the syringe of air into the </a:t>
            </a:r>
            <a:br>
              <a:rPr lang="en-US" sz="2800" dirty="0"/>
            </a:br>
            <a:r>
              <a:rPr lang="en-US" sz="2800" dirty="0"/>
              <a:t>fermentation tube</a:t>
            </a:r>
          </a:p>
          <a:p>
            <a:pPr marL="184150" lvl="0" indent="0" algn="l" rtl="0">
              <a:lnSpc>
                <a:spcPct val="115000"/>
              </a:lnSpc>
              <a:spcBef>
                <a:spcPts val="0"/>
              </a:spcBef>
              <a:spcAft>
                <a:spcPts val="0"/>
              </a:spcAft>
              <a:buSzPts val="1600"/>
              <a:buNone/>
            </a:pPr>
            <a:endParaRPr lang="en-US" sz="1600" dirty="0"/>
          </a:p>
          <a:p>
            <a:pPr marL="514350" lvl="0" indent="-330200" algn="l" rtl="0">
              <a:lnSpc>
                <a:spcPct val="115000"/>
              </a:lnSpc>
              <a:spcBef>
                <a:spcPts val="0"/>
              </a:spcBef>
              <a:spcAft>
                <a:spcPts val="0"/>
              </a:spcAft>
              <a:buSzPts val="1600"/>
              <a:buAutoNum type="arabicPeriod"/>
            </a:pPr>
            <a:endParaRPr sz="1600" dirty="0"/>
          </a:p>
          <a:p>
            <a:pPr marL="0" lvl="0" indent="0" algn="l" rtl="0">
              <a:lnSpc>
                <a:spcPct val="115000"/>
              </a:lnSpc>
              <a:spcBef>
                <a:spcPts val="750"/>
              </a:spcBef>
              <a:spcAft>
                <a:spcPts val="0"/>
              </a:spcAft>
              <a:buNone/>
            </a:pPr>
            <a:r>
              <a:rPr lang="en-US" sz="2600" i="1" dirty="0"/>
              <a:t>Try to do this without letting any bubbles escape the tube and without spilling any water. </a:t>
            </a:r>
            <a:r>
              <a:rPr lang="en-US" sz="2600" i="1" dirty="0">
                <a:solidFill>
                  <a:srgbClr val="FF0000"/>
                </a:solidFill>
              </a:rPr>
              <a:t>Be careful, these fermentation tubes are typically very fragile! Be sure to use proper PPE.</a:t>
            </a:r>
            <a:endParaRPr sz="2600" i="1" dirty="0">
              <a:solidFill>
                <a:srgbClr val="FF0000"/>
              </a:solidFill>
            </a:endParaRPr>
          </a:p>
        </p:txBody>
      </p:sp>
      <p:pic>
        <p:nvPicPr>
          <p:cNvPr id="150" name="Google Shape;150;g12fb66ef622_0_9"/>
          <p:cNvPicPr preferRelativeResize="0"/>
          <p:nvPr/>
        </p:nvPicPr>
        <p:blipFill>
          <a:blip r:embed="rId3">
            <a:alphaModFix/>
          </a:blip>
          <a:stretch>
            <a:fillRect/>
          </a:stretch>
        </p:blipFill>
        <p:spPr>
          <a:xfrm>
            <a:off x="6395614" y="902290"/>
            <a:ext cx="1948800" cy="2709825"/>
          </a:xfrm>
          <a:prstGeom prst="rect">
            <a:avLst/>
          </a:prstGeom>
          <a:noFill/>
          <a:ln>
            <a:noFill/>
          </a:ln>
        </p:spPr>
      </p:pic>
      <p:sp>
        <p:nvSpPr>
          <p:cNvPr id="2" name="Slide Number Placeholder 1">
            <a:extLst>
              <a:ext uri="{FF2B5EF4-FFF2-40B4-BE49-F238E27FC236}">
                <a16:creationId xmlns:a16="http://schemas.microsoft.com/office/drawing/2014/main" id="{06912245-FF3D-0C70-BA48-0AF164A446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45742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2fb66ef622_0_25"/>
          <p:cNvSpPr txBox="1">
            <a:spLocks noGrp="1"/>
          </p:cNvSpPr>
          <p:nvPr>
            <p:ph type="title"/>
          </p:nvPr>
        </p:nvSpPr>
        <p:spPr>
          <a:xfrm>
            <a:off x="628650" y="676526"/>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dirty="0"/>
              <a:t>Measuring methane content</a:t>
            </a:r>
            <a:endParaRPr dirty="0"/>
          </a:p>
        </p:txBody>
      </p:sp>
      <p:sp>
        <p:nvSpPr>
          <p:cNvPr id="156" name="Google Shape;156;g12fb66ef622_0_25"/>
          <p:cNvSpPr txBox="1">
            <a:spLocks noGrp="1"/>
          </p:cNvSpPr>
          <p:nvPr>
            <p:ph type="body" idx="1"/>
          </p:nvPr>
        </p:nvSpPr>
        <p:spPr>
          <a:xfrm>
            <a:off x="628650" y="1211063"/>
            <a:ext cx="7886700" cy="3556200"/>
          </a:xfrm>
          <a:prstGeom prst="rect">
            <a:avLst/>
          </a:prstGeom>
          <a:noFill/>
          <a:ln>
            <a:noFill/>
          </a:ln>
        </p:spPr>
        <p:txBody>
          <a:bodyPr spcFirstLastPara="1" wrap="square" lIns="91425" tIns="45700" rIns="91425" bIns="45700" anchor="t" anchorCtr="0">
            <a:noAutofit/>
          </a:bodyPr>
          <a:lstStyle/>
          <a:p>
            <a:pPr marL="0" indent="0">
              <a:lnSpc>
                <a:spcPct val="115000"/>
              </a:lnSpc>
              <a:buNone/>
            </a:pPr>
            <a:r>
              <a:rPr lang="en-US" sz="2000" i="1" dirty="0"/>
              <a:t>You are using a strong basic solution – </a:t>
            </a:r>
            <a:r>
              <a:rPr lang="en-US" sz="2000" i="1" dirty="0">
                <a:solidFill>
                  <a:srgbClr val="FF0000"/>
                </a:solidFill>
              </a:rPr>
              <a:t>be careful and use proper PPE.</a:t>
            </a:r>
          </a:p>
          <a:p>
            <a:pPr marL="469900" indent="-342900">
              <a:lnSpc>
                <a:spcPct val="115000"/>
              </a:lnSpc>
              <a:buSzPts val="1600"/>
              <a:buFont typeface="+mj-lt"/>
              <a:buAutoNum type="arabicPeriod"/>
            </a:pPr>
            <a:r>
              <a:rPr lang="en-US" sz="1600" dirty="0"/>
              <a:t>Over a basin or sink, carefully pour the NaOH or KOH solution into a fermentation tube, tipping it so that it is full up to the round bulb near the base (see image on previous slide).</a:t>
            </a:r>
            <a:endParaRPr sz="1600" dirty="0"/>
          </a:p>
          <a:p>
            <a:pPr marL="469900" indent="-342900">
              <a:lnSpc>
                <a:spcPct val="115000"/>
              </a:lnSpc>
              <a:spcBef>
                <a:spcPts val="0"/>
              </a:spcBef>
              <a:buSzPts val="1600"/>
              <a:buFont typeface="+mj-lt"/>
              <a:buAutoNum type="arabicPeriod"/>
            </a:pPr>
            <a:r>
              <a:rPr lang="en-US" sz="1600" dirty="0"/>
              <a:t>Unclamp the third line of tubing extending from the gas T and withdraw 3 mL of biogas. Replace the clamp.</a:t>
            </a:r>
            <a:endParaRPr sz="1600" dirty="0"/>
          </a:p>
          <a:p>
            <a:pPr marL="469900" indent="-342900">
              <a:lnSpc>
                <a:spcPct val="115000"/>
              </a:lnSpc>
              <a:spcBef>
                <a:spcPts val="0"/>
              </a:spcBef>
              <a:buSzPts val="1600"/>
              <a:buFont typeface="+mj-lt"/>
              <a:buAutoNum type="arabicPeriod"/>
            </a:pPr>
            <a:r>
              <a:rPr lang="en-US" sz="1600" dirty="0"/>
              <a:t>Carefully inject the gas into the base solution, making sure no bubbles escape.</a:t>
            </a:r>
            <a:endParaRPr sz="1600" dirty="0"/>
          </a:p>
          <a:p>
            <a:pPr marL="469900" indent="-342900">
              <a:lnSpc>
                <a:spcPct val="115000"/>
              </a:lnSpc>
              <a:spcBef>
                <a:spcPts val="0"/>
              </a:spcBef>
              <a:buSzPts val="1600"/>
              <a:buFont typeface="+mj-lt"/>
              <a:buAutoNum type="arabicPeriod"/>
            </a:pPr>
            <a:r>
              <a:rPr lang="en-US" sz="1600" dirty="0"/>
              <a:t>Measure the final volume. All the gas at the top of the tube is methane. The methane content is the final volume at the top of the fermentation tube divided by the total injected volume (3 mL). It is typically expressed as a percent.</a:t>
            </a:r>
            <a:endParaRPr sz="1600" dirty="0"/>
          </a:p>
        </p:txBody>
      </p:sp>
      <p:sp>
        <p:nvSpPr>
          <p:cNvPr id="2" name="Slide Number Placeholder 1">
            <a:extLst>
              <a:ext uri="{FF2B5EF4-FFF2-40B4-BE49-F238E27FC236}">
                <a16:creationId xmlns:a16="http://schemas.microsoft.com/office/drawing/2014/main" id="{3B7C5F13-B16F-5F56-B5EE-DE695D9312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2fb66ef622_0_34"/>
          <p:cNvSpPr txBox="1">
            <a:spLocks noGrp="1"/>
          </p:cNvSpPr>
          <p:nvPr>
            <p:ph type="title"/>
          </p:nvPr>
        </p:nvSpPr>
        <p:spPr>
          <a:xfrm>
            <a:off x="628650" y="676526"/>
            <a:ext cx="7886700" cy="6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dirty="0"/>
              <a:t>Measuring methane content</a:t>
            </a:r>
            <a:endParaRPr dirty="0"/>
          </a:p>
        </p:txBody>
      </p:sp>
      <p:sp>
        <p:nvSpPr>
          <p:cNvPr id="162" name="Google Shape;162;g12fb66ef622_0_34"/>
          <p:cNvSpPr txBox="1">
            <a:spLocks noGrp="1"/>
          </p:cNvSpPr>
          <p:nvPr>
            <p:ph type="body" idx="1"/>
          </p:nvPr>
        </p:nvSpPr>
        <p:spPr>
          <a:xfrm>
            <a:off x="721117" y="1290145"/>
            <a:ext cx="7886700" cy="3556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i="1" dirty="0"/>
              <a:t>How does the fermentation tube method work? </a:t>
            </a:r>
          </a:p>
          <a:p>
            <a:pPr marL="0" lvl="0" indent="0" algn="l" rtl="0">
              <a:lnSpc>
                <a:spcPct val="115000"/>
              </a:lnSpc>
              <a:spcBef>
                <a:spcPts val="0"/>
              </a:spcBef>
              <a:spcAft>
                <a:spcPts val="0"/>
              </a:spcAft>
              <a:buNone/>
            </a:pPr>
            <a:endParaRPr lang="en-US" sz="2400" i="1" dirty="0"/>
          </a:p>
          <a:p>
            <a:pPr marL="0" lvl="0" indent="0" algn="l" rtl="0">
              <a:lnSpc>
                <a:spcPct val="115000"/>
              </a:lnSpc>
              <a:spcBef>
                <a:spcPts val="0"/>
              </a:spcBef>
              <a:spcAft>
                <a:spcPts val="0"/>
              </a:spcAft>
              <a:buNone/>
            </a:pPr>
            <a:r>
              <a:rPr lang="en-US" sz="2400" i="1" dirty="0"/>
              <a:t>What happens to the CO</a:t>
            </a:r>
            <a:r>
              <a:rPr lang="en-US" sz="2400" i="1" baseline="-25000" dirty="0"/>
              <a:t>2</a:t>
            </a:r>
            <a:r>
              <a:rPr lang="en-US" sz="2400" i="1" dirty="0"/>
              <a:t> and what happens to the NH</a:t>
            </a:r>
            <a:r>
              <a:rPr lang="en-US" sz="2400" i="1" baseline="-25000" dirty="0"/>
              <a:t>4</a:t>
            </a:r>
            <a:r>
              <a:rPr lang="en-US" sz="2400" i="1" dirty="0"/>
              <a:t> in the fermentation tube? </a:t>
            </a:r>
            <a:endParaRPr sz="2400" i="1" dirty="0"/>
          </a:p>
        </p:txBody>
      </p:sp>
      <p:sp>
        <p:nvSpPr>
          <p:cNvPr id="2" name="Slide Number Placeholder 1">
            <a:extLst>
              <a:ext uri="{FF2B5EF4-FFF2-40B4-BE49-F238E27FC236}">
                <a16:creationId xmlns:a16="http://schemas.microsoft.com/office/drawing/2014/main" id="{FD6DB76E-C74A-E8CB-2B95-2396B9DD59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1143</Words>
  <Application>Microsoft Macintosh PowerPoint</Application>
  <PresentationFormat>On-screen Show (16:9)</PresentationFormat>
  <Paragraphs>132</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inherit</vt:lpstr>
      <vt:lpstr>Office Theme</vt:lpstr>
      <vt:lpstr>Collecting Biodigester Data</vt:lpstr>
      <vt:lpstr>What data are you collecting?</vt:lpstr>
      <vt:lpstr>Biogas production</vt:lpstr>
      <vt:lpstr>Methane content of the biogas</vt:lpstr>
      <vt:lpstr>Methane content of the biogas</vt:lpstr>
      <vt:lpstr>Measuring methane content</vt:lpstr>
      <vt:lpstr>Measuring methane content</vt:lpstr>
      <vt:lpstr>Measuring methane content</vt:lpstr>
      <vt:lpstr>Measuring methane content</vt:lpstr>
      <vt:lpstr>Measuring methane content</vt:lpstr>
      <vt:lpstr>Measuring methane content</vt:lpstr>
      <vt:lpstr>Detecting the presence of carbon dioxide</vt:lpstr>
      <vt:lpstr>Detecting the presence of carbon dioxide</vt:lpstr>
      <vt:lpstr>Detecting the presence of carbon dioxide</vt:lpstr>
      <vt:lpstr>Measuring pH</vt:lpstr>
      <vt:lpstr>Measuring pH using pH Strips</vt:lpstr>
      <vt:lpstr>Qualitative observations</vt:lpstr>
      <vt:lpstr>Qualitative observations</vt:lpstr>
      <vt:lpstr>Qualitative observations</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Data on the Biodigester</dc:title>
  <dc:creator>DiMercurio, Kyrstin</dc:creator>
  <cp:lastModifiedBy>Allan Feldman</cp:lastModifiedBy>
  <cp:revision>16</cp:revision>
  <dcterms:created xsi:type="dcterms:W3CDTF">2019-11-06T18:18:56Z</dcterms:created>
  <dcterms:modified xsi:type="dcterms:W3CDTF">2023-02-14T21:58:44Z</dcterms:modified>
</cp:coreProperties>
</file>