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6" r:id="rId3"/>
    <p:sldId id="259" r:id="rId4"/>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C493"/>
    <a:srgbClr val="EDEBD1"/>
    <a:srgbClr val="006747"/>
    <a:srgbClr val="009374"/>
    <a:srgbClr val="9CC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33" autoAdjust="0"/>
    <p:restoredTop sz="94660"/>
  </p:normalViewPr>
  <p:slideViewPr>
    <p:cSldViewPr snapToGrid="0">
      <p:cViewPr varScale="1">
        <p:scale>
          <a:sx n="22" d="100"/>
          <a:sy n="22" d="100"/>
        </p:scale>
        <p:origin x="1920" y="132"/>
      </p:cViewPr>
      <p:guideLst>
        <p:guide orient="horz" pos="10368"/>
        <p:guide pos="13824"/>
      </p:guideLst>
    </p:cSldViewPr>
  </p:slideViewPr>
  <p:notesTextViewPr>
    <p:cViewPr>
      <p:scale>
        <a:sx n="1" d="1"/>
        <a:sy n="1" d="1"/>
      </p:scale>
      <p:origin x="0" y="0"/>
    </p:cViewPr>
  </p:notesText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Series 1</c:v>
                </c:pt>
              </c:strCache>
            </c:strRef>
          </c:tx>
          <c:spPr>
            <a:solidFill>
              <a:srgbClr val="006747"/>
            </a:solidFill>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445-4896-A937-30CF8860D088}"/>
            </c:ext>
          </c:extLst>
        </c:ser>
        <c:ser>
          <c:idx val="1"/>
          <c:order val="1"/>
          <c:tx>
            <c:strRef>
              <c:f>Sheet1!$C$1</c:f>
              <c:strCache>
                <c:ptCount val="1"/>
                <c:pt idx="0">
                  <c:v>Series 2</c:v>
                </c:pt>
              </c:strCache>
            </c:strRef>
          </c:tx>
          <c:spPr>
            <a:solidFill>
              <a:srgbClr val="009374"/>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445-4896-A937-30CF8860D088}"/>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B445-4896-A937-30CF8860D088}"/>
            </c:ext>
          </c:extLst>
        </c:ser>
        <c:dLbls>
          <c:showLegendKey val="0"/>
          <c:showVal val="0"/>
          <c:showCatName val="0"/>
          <c:showSerName val="0"/>
          <c:showPercent val="0"/>
          <c:showBubbleSize val="0"/>
        </c:dLbls>
        <c:gapWidth val="150"/>
        <c:axId val="429563896"/>
        <c:axId val="429561544"/>
      </c:barChart>
      <c:catAx>
        <c:axId val="429563896"/>
        <c:scaling>
          <c:orientation val="minMax"/>
        </c:scaling>
        <c:delete val="0"/>
        <c:axPos val="b"/>
        <c:numFmt formatCode="General" sourceLinked="0"/>
        <c:majorTickMark val="out"/>
        <c:minorTickMark val="none"/>
        <c:tickLblPos val="nextTo"/>
        <c:crossAx val="429561544"/>
        <c:crosses val="autoZero"/>
        <c:auto val="1"/>
        <c:lblAlgn val="ctr"/>
        <c:lblOffset val="100"/>
        <c:noMultiLvlLbl val="0"/>
      </c:catAx>
      <c:valAx>
        <c:axId val="429561544"/>
        <c:scaling>
          <c:orientation val="minMax"/>
        </c:scaling>
        <c:delete val="0"/>
        <c:axPos val="l"/>
        <c:majorGridlines/>
        <c:numFmt formatCode="General" sourceLinked="1"/>
        <c:majorTickMark val="out"/>
        <c:minorTickMark val="none"/>
        <c:tickLblPos val="nextTo"/>
        <c:crossAx val="429563896"/>
        <c:crosses val="autoZero"/>
        <c:crossBetween val="between"/>
      </c:valAx>
    </c:plotArea>
    <c:legend>
      <c:legendPos val="r"/>
      <c:overlay val="0"/>
    </c:legend>
    <c:plotVisOnly val="1"/>
    <c:dispBlanksAs val="gap"/>
    <c:showDLblsOverMax val="0"/>
  </c:chart>
  <c:txPr>
    <a:bodyPr/>
    <a:lstStyle/>
    <a:p>
      <a:pPr>
        <a:defRPr sz="2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Series 1</c:v>
                </c:pt>
              </c:strCache>
            </c:strRef>
          </c:tx>
          <c:spPr>
            <a:solidFill>
              <a:srgbClr val="006747"/>
            </a:solidFill>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821-43E8-8832-687282AAED89}"/>
            </c:ext>
          </c:extLst>
        </c:ser>
        <c:ser>
          <c:idx val="1"/>
          <c:order val="1"/>
          <c:tx>
            <c:strRef>
              <c:f>Sheet1!$C$1</c:f>
              <c:strCache>
                <c:ptCount val="1"/>
                <c:pt idx="0">
                  <c:v>Series 2</c:v>
                </c:pt>
              </c:strCache>
            </c:strRef>
          </c:tx>
          <c:spPr>
            <a:solidFill>
              <a:srgbClr val="009374"/>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821-43E8-8832-687282AAED89}"/>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3821-43E8-8832-687282AAED89}"/>
            </c:ext>
          </c:extLst>
        </c:ser>
        <c:dLbls>
          <c:showLegendKey val="0"/>
          <c:showVal val="0"/>
          <c:showCatName val="0"/>
          <c:showSerName val="0"/>
          <c:showPercent val="0"/>
          <c:showBubbleSize val="0"/>
        </c:dLbls>
        <c:gapWidth val="150"/>
        <c:axId val="429563896"/>
        <c:axId val="429561544"/>
      </c:barChart>
      <c:catAx>
        <c:axId val="429563896"/>
        <c:scaling>
          <c:orientation val="minMax"/>
        </c:scaling>
        <c:delete val="0"/>
        <c:axPos val="b"/>
        <c:numFmt formatCode="General" sourceLinked="0"/>
        <c:majorTickMark val="out"/>
        <c:minorTickMark val="none"/>
        <c:tickLblPos val="nextTo"/>
        <c:crossAx val="429561544"/>
        <c:crosses val="autoZero"/>
        <c:auto val="1"/>
        <c:lblAlgn val="ctr"/>
        <c:lblOffset val="100"/>
        <c:noMultiLvlLbl val="0"/>
      </c:catAx>
      <c:valAx>
        <c:axId val="429561544"/>
        <c:scaling>
          <c:orientation val="minMax"/>
        </c:scaling>
        <c:delete val="0"/>
        <c:axPos val="l"/>
        <c:majorGridlines/>
        <c:numFmt formatCode="General" sourceLinked="1"/>
        <c:majorTickMark val="out"/>
        <c:minorTickMark val="none"/>
        <c:tickLblPos val="nextTo"/>
        <c:crossAx val="429563896"/>
        <c:crosses val="autoZero"/>
        <c:crossBetween val="between"/>
      </c:valAx>
    </c:plotArea>
    <c:legend>
      <c:legendPos val="r"/>
      <c:overlay val="0"/>
    </c:legend>
    <c:plotVisOnly val="1"/>
    <c:dispBlanksAs val="gap"/>
    <c:showDLblsOverMax val="0"/>
  </c:chart>
  <c:txPr>
    <a:bodyPr/>
    <a:lstStyle/>
    <a:p>
      <a:pPr>
        <a:defRPr sz="2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Series 1</c:v>
                </c:pt>
              </c:strCache>
            </c:strRef>
          </c:tx>
          <c:spPr>
            <a:solidFill>
              <a:srgbClr val="006747"/>
            </a:solidFill>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115-47C6-A9FF-10A65A1D08EB}"/>
            </c:ext>
          </c:extLst>
        </c:ser>
        <c:ser>
          <c:idx val="1"/>
          <c:order val="1"/>
          <c:tx>
            <c:strRef>
              <c:f>Sheet1!$C$1</c:f>
              <c:strCache>
                <c:ptCount val="1"/>
                <c:pt idx="0">
                  <c:v>Series 2</c:v>
                </c:pt>
              </c:strCache>
            </c:strRef>
          </c:tx>
          <c:spPr>
            <a:solidFill>
              <a:srgbClr val="009374"/>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115-47C6-A9FF-10A65A1D08EB}"/>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E115-47C6-A9FF-10A65A1D08EB}"/>
            </c:ext>
          </c:extLst>
        </c:ser>
        <c:dLbls>
          <c:showLegendKey val="0"/>
          <c:showVal val="0"/>
          <c:showCatName val="0"/>
          <c:showSerName val="0"/>
          <c:showPercent val="0"/>
          <c:showBubbleSize val="0"/>
        </c:dLbls>
        <c:gapWidth val="150"/>
        <c:axId val="429563896"/>
        <c:axId val="429561544"/>
      </c:barChart>
      <c:catAx>
        <c:axId val="429563896"/>
        <c:scaling>
          <c:orientation val="minMax"/>
        </c:scaling>
        <c:delete val="0"/>
        <c:axPos val="b"/>
        <c:numFmt formatCode="General" sourceLinked="0"/>
        <c:majorTickMark val="out"/>
        <c:minorTickMark val="none"/>
        <c:tickLblPos val="nextTo"/>
        <c:crossAx val="429561544"/>
        <c:crosses val="autoZero"/>
        <c:auto val="1"/>
        <c:lblAlgn val="ctr"/>
        <c:lblOffset val="100"/>
        <c:noMultiLvlLbl val="0"/>
      </c:catAx>
      <c:valAx>
        <c:axId val="429561544"/>
        <c:scaling>
          <c:orientation val="minMax"/>
        </c:scaling>
        <c:delete val="0"/>
        <c:axPos val="l"/>
        <c:majorGridlines/>
        <c:numFmt formatCode="General" sourceLinked="1"/>
        <c:majorTickMark val="out"/>
        <c:minorTickMark val="none"/>
        <c:tickLblPos val="nextTo"/>
        <c:crossAx val="429563896"/>
        <c:crosses val="autoZero"/>
        <c:crossBetween val="between"/>
      </c:valAx>
    </c:plotArea>
    <c:legend>
      <c:legendPos val="r"/>
      <c:overlay val="0"/>
    </c:legend>
    <c:plotVisOnly val="1"/>
    <c:dispBlanksAs val="gap"/>
    <c:showDLblsOverMax val="0"/>
  </c:chart>
  <c:txPr>
    <a:bodyPr/>
    <a:lstStyle/>
    <a:p>
      <a:pPr>
        <a:defRPr sz="2800"/>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F16D8C-6210-44E2-81A5-B17CB572873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0D4E4-8625-4D96-8B84-B9D7ECA90953}" type="slidenum">
              <a:rPr lang="en-US" smtClean="0"/>
              <a:t>‹#›</a:t>
            </a:fld>
            <a:endParaRPr lang="en-US"/>
          </a:p>
        </p:txBody>
      </p:sp>
      <p:pic>
        <p:nvPicPr>
          <p:cNvPr id="7" name="Picture 6">
            <a:extLst>
              <a:ext uri="{FF2B5EF4-FFF2-40B4-BE49-F238E27FC236}">
                <a16:creationId xmlns:a16="http://schemas.microsoft.com/office/drawing/2014/main" id="{77E41A7E-49C1-E64A-11D4-5E700182008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93455" y="163764"/>
            <a:ext cx="7853548" cy="6479177"/>
          </a:xfrm>
          <a:prstGeom prst="rect">
            <a:avLst/>
          </a:prstGeom>
        </p:spPr>
      </p:pic>
      <p:sp>
        <p:nvSpPr>
          <p:cNvPr id="8" name="Rectangle 8">
            <a:extLst>
              <a:ext uri="{FF2B5EF4-FFF2-40B4-BE49-F238E27FC236}">
                <a16:creationId xmlns:a16="http://schemas.microsoft.com/office/drawing/2014/main" id="{A3B9DFEF-9F90-460E-93B1-EBC1429C0F6C}"/>
              </a:ext>
            </a:extLst>
          </p:cNvPr>
          <p:cNvSpPr>
            <a:spLocks noChangeArrowheads="1"/>
          </p:cNvSpPr>
          <p:nvPr userDrawn="1"/>
        </p:nvSpPr>
        <p:spPr bwMode="auto">
          <a:xfrm>
            <a:off x="9140825" y="5477134"/>
            <a:ext cx="34747200" cy="27441266"/>
          </a:xfrm>
          <a:prstGeom prst="rect">
            <a:avLst/>
          </a:prstGeom>
          <a:solidFill>
            <a:srgbClr val="EDEBD1"/>
          </a:solidFill>
          <a:ln>
            <a:noFill/>
          </a:ln>
          <a:effectLst/>
        </p:spPr>
        <p:txBody>
          <a:bodyPr wrap="none" lIns="443345" tIns="443345" rIns="443345" bIns="443345"/>
          <a:lstStyle/>
          <a:p>
            <a:pPr marL="0" marR="0" lvl="0" indent="0" defTabSz="886694" eaLnBrk="1" fontAlgn="base" latinLnBrk="0" hangingPunct="1">
              <a:lnSpc>
                <a:spcPct val="100000"/>
              </a:lnSpc>
              <a:spcBef>
                <a:spcPct val="0"/>
              </a:spcBef>
              <a:spcAft>
                <a:spcPct val="0"/>
              </a:spcAft>
              <a:buClrTx/>
              <a:buSzTx/>
              <a:buFontTx/>
              <a:buNone/>
              <a:tabLst/>
              <a:defRPr/>
            </a:pPr>
            <a:endParaRPr kumimoji="0" lang="en-US" sz="3103"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86883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F16D8C-6210-44E2-81A5-B17CB572873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104381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F16D8C-6210-44E2-81A5-B17CB572873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120005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F16D8C-6210-44E2-81A5-B17CB572873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291491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F16D8C-6210-44E2-81A5-B17CB572873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0D4E4-8625-4D96-8B84-B9D7ECA90953}" type="slidenum">
              <a:rPr lang="en-US" smtClean="0"/>
              <a:t>‹#›</a:t>
            </a:fld>
            <a:endParaRPr lang="en-US"/>
          </a:p>
        </p:txBody>
      </p:sp>
      <p:sp>
        <p:nvSpPr>
          <p:cNvPr id="7" name="Rectangle 8">
            <a:extLst>
              <a:ext uri="{FF2B5EF4-FFF2-40B4-BE49-F238E27FC236}">
                <a16:creationId xmlns:a16="http://schemas.microsoft.com/office/drawing/2014/main" id="{98166F23-2712-A48A-64A3-CFA135112F36}"/>
              </a:ext>
            </a:extLst>
          </p:cNvPr>
          <p:cNvSpPr>
            <a:spLocks noChangeArrowheads="1"/>
          </p:cNvSpPr>
          <p:nvPr userDrawn="1"/>
        </p:nvSpPr>
        <p:spPr bwMode="auto">
          <a:xfrm>
            <a:off x="9140825" y="5477134"/>
            <a:ext cx="34747200" cy="27441266"/>
          </a:xfrm>
          <a:prstGeom prst="rect">
            <a:avLst/>
          </a:prstGeom>
          <a:solidFill>
            <a:srgbClr val="CFC493"/>
          </a:solidFill>
          <a:ln>
            <a:noFill/>
          </a:ln>
          <a:effectLst/>
        </p:spPr>
        <p:txBody>
          <a:bodyPr wrap="none" lIns="443345" tIns="443345" rIns="443345" bIns="443345"/>
          <a:lstStyle/>
          <a:p>
            <a:pPr marL="0" marR="0" lvl="0" indent="0" defTabSz="886694" eaLnBrk="1" fontAlgn="base" latinLnBrk="0" hangingPunct="1">
              <a:lnSpc>
                <a:spcPct val="100000"/>
              </a:lnSpc>
              <a:spcBef>
                <a:spcPct val="0"/>
              </a:spcBef>
              <a:spcAft>
                <a:spcPct val="0"/>
              </a:spcAft>
              <a:buClrTx/>
              <a:buSzTx/>
              <a:buFontTx/>
              <a:buNone/>
              <a:tabLst/>
              <a:defRPr/>
            </a:pPr>
            <a:endParaRPr kumimoji="0" lang="en-US" sz="3103"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97360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F16D8C-6210-44E2-81A5-B17CB572873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105486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F16D8C-6210-44E2-81A5-B17CB5728734}"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260067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F16D8C-6210-44E2-81A5-B17CB5728734}"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28550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16D8C-6210-44E2-81A5-B17CB5728734}"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375351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CF16D8C-6210-44E2-81A5-B17CB572873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1738897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CF16D8C-6210-44E2-81A5-B17CB572873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0D4E4-8625-4D96-8B84-B9D7ECA90953}" type="slidenum">
              <a:rPr lang="en-US" smtClean="0"/>
              <a:t>‹#›</a:t>
            </a:fld>
            <a:endParaRPr lang="en-US"/>
          </a:p>
        </p:txBody>
      </p:sp>
    </p:spTree>
    <p:extLst>
      <p:ext uri="{BB962C8B-B14F-4D97-AF65-F5344CB8AC3E}">
        <p14:creationId xmlns:p14="http://schemas.microsoft.com/office/powerpoint/2010/main" val="3251938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smtClean="0"/>
              <a:t>1/9/2025</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smtClean="0"/>
              <a:t>‹#›</a:t>
            </a:fld>
            <a:endParaRPr lang="en-US" dirty="0"/>
          </a:p>
        </p:txBody>
      </p:sp>
      <p:sp>
        <p:nvSpPr>
          <p:cNvPr id="7" name="Rectangle 7">
            <a:extLst>
              <a:ext uri="{FF2B5EF4-FFF2-40B4-BE49-F238E27FC236}">
                <a16:creationId xmlns:a16="http://schemas.microsoft.com/office/drawing/2014/main" id="{C4B16410-4D01-60EF-8FBC-EE408B9338A6}"/>
              </a:ext>
            </a:extLst>
          </p:cNvPr>
          <p:cNvSpPr>
            <a:spLocks noChangeArrowheads="1"/>
          </p:cNvSpPr>
          <p:nvPr userDrawn="1"/>
        </p:nvSpPr>
        <p:spPr bwMode="auto">
          <a:xfrm>
            <a:off x="0" y="5483224"/>
            <a:ext cx="9140825" cy="27432000"/>
          </a:xfrm>
          <a:prstGeom prst="rect">
            <a:avLst/>
          </a:prstGeom>
          <a:solidFill>
            <a:srgbClr val="006747"/>
          </a:solidFill>
          <a:ln>
            <a:noFill/>
          </a:ln>
          <a:effectLst/>
        </p:spPr>
        <p:txBody>
          <a:bodyPr wrap="none" lIns="443345" tIns="221673" rIns="443345" bIns="443345"/>
          <a:lstStyle/>
          <a:p>
            <a:pPr marL="0" marR="0" lvl="0" indent="0" algn="ctr" defTabSz="4256442" eaLnBrk="1" fontAlgn="base" latinLnBrk="0" hangingPunct="1">
              <a:lnSpc>
                <a:spcPct val="100000"/>
              </a:lnSpc>
              <a:spcBef>
                <a:spcPct val="0"/>
              </a:spcBef>
              <a:spcAft>
                <a:spcPct val="0"/>
              </a:spcAft>
              <a:buClrTx/>
              <a:buSzTx/>
              <a:buFontTx/>
              <a:buNone/>
              <a:tabLst/>
              <a:defRPr/>
            </a:pPr>
            <a:endParaRPr kumimoji="0" lang="en-US" sz="4655" b="0" i="0" u="none" strike="noStrike" kern="0" cap="none" spc="0" normalizeH="0" baseline="0" noProof="0" dirty="0">
              <a:ln>
                <a:noFill/>
              </a:ln>
              <a:solidFill>
                <a:prstClr val="black"/>
              </a:solidFill>
              <a:effectLst/>
              <a:uLnTx/>
              <a:uFillTx/>
            </a:endParaRPr>
          </a:p>
        </p:txBody>
      </p:sp>
      <p:sp>
        <p:nvSpPr>
          <p:cNvPr id="8" name="Rectangle 8">
            <a:extLst>
              <a:ext uri="{FF2B5EF4-FFF2-40B4-BE49-F238E27FC236}">
                <a16:creationId xmlns:a16="http://schemas.microsoft.com/office/drawing/2014/main" id="{6CFEE74A-6255-5AA4-07B7-C9FFC1FD0B26}"/>
              </a:ext>
            </a:extLst>
          </p:cNvPr>
          <p:cNvSpPr>
            <a:spLocks noChangeArrowheads="1"/>
          </p:cNvSpPr>
          <p:nvPr userDrawn="1"/>
        </p:nvSpPr>
        <p:spPr bwMode="auto">
          <a:xfrm>
            <a:off x="9140825" y="3"/>
            <a:ext cx="34747200" cy="5484813"/>
          </a:xfrm>
          <a:prstGeom prst="rect">
            <a:avLst/>
          </a:prstGeom>
          <a:solidFill>
            <a:srgbClr val="006747"/>
          </a:solidFill>
          <a:ln>
            <a:noFill/>
          </a:ln>
          <a:effectLst/>
        </p:spPr>
        <p:txBody>
          <a:bodyPr wrap="none" lIns="443345" tIns="443345" rIns="443345" bIns="443345"/>
          <a:lstStyle/>
          <a:p>
            <a:pPr marL="0" marR="0" lvl="0" indent="0" defTabSz="886694" eaLnBrk="1" fontAlgn="base" latinLnBrk="0" hangingPunct="1">
              <a:lnSpc>
                <a:spcPct val="100000"/>
              </a:lnSpc>
              <a:spcBef>
                <a:spcPct val="0"/>
              </a:spcBef>
              <a:spcAft>
                <a:spcPct val="0"/>
              </a:spcAft>
              <a:buClrTx/>
              <a:buSzTx/>
              <a:buFontTx/>
              <a:buNone/>
              <a:tabLst/>
              <a:defRPr/>
            </a:pPr>
            <a:endParaRPr kumimoji="0" lang="en-US" sz="3103" b="0" i="0" u="none" strike="noStrike" kern="0" cap="none" spc="0" normalizeH="0" baseline="0" noProof="0" dirty="0">
              <a:ln>
                <a:noFill/>
              </a:ln>
              <a:solidFill>
                <a:prstClr val="black"/>
              </a:solidFill>
              <a:effectLst/>
              <a:uLnTx/>
              <a:uFillTx/>
            </a:endParaRPr>
          </a:p>
        </p:txBody>
      </p:sp>
      <p:pic>
        <p:nvPicPr>
          <p:cNvPr id="9" name="Picture 8">
            <a:extLst>
              <a:ext uri="{FF2B5EF4-FFF2-40B4-BE49-F238E27FC236}">
                <a16:creationId xmlns:a16="http://schemas.microsoft.com/office/drawing/2014/main" id="{695E1936-7F72-8EC4-AB03-38D18940F7DB}"/>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a:xfrm>
            <a:off x="693455" y="163764"/>
            <a:ext cx="7853548" cy="6479177"/>
          </a:xfrm>
          <a:prstGeom prst="rect">
            <a:avLst/>
          </a:prstGeom>
        </p:spPr>
      </p:pic>
    </p:spTree>
    <p:extLst>
      <p:ext uri="{BB962C8B-B14F-4D97-AF65-F5344CB8AC3E}">
        <p14:creationId xmlns:p14="http://schemas.microsoft.com/office/powerpoint/2010/main" val="16449312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chart" Target="../charts/chart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a:extLst>
              <a:ext uri="{FF2B5EF4-FFF2-40B4-BE49-F238E27FC236}">
                <a16:creationId xmlns:a16="http://schemas.microsoft.com/office/drawing/2014/main" id="{BB9AB57D-739D-4F81-A288-7B853EA71FD9}"/>
              </a:ext>
            </a:extLst>
          </p:cNvPr>
          <p:cNvSpPr txBox="1">
            <a:spLocks noChangeArrowheads="1"/>
          </p:cNvSpPr>
          <p:nvPr/>
        </p:nvSpPr>
        <p:spPr bwMode="auto">
          <a:xfrm>
            <a:off x="9528851" y="498768"/>
            <a:ext cx="33683480" cy="265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886691"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7757" b="1" dirty="0">
                <a:solidFill>
                  <a:prstClr val="white"/>
                </a:solidFill>
                <a:latin typeface="Calibri" pitchFamily="34" charset="0"/>
              </a:rPr>
              <a:t>Template Modified from Genigraphics Sidebar Abstract Design</a:t>
            </a:r>
          </a:p>
          <a:p>
            <a:pPr algn="ctr" fontAlgn="base">
              <a:spcBef>
                <a:spcPct val="0"/>
              </a:spcBef>
              <a:spcAft>
                <a:spcPct val="0"/>
              </a:spcAft>
            </a:pPr>
            <a:r>
              <a:rPr lang="en-US" sz="7757" b="1" dirty="0">
                <a:solidFill>
                  <a:prstClr val="white"/>
                </a:solidFill>
                <a:latin typeface="Calibri" pitchFamily="34" charset="0"/>
              </a:rPr>
              <a:t>Replace This Text With Your Title</a:t>
            </a:r>
          </a:p>
        </p:txBody>
      </p:sp>
      <p:sp>
        <p:nvSpPr>
          <p:cNvPr id="5" name="Text Box 16">
            <a:extLst>
              <a:ext uri="{FF2B5EF4-FFF2-40B4-BE49-F238E27FC236}">
                <a16:creationId xmlns:a16="http://schemas.microsoft.com/office/drawing/2014/main" id="{642CA7B7-53B9-486F-9B65-830976D73429}"/>
              </a:ext>
            </a:extLst>
          </p:cNvPr>
          <p:cNvSpPr txBox="1">
            <a:spLocks noChangeArrowheads="1"/>
          </p:cNvSpPr>
          <p:nvPr/>
        </p:nvSpPr>
        <p:spPr bwMode="auto">
          <a:xfrm>
            <a:off x="9528851" y="3157298"/>
            <a:ext cx="33683480" cy="26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443345"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5236" dirty="0">
                <a:solidFill>
                  <a:prstClr val="white"/>
                </a:solidFill>
                <a:latin typeface="Calibri" pitchFamily="34" charset="0"/>
              </a:rPr>
              <a:t>John Smith, MD</a:t>
            </a:r>
            <a:r>
              <a:rPr lang="en-US" sz="5236" baseline="30000" dirty="0">
                <a:solidFill>
                  <a:prstClr val="white"/>
                </a:solidFill>
                <a:latin typeface="Calibri" pitchFamily="34" charset="0"/>
              </a:rPr>
              <a:t>1</a:t>
            </a:r>
            <a:r>
              <a:rPr lang="en-US" sz="5236" dirty="0">
                <a:solidFill>
                  <a:prstClr val="white"/>
                </a:solidFill>
                <a:latin typeface="Calibri" pitchFamily="34" charset="0"/>
              </a:rPr>
              <a:t>; Jane Doe, PhD</a:t>
            </a:r>
            <a:r>
              <a:rPr lang="en-US" sz="5236" baseline="30000" dirty="0">
                <a:solidFill>
                  <a:prstClr val="white"/>
                </a:solidFill>
                <a:latin typeface="Calibri" pitchFamily="34" charset="0"/>
              </a:rPr>
              <a:t>2</a:t>
            </a:r>
            <a:r>
              <a:rPr lang="en-US" sz="5236" dirty="0">
                <a:solidFill>
                  <a:prstClr val="white"/>
                </a:solidFill>
                <a:latin typeface="Calibri" pitchFamily="34" charset="0"/>
              </a:rPr>
              <a:t>; Frederick Smith, MD, PhD</a:t>
            </a:r>
            <a:r>
              <a:rPr lang="en-US" sz="5236" baseline="30000" dirty="0">
                <a:solidFill>
                  <a:prstClr val="white"/>
                </a:solidFill>
                <a:latin typeface="Calibri" pitchFamily="34" charset="0"/>
              </a:rPr>
              <a:t>1,2</a:t>
            </a:r>
          </a:p>
          <a:p>
            <a:pPr algn="ctr" fontAlgn="base">
              <a:spcBef>
                <a:spcPct val="0"/>
              </a:spcBef>
              <a:spcAft>
                <a:spcPct val="0"/>
              </a:spcAft>
            </a:pPr>
            <a:r>
              <a:rPr lang="en-US" sz="5236" baseline="30000" dirty="0">
                <a:solidFill>
                  <a:prstClr val="white"/>
                </a:solidFill>
                <a:latin typeface="Calibri" pitchFamily="34" charset="0"/>
              </a:rPr>
              <a:t>1</a:t>
            </a:r>
            <a:r>
              <a:rPr lang="en-US" sz="5236" dirty="0">
                <a:solidFill>
                  <a:prstClr val="white"/>
                </a:solidFill>
                <a:latin typeface="Calibri" pitchFamily="34" charset="0"/>
              </a:rPr>
              <a:t>University of Affiliation, </a:t>
            </a:r>
            <a:r>
              <a:rPr lang="en-US" sz="5236" baseline="30000" dirty="0">
                <a:solidFill>
                  <a:prstClr val="white"/>
                </a:solidFill>
                <a:latin typeface="Calibri" pitchFamily="34" charset="0"/>
              </a:rPr>
              <a:t>2</a:t>
            </a:r>
            <a:r>
              <a:rPr lang="en-US" sz="5236" dirty="0">
                <a:solidFill>
                  <a:prstClr val="white"/>
                </a:solidFill>
                <a:latin typeface="Calibri" pitchFamily="34" charset="0"/>
              </a:rPr>
              <a:t>Medical Center of Affiliation</a:t>
            </a:r>
          </a:p>
        </p:txBody>
      </p:sp>
      <p:sp>
        <p:nvSpPr>
          <p:cNvPr id="6" name="Text Box 23">
            <a:extLst>
              <a:ext uri="{FF2B5EF4-FFF2-40B4-BE49-F238E27FC236}">
                <a16:creationId xmlns:a16="http://schemas.microsoft.com/office/drawing/2014/main" id="{90CD43D4-A868-4175-8A88-B304557C56E5}"/>
              </a:ext>
            </a:extLst>
          </p:cNvPr>
          <p:cNvSpPr txBox="1">
            <a:spLocks noChangeArrowheads="1"/>
          </p:cNvSpPr>
          <p:nvPr/>
        </p:nvSpPr>
        <p:spPr bwMode="auto">
          <a:xfrm>
            <a:off x="10418618"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INTRODUCTION</a:t>
            </a:r>
          </a:p>
        </p:txBody>
      </p:sp>
      <p:sp>
        <p:nvSpPr>
          <p:cNvPr id="7" name="Text Box 25">
            <a:extLst>
              <a:ext uri="{FF2B5EF4-FFF2-40B4-BE49-F238E27FC236}">
                <a16:creationId xmlns:a16="http://schemas.microsoft.com/office/drawing/2014/main" id="{EA2CCB59-2744-432C-977C-F45666FEF59A}"/>
              </a:ext>
            </a:extLst>
          </p:cNvPr>
          <p:cNvSpPr txBox="1">
            <a:spLocks noChangeArrowheads="1"/>
          </p:cNvSpPr>
          <p:nvPr/>
        </p:nvSpPr>
        <p:spPr bwMode="auto">
          <a:xfrm>
            <a:off x="10418618" y="21336000"/>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METHODS AND MATERIALS</a:t>
            </a:r>
          </a:p>
        </p:txBody>
      </p:sp>
      <p:sp>
        <p:nvSpPr>
          <p:cNvPr id="8" name="Text Box 27">
            <a:extLst>
              <a:ext uri="{FF2B5EF4-FFF2-40B4-BE49-F238E27FC236}">
                <a16:creationId xmlns:a16="http://schemas.microsoft.com/office/drawing/2014/main" id="{102311B1-4363-433A-B820-DB867E012988}"/>
              </a:ext>
            </a:extLst>
          </p:cNvPr>
          <p:cNvSpPr txBox="1">
            <a:spLocks noChangeArrowheads="1"/>
          </p:cNvSpPr>
          <p:nvPr/>
        </p:nvSpPr>
        <p:spPr bwMode="auto">
          <a:xfrm>
            <a:off x="32575116" y="21886718"/>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CONCLUSIONS</a:t>
            </a:r>
          </a:p>
        </p:txBody>
      </p:sp>
      <p:sp>
        <p:nvSpPr>
          <p:cNvPr id="9" name="Text Box 28">
            <a:extLst>
              <a:ext uri="{FF2B5EF4-FFF2-40B4-BE49-F238E27FC236}">
                <a16:creationId xmlns:a16="http://schemas.microsoft.com/office/drawing/2014/main" id="{2CF2C34E-1BF2-4F4F-AEF0-C258FCF7A04D}"/>
              </a:ext>
            </a:extLst>
          </p:cNvPr>
          <p:cNvSpPr txBox="1">
            <a:spLocks noChangeArrowheads="1"/>
          </p:cNvSpPr>
          <p:nvPr/>
        </p:nvSpPr>
        <p:spPr bwMode="auto">
          <a:xfrm>
            <a:off x="32575116"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DISCUSSION</a:t>
            </a:r>
          </a:p>
        </p:txBody>
      </p:sp>
      <p:sp>
        <p:nvSpPr>
          <p:cNvPr id="10" name="Text Box 29">
            <a:extLst>
              <a:ext uri="{FF2B5EF4-FFF2-40B4-BE49-F238E27FC236}">
                <a16:creationId xmlns:a16="http://schemas.microsoft.com/office/drawing/2014/main" id="{BC61E084-3D7C-46B8-B14D-E86BDF2C1F36}"/>
              </a:ext>
            </a:extLst>
          </p:cNvPr>
          <p:cNvSpPr txBox="1">
            <a:spLocks noChangeArrowheads="1"/>
          </p:cNvSpPr>
          <p:nvPr/>
        </p:nvSpPr>
        <p:spPr bwMode="auto">
          <a:xfrm>
            <a:off x="21051213" y="5815831"/>
            <a:ext cx="10637212"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RESULTS</a:t>
            </a:r>
          </a:p>
        </p:txBody>
      </p:sp>
      <p:sp>
        <p:nvSpPr>
          <p:cNvPr id="11" name="Text Box 30">
            <a:extLst>
              <a:ext uri="{FF2B5EF4-FFF2-40B4-BE49-F238E27FC236}">
                <a16:creationId xmlns:a16="http://schemas.microsoft.com/office/drawing/2014/main" id="{38E10B0E-03D4-4F55-8AC6-D6FC22FE879A}"/>
              </a:ext>
            </a:extLst>
          </p:cNvPr>
          <p:cNvSpPr txBox="1">
            <a:spLocks noChangeArrowheads="1"/>
          </p:cNvSpPr>
          <p:nvPr/>
        </p:nvSpPr>
        <p:spPr bwMode="auto">
          <a:xfrm>
            <a:off x="32575116" y="27507085"/>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REFERENCES</a:t>
            </a:r>
          </a:p>
        </p:txBody>
      </p:sp>
      <p:sp>
        <p:nvSpPr>
          <p:cNvPr id="12" name="Text Box 118">
            <a:extLst>
              <a:ext uri="{FF2B5EF4-FFF2-40B4-BE49-F238E27FC236}">
                <a16:creationId xmlns:a16="http://schemas.microsoft.com/office/drawing/2014/main" id="{CEB93465-AB3B-4B76-B858-07D6FE15AA0C}"/>
              </a:ext>
            </a:extLst>
          </p:cNvPr>
          <p:cNvSpPr txBox="1">
            <a:spLocks noChangeArrowheads="1"/>
          </p:cNvSpPr>
          <p:nvPr/>
        </p:nvSpPr>
        <p:spPr bwMode="auto">
          <a:xfrm>
            <a:off x="1551709" y="5815831"/>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ABSTRACT</a:t>
            </a:r>
          </a:p>
        </p:txBody>
      </p:sp>
      <p:sp>
        <p:nvSpPr>
          <p:cNvPr id="13" name="Text Box 119">
            <a:extLst>
              <a:ext uri="{FF2B5EF4-FFF2-40B4-BE49-F238E27FC236}">
                <a16:creationId xmlns:a16="http://schemas.microsoft.com/office/drawing/2014/main" id="{E16670F9-1A72-4034-A89F-2F79F1D08FDB}"/>
              </a:ext>
            </a:extLst>
          </p:cNvPr>
          <p:cNvSpPr txBox="1">
            <a:spLocks noChangeArrowheads="1"/>
          </p:cNvSpPr>
          <p:nvPr/>
        </p:nvSpPr>
        <p:spPr bwMode="auto">
          <a:xfrm>
            <a:off x="1551709" y="27589964"/>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CONTACT</a:t>
            </a:r>
          </a:p>
        </p:txBody>
      </p:sp>
      <p:pic>
        <p:nvPicPr>
          <p:cNvPr id="14" name="Picture 128" descr="Picture1">
            <a:extLst>
              <a:ext uri="{FF2B5EF4-FFF2-40B4-BE49-F238E27FC236}">
                <a16:creationId xmlns:a16="http://schemas.microsoft.com/office/drawing/2014/main" id="{841EE02F-1174-44BA-8C5B-26743DA19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5540" y="27709095"/>
            <a:ext cx="4220703"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29" descr="Picture2">
            <a:extLst>
              <a:ext uri="{FF2B5EF4-FFF2-40B4-BE49-F238E27FC236}">
                <a16:creationId xmlns:a16="http://schemas.microsoft.com/office/drawing/2014/main" id="{4F08B2FB-A416-4D7C-8083-EE94B1762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5360" y="27709095"/>
            <a:ext cx="4220704"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30">
            <a:extLst>
              <a:ext uri="{FF2B5EF4-FFF2-40B4-BE49-F238E27FC236}">
                <a16:creationId xmlns:a16="http://schemas.microsoft.com/office/drawing/2014/main" id="{A93CEA84-7467-409F-828B-B9B728525E1D}"/>
              </a:ext>
            </a:extLst>
          </p:cNvPr>
          <p:cNvSpPr txBox="1">
            <a:spLocks noChangeArrowheads="1"/>
          </p:cNvSpPr>
          <p:nvPr/>
        </p:nvSpPr>
        <p:spPr bwMode="auto">
          <a:xfrm>
            <a:off x="10738287"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1.</a:t>
            </a:r>
            <a:r>
              <a:rPr lang="en-US" sz="2327" dirty="0">
                <a:solidFill>
                  <a:srgbClr val="4F81BD">
                    <a:lumMod val="50000"/>
                  </a:srgbClr>
                </a:solidFill>
                <a:latin typeface="Calibri" pitchFamily="34" charset="0"/>
              </a:rPr>
              <a:t> Label in 24pt Arial.</a:t>
            </a:r>
          </a:p>
        </p:txBody>
      </p:sp>
      <p:sp>
        <p:nvSpPr>
          <p:cNvPr id="17" name="Text Box 131">
            <a:extLst>
              <a:ext uri="{FF2B5EF4-FFF2-40B4-BE49-F238E27FC236}">
                <a16:creationId xmlns:a16="http://schemas.microsoft.com/office/drawing/2014/main" id="{D7ED608D-1840-4C51-B17B-618DB99EB243}"/>
              </a:ext>
            </a:extLst>
          </p:cNvPr>
          <p:cNvSpPr txBox="1">
            <a:spLocks noChangeArrowheads="1"/>
          </p:cNvSpPr>
          <p:nvPr/>
        </p:nvSpPr>
        <p:spPr bwMode="auto">
          <a:xfrm>
            <a:off x="16268104"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2.</a:t>
            </a:r>
            <a:r>
              <a:rPr lang="en-US" sz="2327" dirty="0">
                <a:solidFill>
                  <a:srgbClr val="4F81BD">
                    <a:lumMod val="50000"/>
                  </a:srgbClr>
                </a:solidFill>
                <a:latin typeface="Calibri" pitchFamily="34" charset="0"/>
              </a:rPr>
              <a:t> Label in 24pt Arial.</a:t>
            </a:r>
          </a:p>
        </p:txBody>
      </p:sp>
      <p:sp>
        <p:nvSpPr>
          <p:cNvPr id="18" name="Text Box 133">
            <a:extLst>
              <a:ext uri="{FF2B5EF4-FFF2-40B4-BE49-F238E27FC236}">
                <a16:creationId xmlns:a16="http://schemas.microsoft.com/office/drawing/2014/main" id="{1CE63881-112F-45B9-BC84-27A87356B518}"/>
              </a:ext>
            </a:extLst>
          </p:cNvPr>
          <p:cNvSpPr txBox="1">
            <a:spLocks noChangeArrowheads="1"/>
          </p:cNvSpPr>
          <p:nvPr/>
        </p:nvSpPr>
        <p:spPr bwMode="auto">
          <a:xfrm>
            <a:off x="1551709" y="28920004"/>
            <a:ext cx="7093527" cy="2658533"/>
          </a:xfrm>
          <a:prstGeom prst="rect">
            <a:avLst/>
          </a:prstGeom>
          <a:noFill/>
          <a:ln>
            <a:noFill/>
          </a:ln>
          <a:effectLst/>
        </p:spPr>
        <p:txBody>
          <a:bodyPr lIns="221673" tIns="221673" rIns="221673" bIns="221673"/>
          <a:lstStyle/>
          <a:p>
            <a:pPr defTabSz="886694" fontAlgn="base">
              <a:spcBef>
                <a:spcPct val="0"/>
              </a:spcBef>
              <a:spcAft>
                <a:spcPct val="0"/>
              </a:spcAft>
              <a:defRPr/>
            </a:pPr>
            <a:r>
              <a:rPr lang="en-US" sz="2715" kern="0" dirty="0">
                <a:solidFill>
                  <a:prstClr val="white"/>
                </a:solidFill>
              </a:rPr>
              <a:t>&lt;your name&gt;</a:t>
            </a:r>
          </a:p>
          <a:p>
            <a:pPr defTabSz="886694" fontAlgn="base">
              <a:spcBef>
                <a:spcPct val="0"/>
              </a:spcBef>
              <a:spcAft>
                <a:spcPct val="0"/>
              </a:spcAft>
              <a:defRPr/>
            </a:pPr>
            <a:r>
              <a:rPr lang="en-US" sz="2715" kern="0" dirty="0">
                <a:solidFill>
                  <a:prstClr val="white"/>
                </a:solidFill>
              </a:rPr>
              <a:t>&lt;organization name&gt;</a:t>
            </a:r>
          </a:p>
          <a:p>
            <a:pPr defTabSz="886694" fontAlgn="base">
              <a:spcBef>
                <a:spcPct val="0"/>
              </a:spcBef>
              <a:spcAft>
                <a:spcPct val="0"/>
              </a:spcAft>
              <a:defRPr/>
            </a:pPr>
            <a:r>
              <a:rPr lang="en-US" sz="2715" kern="0" dirty="0">
                <a:solidFill>
                  <a:prstClr val="white"/>
                </a:solidFill>
              </a:rPr>
              <a:t>Email: </a:t>
            </a:r>
          </a:p>
          <a:p>
            <a:pPr defTabSz="886694" fontAlgn="base">
              <a:spcBef>
                <a:spcPct val="0"/>
              </a:spcBef>
              <a:spcAft>
                <a:spcPct val="0"/>
              </a:spcAft>
              <a:defRPr/>
            </a:pPr>
            <a:r>
              <a:rPr lang="en-US" sz="2715" kern="0" dirty="0">
                <a:solidFill>
                  <a:prstClr val="white"/>
                </a:solidFill>
              </a:rPr>
              <a:t>Phone: </a:t>
            </a:r>
          </a:p>
          <a:p>
            <a:pPr defTabSz="886694" fontAlgn="base">
              <a:spcBef>
                <a:spcPct val="0"/>
              </a:spcBef>
              <a:spcAft>
                <a:spcPct val="0"/>
              </a:spcAft>
              <a:defRPr/>
            </a:pPr>
            <a:r>
              <a:rPr lang="en-US" sz="2715" kern="0" dirty="0">
                <a:solidFill>
                  <a:prstClr val="white"/>
                </a:solidFill>
              </a:rPr>
              <a:t>Website: </a:t>
            </a:r>
          </a:p>
        </p:txBody>
      </p:sp>
      <p:sp>
        <p:nvSpPr>
          <p:cNvPr id="19" name="Text Box 134">
            <a:extLst>
              <a:ext uri="{FF2B5EF4-FFF2-40B4-BE49-F238E27FC236}">
                <a16:creationId xmlns:a16="http://schemas.microsoft.com/office/drawing/2014/main" id="{EFC405C6-31B9-4CD3-B70B-659E7F2685D0}"/>
              </a:ext>
            </a:extLst>
          </p:cNvPr>
          <p:cNvSpPr txBox="1">
            <a:spLocks noChangeArrowheads="1"/>
          </p:cNvSpPr>
          <p:nvPr/>
        </p:nvSpPr>
        <p:spPr bwMode="auto">
          <a:xfrm>
            <a:off x="1551709" y="7148948"/>
            <a:ext cx="7093527" cy="9430688"/>
          </a:xfrm>
          <a:prstGeom prst="rect">
            <a:avLst/>
          </a:prstGeom>
          <a:noFill/>
          <a:ln>
            <a:noFill/>
          </a:ln>
          <a:effectLst/>
        </p:spPr>
        <p:txBody>
          <a:bodyPr lIns="177338" tIns="177338" rIns="177338" bIns="177338">
            <a:spAutoFit/>
          </a:bodyPr>
          <a:lstStyle/>
          <a:p>
            <a:pPr defTabSz="3191841">
              <a:defRPr/>
            </a:pPr>
            <a:r>
              <a:rPr lang="en-US" sz="3103" kern="0" dirty="0">
                <a:solidFill>
                  <a:prstClr val="white"/>
                </a:solidFill>
              </a:rPr>
              <a:t>Click here to insert your Abstract text. Type it in or copy and paste from your Word document or other source.</a:t>
            </a:r>
          </a:p>
          <a:p>
            <a:pPr defTabSz="3191841">
              <a:defRPr/>
            </a:pPr>
            <a:endParaRPr lang="en-US" sz="3103" kern="0" dirty="0">
              <a:solidFill>
                <a:prstClr val="white"/>
              </a:solidFill>
            </a:endParaRPr>
          </a:p>
          <a:p>
            <a:pPr defTabSz="3191841">
              <a:defRPr/>
            </a:pPr>
            <a:r>
              <a:rPr lang="en-US" sz="3103" kern="0" dirty="0">
                <a:solidFill>
                  <a:prstClr val="white"/>
                </a:solidFill>
              </a:rPr>
              <a:t>This text box will automatically re-size to your text. To turn off that feature, right click inside this box and go to </a:t>
            </a:r>
            <a:r>
              <a:rPr lang="en-US" sz="3103" b="1" kern="0" dirty="0">
                <a:solidFill>
                  <a:prstClr val="white"/>
                </a:solidFill>
              </a:rPr>
              <a:t>Format Shape, Text Box, Autofit</a:t>
            </a:r>
            <a:r>
              <a:rPr lang="en-US" sz="3103" kern="0" dirty="0">
                <a:solidFill>
                  <a:prstClr val="white"/>
                </a:solidFill>
              </a:rPr>
              <a:t>, and select the “Do Not Autofit” radio button.</a:t>
            </a:r>
          </a:p>
          <a:p>
            <a:pPr defTabSz="3191841">
              <a:defRPr/>
            </a:pPr>
            <a:endParaRPr lang="en-US" sz="3103" kern="0" dirty="0">
              <a:solidFill>
                <a:prstClr val="white"/>
              </a:solidFill>
            </a:endParaRPr>
          </a:p>
          <a:p>
            <a:pPr defTabSz="3191841">
              <a:defRPr/>
            </a:pPr>
            <a:r>
              <a:rPr lang="en-US" sz="3103" kern="0" dirty="0">
                <a:solidFill>
                  <a:prstClr val="white"/>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white"/>
              </a:solidFill>
            </a:endParaRPr>
          </a:p>
          <a:p>
            <a:pPr defTabSz="3191841">
              <a:defRPr/>
            </a:pPr>
            <a:r>
              <a:rPr lang="en-US" sz="3103" kern="0" dirty="0">
                <a:solidFill>
                  <a:prstClr val="white"/>
                </a:solidFill>
              </a:rPr>
              <a:t>Zoom out to 100% to preview what this will look like on your printed poster.</a:t>
            </a:r>
          </a:p>
        </p:txBody>
      </p:sp>
      <p:sp>
        <p:nvSpPr>
          <p:cNvPr id="20" name="Text Box 135">
            <a:extLst>
              <a:ext uri="{FF2B5EF4-FFF2-40B4-BE49-F238E27FC236}">
                <a16:creationId xmlns:a16="http://schemas.microsoft.com/office/drawing/2014/main" id="{78FE3665-6AF9-469F-B7BD-25E7493418B7}"/>
              </a:ext>
            </a:extLst>
          </p:cNvPr>
          <p:cNvSpPr txBox="1">
            <a:spLocks noChangeArrowheads="1"/>
          </p:cNvSpPr>
          <p:nvPr/>
        </p:nvSpPr>
        <p:spPr bwMode="auto">
          <a:xfrm>
            <a:off x="21051213" y="7145867"/>
            <a:ext cx="10637212" cy="8953185"/>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Results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Zoom out to 100% to preview what this will look like on your printed poster.</a:t>
            </a:r>
          </a:p>
          <a:p>
            <a:pPr defTabSz="3191841">
              <a:defRPr/>
            </a:pPr>
            <a:endParaRPr lang="en-US" sz="3103" kern="0" dirty="0">
              <a:solidFill>
                <a:prstClr val="black"/>
              </a:solidFill>
            </a:endParaRPr>
          </a:p>
          <a:p>
            <a:pPr defTabSz="3191841">
              <a:defRPr/>
            </a:pPr>
            <a:r>
              <a:rPr lang="en-US" sz="3103" kern="0" dirty="0">
                <a:solidFill>
                  <a:prstClr val="black"/>
                </a:solidFill>
              </a:rPr>
              <a:t>Speaking of Results, yours will look better if you remember to run a spell-check on your poster! After you’ve added your content click on </a:t>
            </a:r>
            <a:r>
              <a:rPr lang="en-US" sz="3103" b="1" kern="0" dirty="0">
                <a:solidFill>
                  <a:prstClr val="black"/>
                </a:solidFill>
              </a:rPr>
              <a:t>Review</a:t>
            </a:r>
            <a:r>
              <a:rPr lang="en-US" sz="3103" kern="0" dirty="0">
                <a:solidFill>
                  <a:prstClr val="black"/>
                </a:solidFill>
              </a:rPr>
              <a:t>, </a:t>
            </a:r>
            <a:r>
              <a:rPr lang="en-US" sz="3103" b="1" kern="0" dirty="0">
                <a:solidFill>
                  <a:prstClr val="black"/>
                </a:solidFill>
              </a:rPr>
              <a:t>Spelling</a:t>
            </a:r>
            <a:r>
              <a:rPr lang="en-US" sz="3103" kern="0" dirty="0">
                <a:solidFill>
                  <a:prstClr val="black"/>
                </a:solidFill>
              </a:rPr>
              <a:t>, or press F7.</a:t>
            </a:r>
          </a:p>
        </p:txBody>
      </p:sp>
      <p:sp>
        <p:nvSpPr>
          <p:cNvPr id="21" name="Text Box 136">
            <a:extLst>
              <a:ext uri="{FF2B5EF4-FFF2-40B4-BE49-F238E27FC236}">
                <a16:creationId xmlns:a16="http://schemas.microsoft.com/office/drawing/2014/main" id="{F84776A9-B4B3-4FC0-B20F-0817D44A1483}"/>
              </a:ext>
            </a:extLst>
          </p:cNvPr>
          <p:cNvSpPr txBox="1">
            <a:spLocks noChangeArrowheads="1"/>
          </p:cNvSpPr>
          <p:nvPr/>
        </p:nvSpPr>
        <p:spPr bwMode="auto">
          <a:xfrm>
            <a:off x="32575116" y="7145870"/>
            <a:ext cx="9750521" cy="9430688"/>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Discussion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To change the background color of any text box,  click once on the box so it is outlined with a dashed border. Then select </a:t>
            </a:r>
            <a:r>
              <a:rPr lang="en-US" sz="3103" b="1" kern="0" dirty="0">
                <a:solidFill>
                  <a:prstClr val="black"/>
                </a:solidFill>
              </a:rPr>
              <a:t>Shape Fill</a:t>
            </a:r>
            <a:r>
              <a:rPr lang="en-US" sz="3103" kern="0" dirty="0">
                <a:solidFill>
                  <a:prstClr val="black"/>
                </a:solidFill>
              </a:rPr>
              <a:t> from the </a:t>
            </a:r>
            <a:r>
              <a:rPr lang="en-US" sz="3103" b="1" kern="0" dirty="0">
                <a:solidFill>
                  <a:prstClr val="black"/>
                </a:solidFill>
              </a:rPr>
              <a:t>Drawing Tools, Format</a:t>
            </a:r>
            <a:r>
              <a:rPr lang="en-US" sz="3103" kern="0" dirty="0">
                <a:solidFill>
                  <a:prstClr val="black"/>
                </a:solidFill>
              </a:rPr>
              <a:t> tab on the ribbon bar above. It’s the one with the ‘paint can’ icon.</a:t>
            </a:r>
          </a:p>
        </p:txBody>
      </p:sp>
      <p:sp>
        <p:nvSpPr>
          <p:cNvPr id="22" name="Text Box 137">
            <a:extLst>
              <a:ext uri="{FF2B5EF4-FFF2-40B4-BE49-F238E27FC236}">
                <a16:creationId xmlns:a16="http://schemas.microsoft.com/office/drawing/2014/main" id="{149260C3-8F36-41FD-9CAE-9561E74E42E1}"/>
              </a:ext>
            </a:extLst>
          </p:cNvPr>
          <p:cNvSpPr txBox="1">
            <a:spLocks noChangeArrowheads="1"/>
          </p:cNvSpPr>
          <p:nvPr/>
        </p:nvSpPr>
        <p:spPr bwMode="auto">
          <a:xfrm>
            <a:off x="10415540" y="22687512"/>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Methods and Materials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p:sp>
        <p:nvSpPr>
          <p:cNvPr id="23" name="Text Box 138">
            <a:extLst>
              <a:ext uri="{FF2B5EF4-FFF2-40B4-BE49-F238E27FC236}">
                <a16:creationId xmlns:a16="http://schemas.microsoft.com/office/drawing/2014/main" id="{DFC7135C-6D81-4191-82F1-CFF1D0F83A19}"/>
              </a:ext>
            </a:extLst>
          </p:cNvPr>
          <p:cNvSpPr txBox="1">
            <a:spLocks noChangeArrowheads="1"/>
          </p:cNvSpPr>
          <p:nvPr/>
        </p:nvSpPr>
        <p:spPr bwMode="auto">
          <a:xfrm>
            <a:off x="32575116" y="23216755"/>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Conclusions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mc:AlternateContent xmlns:mc="http://schemas.openxmlformats.org/markup-compatibility/2006">
        <mc:Choice xmlns:a14="http://schemas.microsoft.com/office/drawing/2010/main" Requires="a14">
          <p:sp>
            <p:nvSpPr>
              <p:cNvPr id="24" name="Text Box 139">
                <a:extLst>
                  <a:ext uri="{FF2B5EF4-FFF2-40B4-BE49-F238E27FC236}">
                    <a16:creationId xmlns:a16="http://schemas.microsoft.com/office/drawing/2014/main" id="{1DB05CC8-CCFE-4566-9DC7-BDB025F23328}"/>
                  </a:ext>
                </a:extLst>
              </p:cNvPr>
              <p:cNvSpPr txBox="1">
                <a:spLocks noChangeArrowheads="1"/>
              </p:cNvSpPr>
              <p:nvPr/>
            </p:nvSpPr>
            <p:spPr bwMode="auto">
              <a:xfrm>
                <a:off x="10415540" y="7145867"/>
                <a:ext cx="9750521" cy="13761039"/>
              </a:xfrm>
              <a:prstGeom prst="rect">
                <a:avLst/>
              </a:prstGeom>
              <a:solidFill>
                <a:sysClr val="window" lastClr="FFFFFF"/>
              </a:solidFill>
              <a:ln>
                <a:noFill/>
              </a:ln>
              <a:effectLst/>
            </p:spPr>
            <p:txBody>
              <a:bodyPr lIns="177338" tIns="177338" rIns="177338" bIns="177338">
                <a:spAutoFit/>
              </a:bodyPr>
              <a:lstStyle/>
              <a:p>
                <a:pPr defTabSz="886694" fontAlgn="base">
                  <a:spcBef>
                    <a:spcPct val="0"/>
                  </a:spcBef>
                  <a:spcAft>
                    <a:spcPct val="0"/>
                  </a:spcAft>
                  <a:defRPr/>
                </a:pPr>
                <a:r>
                  <a:rPr lang="en-US" sz="3103" b="1" kern="0" dirty="0">
                    <a:solidFill>
                      <a:prstClr val="black"/>
                    </a:solidFill>
                  </a:rPr>
                  <a:t>Genigraphics®</a:t>
                </a:r>
                <a:r>
                  <a:rPr lang="en-US" sz="3103" kern="0" dirty="0">
                    <a:solidFill>
                      <a:prstClr val="black"/>
                    </a:solidFill>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103" b="1" kern="0" dirty="0">
                    <a:solidFill>
                      <a:prstClr val="black"/>
                    </a:solidFill>
                  </a:rPr>
                  <a:t>The most critical factor is that your template and poster dimensions must be proportional:</a:t>
                </a:r>
              </a:p>
              <a:p>
                <a:pPr defTabSz="3191841">
                  <a:defRPr/>
                </a:pPr>
                <a:endParaRPr lang="en-US" sz="3103" b="1" kern="0" dirty="0">
                  <a:solidFill>
                    <a:prstClr val="black"/>
                  </a:solidFill>
                </a:endParaRPr>
              </a:p>
              <a:p>
                <a:pPr defTabSz="3191841">
                  <a:defRPr/>
                </a:pPr>
                <a14:m>
                  <m:oMathPara xmlns:m="http://schemas.openxmlformats.org/officeDocument/2006/math">
                    <m:oMathParaPr>
                      <m:jc m:val="centerGroup"/>
                    </m:oMathParaPr>
                    <m:oMath xmlns:m="http://schemas.openxmlformats.org/officeDocument/2006/math">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𝒘𝒊𝒅𝒕𝒉</m:t>
                              </m:r>
                            </m:den>
                          </m:f>
                        </m:e>
                      </m:box>
                      <m:r>
                        <a:rPr lang="en-US" sz="3103" b="1" i="1" kern="0">
                          <a:solidFill>
                            <a:prstClr val="black"/>
                          </a:solidFill>
                          <a:latin typeface="Cambria Math"/>
                        </a:rPr>
                        <m:t> = </m:t>
                      </m:r>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𝒘𝒊𝒅𝒕𝒉</m:t>
                              </m:r>
                            </m:den>
                          </m:f>
                        </m:e>
                      </m:box>
                    </m:oMath>
                  </m:oMathPara>
                </a14:m>
                <a:endParaRPr lang="en-US" sz="3103" b="1" kern="0" dirty="0">
                  <a:solidFill>
                    <a:prstClr val="black"/>
                  </a:solidFill>
                </a:endParaRPr>
              </a:p>
              <a:p>
                <a:pPr defTabSz="3191841">
                  <a:defRPr/>
                </a:pPr>
                <a:endParaRPr lang="en-US" sz="3103" kern="0" dirty="0">
                  <a:solidFill>
                    <a:prstClr val="black"/>
                  </a:solidFill>
                </a:endParaRPr>
              </a:p>
              <a:p>
                <a:pPr defTabSz="3191841">
                  <a:defRPr/>
                </a:pPr>
                <a:r>
                  <a:rPr lang="en-US" sz="3103" kern="0" dirty="0">
                    <a:solidFill>
                      <a:prstClr val="black"/>
                    </a:solidFill>
                  </a:rPr>
                  <a:t>Order your poster from Genigraphics and we will perform a free design review and advise you if we see anything that may be a concern for printing. We’ll even help tidy things up.</a:t>
                </a:r>
              </a:p>
              <a:p>
                <a:pPr defTabSz="3191841">
                  <a:defRPr/>
                </a:pPr>
                <a:endParaRPr lang="en-US" sz="3103" kern="0" dirty="0">
                  <a:solidFill>
                    <a:prstClr val="black"/>
                  </a:solidFill>
                </a:endParaRPr>
              </a:p>
              <a:p>
                <a:pPr defTabSz="3191841">
                  <a:defRPr/>
                </a:pPr>
                <a:r>
                  <a:rPr lang="en-US" sz="3103" kern="0" dirty="0">
                    <a:solidFill>
                      <a:prstClr val="black"/>
                    </a:solidFill>
                  </a:rPr>
                  <a:t>We have more history with PowerPoint® than any other printing company. In fact, we helped Microsoft® design the software and we created all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4" name="Text Box 139">
                <a:extLst>
                  <a:ext uri="{FF2B5EF4-FFF2-40B4-BE49-F238E27FC236}">
                    <a16:creationId xmlns:a16="http://schemas.microsoft.com/office/drawing/2014/main" id="{1DB05CC8-CCFE-4566-9DC7-BDB025F23328}"/>
                  </a:ext>
                </a:extLst>
              </p:cNvPr>
              <p:cNvSpPr txBox="1">
                <a:spLocks noRot="1" noChangeAspect="1" noMove="1" noResize="1" noEditPoints="1" noAdjustHandles="1" noChangeArrowheads="1" noChangeShapeType="1" noTextEdit="1"/>
              </p:cNvSpPr>
              <p:nvPr/>
            </p:nvSpPr>
            <p:spPr bwMode="auto">
              <a:xfrm>
                <a:off x="10415540" y="7145867"/>
                <a:ext cx="9750521" cy="13761039"/>
              </a:xfrm>
              <a:prstGeom prst="rect">
                <a:avLst/>
              </a:prstGeom>
              <a:blipFill>
                <a:blip r:embed="rId4"/>
                <a:stretch>
                  <a:fillRect l="-688" r="-1251"/>
                </a:stretch>
              </a:blipFill>
              <a:ln>
                <a:noFill/>
              </a:ln>
              <a:effectLst/>
            </p:spPr>
            <p:txBody>
              <a:bodyPr/>
              <a:lstStyle/>
              <a:p>
                <a:r>
                  <a:rPr lang="en-US">
                    <a:noFill/>
                  </a:rPr>
                  <a:t> </a:t>
                </a:r>
              </a:p>
            </p:txBody>
          </p:sp>
        </mc:Fallback>
      </mc:AlternateContent>
      <p:sp>
        <p:nvSpPr>
          <p:cNvPr id="25" name="Text Box 140">
            <a:extLst>
              <a:ext uri="{FF2B5EF4-FFF2-40B4-BE49-F238E27FC236}">
                <a16:creationId xmlns:a16="http://schemas.microsoft.com/office/drawing/2014/main" id="{7FDCEEB4-840B-405C-AE23-734973FAADA8}"/>
              </a:ext>
            </a:extLst>
          </p:cNvPr>
          <p:cNvSpPr txBox="1">
            <a:spLocks noChangeArrowheads="1"/>
          </p:cNvSpPr>
          <p:nvPr/>
        </p:nvSpPr>
        <p:spPr bwMode="auto">
          <a:xfrm>
            <a:off x="32575116" y="28835585"/>
            <a:ext cx="9750521" cy="2327781"/>
          </a:xfrm>
          <a:prstGeom prst="rect">
            <a:avLst/>
          </a:prstGeom>
          <a:solidFill>
            <a:sysClr val="window" lastClr="FFFFFF"/>
          </a:solidFill>
          <a:ln>
            <a:noFill/>
          </a:ln>
          <a:effectLst/>
        </p:spPr>
        <p:txBody>
          <a:bodyPr lIns="177338" tIns="177338" rIns="177338" bIns="177338">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here to insert your References. Type it in or copy and paste from your Word document or other source.</a:t>
            </a:r>
          </a:p>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on the border once to highlight and select a different font or font size that suits you. This text is in Calibri 24pt and is easily readable up to 3 feet away. </a:t>
            </a:r>
          </a:p>
        </p:txBody>
      </p:sp>
      <p:pic>
        <p:nvPicPr>
          <p:cNvPr id="26" name="Picture 25">
            <a:extLst>
              <a:ext uri="{FF2B5EF4-FFF2-40B4-BE49-F238E27FC236}">
                <a16:creationId xmlns:a16="http://schemas.microsoft.com/office/drawing/2014/main" id="{24E5B3A8-4A27-4940-825D-EB74F007B96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75033" y="16099371"/>
            <a:ext cx="4950691" cy="5460128"/>
          </a:xfrm>
          <a:prstGeom prst="rect">
            <a:avLst/>
          </a:prstGeom>
          <a:ln>
            <a:solidFill>
              <a:srgbClr val="1F497D">
                <a:lumMod val="50000"/>
              </a:srgbClr>
            </a:solidFill>
          </a:ln>
        </p:spPr>
      </p:pic>
      <p:sp>
        <p:nvSpPr>
          <p:cNvPr id="27" name="Text Box 240">
            <a:extLst>
              <a:ext uri="{FF2B5EF4-FFF2-40B4-BE49-F238E27FC236}">
                <a16:creationId xmlns:a16="http://schemas.microsoft.com/office/drawing/2014/main" id="{FFBD6124-8764-4B8B-AA1B-290A7F4C50B4}"/>
              </a:ext>
            </a:extLst>
          </p:cNvPr>
          <p:cNvSpPr txBox="1">
            <a:spLocks noChangeArrowheads="1"/>
          </p:cNvSpPr>
          <p:nvPr/>
        </p:nvSpPr>
        <p:spPr bwMode="auto">
          <a:xfrm>
            <a:off x="21160187" y="30981645"/>
            <a:ext cx="3066698"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Chart 1.</a:t>
            </a:r>
            <a:r>
              <a:rPr lang="en-US" sz="1940" dirty="0">
                <a:solidFill>
                  <a:srgbClr val="4F81BD">
                    <a:lumMod val="50000"/>
                  </a:srgbClr>
                </a:solidFill>
                <a:latin typeface="Calibri" pitchFamily="34" charset="0"/>
              </a:rPr>
              <a:t> Label in 20pt Calibri.</a:t>
            </a:r>
          </a:p>
        </p:txBody>
      </p:sp>
      <p:sp>
        <p:nvSpPr>
          <p:cNvPr id="28" name="Text Box 241">
            <a:extLst>
              <a:ext uri="{FF2B5EF4-FFF2-40B4-BE49-F238E27FC236}">
                <a16:creationId xmlns:a16="http://schemas.microsoft.com/office/drawing/2014/main" id="{A06C3F61-4133-40A6-B65B-37EDEDBB95C7}"/>
              </a:ext>
            </a:extLst>
          </p:cNvPr>
          <p:cNvSpPr txBox="1">
            <a:spLocks noChangeArrowheads="1"/>
          </p:cNvSpPr>
          <p:nvPr/>
        </p:nvSpPr>
        <p:spPr bwMode="auto">
          <a:xfrm>
            <a:off x="21147619" y="16391792"/>
            <a:ext cx="3051053"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Table 1.</a:t>
            </a:r>
            <a:r>
              <a:rPr lang="en-US" sz="1940" dirty="0">
                <a:solidFill>
                  <a:srgbClr val="4F81BD">
                    <a:lumMod val="50000"/>
                  </a:srgbClr>
                </a:solidFill>
                <a:latin typeface="Calibri" pitchFamily="34" charset="0"/>
              </a:rPr>
              <a:t> Label in 20pt Calibri.</a:t>
            </a:r>
          </a:p>
        </p:txBody>
      </p:sp>
      <p:graphicFrame>
        <p:nvGraphicFramePr>
          <p:cNvPr id="29" name="Content Placeholder 114" descr="Sample table with 4 columns, 7 rows." title="Sample Table">
            <a:extLst>
              <a:ext uri="{FF2B5EF4-FFF2-40B4-BE49-F238E27FC236}">
                <a16:creationId xmlns:a16="http://schemas.microsoft.com/office/drawing/2014/main" id="{93EAB604-AF5A-4DC9-8392-D1BE45F8AB7E}"/>
              </a:ext>
            </a:extLst>
          </p:cNvPr>
          <p:cNvGraphicFramePr>
            <a:graphicFrameLocks/>
          </p:cNvGraphicFramePr>
          <p:nvPr>
            <p:extLst>
              <p:ext uri="{D42A27DB-BD31-4B8C-83A1-F6EECF244321}">
                <p14:modId xmlns:p14="http://schemas.microsoft.com/office/powerpoint/2010/main" val="2148851371"/>
              </p:ext>
            </p:extLst>
          </p:nvPr>
        </p:nvGraphicFramePr>
        <p:xfrm>
          <a:off x="21083879" y="16935899"/>
          <a:ext cx="10588372" cy="6121423"/>
        </p:xfrm>
        <a:graphic>
          <a:graphicData uri="http://schemas.openxmlformats.org/drawingml/2006/table">
            <a:tbl>
              <a:tblPr firstRow="1" bandRow="1"/>
              <a:tblGrid>
                <a:gridCol w="2647093">
                  <a:extLst>
                    <a:ext uri="{9D8B030D-6E8A-4147-A177-3AD203B41FA5}">
                      <a16:colId xmlns:a16="http://schemas.microsoft.com/office/drawing/2014/main" val="20000"/>
                    </a:ext>
                  </a:extLst>
                </a:gridCol>
                <a:gridCol w="2647093">
                  <a:extLst>
                    <a:ext uri="{9D8B030D-6E8A-4147-A177-3AD203B41FA5}">
                      <a16:colId xmlns:a16="http://schemas.microsoft.com/office/drawing/2014/main" val="20001"/>
                    </a:ext>
                  </a:extLst>
                </a:gridCol>
                <a:gridCol w="2647093">
                  <a:extLst>
                    <a:ext uri="{9D8B030D-6E8A-4147-A177-3AD203B41FA5}">
                      <a16:colId xmlns:a16="http://schemas.microsoft.com/office/drawing/2014/main" val="20002"/>
                    </a:ext>
                  </a:extLst>
                </a:gridCol>
                <a:gridCol w="2647093">
                  <a:extLst>
                    <a:ext uri="{9D8B030D-6E8A-4147-A177-3AD203B41FA5}">
                      <a16:colId xmlns:a16="http://schemas.microsoft.com/office/drawing/2014/main" val="20003"/>
                    </a:ext>
                  </a:extLst>
                </a:gridCol>
              </a:tblGrid>
              <a:tr h="874489">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endParaRPr lang="en-US" sz="2700" dirty="0"/>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extLst>
                  <a:ext uri="{0D108BD9-81ED-4DB2-BD59-A6C34878D82A}">
                    <a16:rowId xmlns:a16="http://schemas.microsoft.com/office/drawing/2014/main" val="10000"/>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800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790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4001</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1"/>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290</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228</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238</a:t>
                      </a:r>
                    </a:p>
                  </a:txBody>
                  <a:tcPr marL="88669" marR="88669" marT="33251" marB="33251" anchor="ctr">
                    <a:lnL>
                      <a:noFill/>
                    </a:lnL>
                    <a:lnR w="12700" cmpd="sng">
                      <a:solidFill>
                        <a:srgbClr val="4F81BD"/>
                      </a:solid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3"/>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954</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875</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976</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325</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301</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5"/>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199</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137</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186</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6"/>
                  </a:ext>
                </a:extLst>
              </a:tr>
            </a:tbl>
          </a:graphicData>
        </a:graphic>
      </p:graphicFrame>
      <p:graphicFrame>
        <p:nvGraphicFramePr>
          <p:cNvPr id="30" name="Chart 29">
            <a:extLst>
              <a:ext uri="{FF2B5EF4-FFF2-40B4-BE49-F238E27FC236}">
                <a16:creationId xmlns:a16="http://schemas.microsoft.com/office/drawing/2014/main" id="{92A71690-6280-450B-9355-6F0DE8F4880B}"/>
              </a:ext>
            </a:extLst>
          </p:cNvPr>
          <p:cNvGraphicFramePr/>
          <p:nvPr>
            <p:extLst>
              <p:ext uri="{D42A27DB-BD31-4B8C-83A1-F6EECF244321}">
                <p14:modId xmlns:p14="http://schemas.microsoft.com/office/powerpoint/2010/main" val="1474682949"/>
              </p:ext>
            </p:extLst>
          </p:nvPr>
        </p:nvGraphicFramePr>
        <p:xfrm>
          <a:off x="21051215" y="23848294"/>
          <a:ext cx="10648880" cy="686371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4673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ChangeArrowheads="1"/>
          </p:cNvSpPr>
          <p:nvPr/>
        </p:nvSpPr>
        <p:spPr bwMode="auto">
          <a:xfrm>
            <a:off x="9528851" y="498768"/>
            <a:ext cx="33683480" cy="265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886691"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7757" b="1" dirty="0">
                <a:solidFill>
                  <a:prstClr val="white"/>
                </a:solidFill>
                <a:latin typeface="Calibri" pitchFamily="34" charset="0"/>
              </a:rPr>
              <a:t>Template Modified from Genigraphics Sidebar Abstract Design</a:t>
            </a:r>
          </a:p>
          <a:p>
            <a:pPr algn="ctr" fontAlgn="base">
              <a:spcBef>
                <a:spcPct val="0"/>
              </a:spcBef>
              <a:spcAft>
                <a:spcPct val="0"/>
              </a:spcAft>
            </a:pPr>
            <a:r>
              <a:rPr lang="en-US" sz="7757" b="1" dirty="0">
                <a:solidFill>
                  <a:prstClr val="white"/>
                </a:solidFill>
                <a:latin typeface="Calibri" pitchFamily="34" charset="0"/>
              </a:rPr>
              <a:t>Replace This Text With Your Title</a:t>
            </a:r>
          </a:p>
        </p:txBody>
      </p:sp>
      <p:sp>
        <p:nvSpPr>
          <p:cNvPr id="5" name="Text Box 16"/>
          <p:cNvSpPr txBox="1">
            <a:spLocks noChangeArrowheads="1"/>
          </p:cNvSpPr>
          <p:nvPr/>
        </p:nvSpPr>
        <p:spPr bwMode="auto">
          <a:xfrm>
            <a:off x="9528851" y="3157298"/>
            <a:ext cx="33683480" cy="26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443345"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5236" dirty="0">
                <a:solidFill>
                  <a:prstClr val="white"/>
                </a:solidFill>
                <a:latin typeface="Calibri" pitchFamily="34" charset="0"/>
              </a:rPr>
              <a:t>John Smith, MD</a:t>
            </a:r>
            <a:r>
              <a:rPr lang="en-US" sz="5236" baseline="30000" dirty="0">
                <a:solidFill>
                  <a:prstClr val="white"/>
                </a:solidFill>
                <a:latin typeface="Calibri" pitchFamily="34" charset="0"/>
              </a:rPr>
              <a:t>1</a:t>
            </a:r>
            <a:r>
              <a:rPr lang="en-US" sz="5236" dirty="0">
                <a:solidFill>
                  <a:prstClr val="white"/>
                </a:solidFill>
                <a:latin typeface="Calibri" pitchFamily="34" charset="0"/>
              </a:rPr>
              <a:t>; Jane Doe, PhD</a:t>
            </a:r>
            <a:r>
              <a:rPr lang="en-US" sz="5236" baseline="30000" dirty="0">
                <a:solidFill>
                  <a:prstClr val="white"/>
                </a:solidFill>
                <a:latin typeface="Calibri" pitchFamily="34" charset="0"/>
              </a:rPr>
              <a:t>2</a:t>
            </a:r>
            <a:r>
              <a:rPr lang="en-US" sz="5236" dirty="0">
                <a:solidFill>
                  <a:prstClr val="white"/>
                </a:solidFill>
                <a:latin typeface="Calibri" pitchFamily="34" charset="0"/>
              </a:rPr>
              <a:t>; Frederick Smith, MD, PhD</a:t>
            </a:r>
            <a:r>
              <a:rPr lang="en-US" sz="5236" baseline="30000" dirty="0">
                <a:solidFill>
                  <a:prstClr val="white"/>
                </a:solidFill>
                <a:latin typeface="Calibri" pitchFamily="34" charset="0"/>
              </a:rPr>
              <a:t>1,2</a:t>
            </a:r>
          </a:p>
          <a:p>
            <a:pPr algn="ctr" fontAlgn="base">
              <a:spcBef>
                <a:spcPct val="0"/>
              </a:spcBef>
              <a:spcAft>
                <a:spcPct val="0"/>
              </a:spcAft>
            </a:pPr>
            <a:r>
              <a:rPr lang="en-US" sz="5236" baseline="30000" dirty="0">
                <a:solidFill>
                  <a:prstClr val="white"/>
                </a:solidFill>
                <a:latin typeface="Calibri" pitchFamily="34" charset="0"/>
              </a:rPr>
              <a:t>1</a:t>
            </a:r>
            <a:r>
              <a:rPr lang="en-US" sz="5236" dirty="0">
                <a:solidFill>
                  <a:prstClr val="white"/>
                </a:solidFill>
                <a:latin typeface="Calibri" pitchFamily="34" charset="0"/>
              </a:rPr>
              <a:t>University of Affiliation, </a:t>
            </a:r>
            <a:r>
              <a:rPr lang="en-US" sz="5236" baseline="30000" dirty="0">
                <a:solidFill>
                  <a:prstClr val="white"/>
                </a:solidFill>
                <a:latin typeface="Calibri" pitchFamily="34" charset="0"/>
              </a:rPr>
              <a:t>2</a:t>
            </a:r>
            <a:r>
              <a:rPr lang="en-US" sz="5236" dirty="0">
                <a:solidFill>
                  <a:prstClr val="white"/>
                </a:solidFill>
                <a:latin typeface="Calibri" pitchFamily="34" charset="0"/>
              </a:rPr>
              <a:t>Medical Center of Affiliation</a:t>
            </a:r>
          </a:p>
        </p:txBody>
      </p:sp>
      <p:sp>
        <p:nvSpPr>
          <p:cNvPr id="6" name="Text Box 23"/>
          <p:cNvSpPr txBox="1">
            <a:spLocks noChangeArrowheads="1"/>
          </p:cNvSpPr>
          <p:nvPr/>
        </p:nvSpPr>
        <p:spPr bwMode="auto">
          <a:xfrm>
            <a:off x="10418618"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INTRODUCTION</a:t>
            </a:r>
          </a:p>
        </p:txBody>
      </p:sp>
      <p:sp>
        <p:nvSpPr>
          <p:cNvPr id="7" name="Text Box 25"/>
          <p:cNvSpPr txBox="1">
            <a:spLocks noChangeArrowheads="1"/>
          </p:cNvSpPr>
          <p:nvPr/>
        </p:nvSpPr>
        <p:spPr bwMode="auto">
          <a:xfrm>
            <a:off x="10418618" y="21336000"/>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METHODS AND MATERIALS</a:t>
            </a:r>
          </a:p>
        </p:txBody>
      </p:sp>
      <p:sp>
        <p:nvSpPr>
          <p:cNvPr id="8" name="Text Box 27"/>
          <p:cNvSpPr txBox="1">
            <a:spLocks noChangeArrowheads="1"/>
          </p:cNvSpPr>
          <p:nvPr/>
        </p:nvSpPr>
        <p:spPr bwMode="auto">
          <a:xfrm>
            <a:off x="32575116" y="21886718"/>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CONCLUSIONS</a:t>
            </a:r>
          </a:p>
        </p:txBody>
      </p:sp>
      <p:sp>
        <p:nvSpPr>
          <p:cNvPr id="9" name="Text Box 28"/>
          <p:cNvSpPr txBox="1">
            <a:spLocks noChangeArrowheads="1"/>
          </p:cNvSpPr>
          <p:nvPr/>
        </p:nvSpPr>
        <p:spPr bwMode="auto">
          <a:xfrm>
            <a:off x="32575116"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DISCUSSION</a:t>
            </a:r>
          </a:p>
        </p:txBody>
      </p:sp>
      <p:sp>
        <p:nvSpPr>
          <p:cNvPr id="10" name="Text Box 29"/>
          <p:cNvSpPr txBox="1">
            <a:spLocks noChangeArrowheads="1"/>
          </p:cNvSpPr>
          <p:nvPr/>
        </p:nvSpPr>
        <p:spPr bwMode="auto">
          <a:xfrm>
            <a:off x="21051213" y="5815831"/>
            <a:ext cx="10637212"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RESULTS</a:t>
            </a:r>
          </a:p>
        </p:txBody>
      </p:sp>
      <p:sp>
        <p:nvSpPr>
          <p:cNvPr id="11" name="Text Box 30"/>
          <p:cNvSpPr txBox="1">
            <a:spLocks noChangeArrowheads="1"/>
          </p:cNvSpPr>
          <p:nvPr/>
        </p:nvSpPr>
        <p:spPr bwMode="auto">
          <a:xfrm>
            <a:off x="32575116" y="27507085"/>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REFERENCES</a:t>
            </a:r>
          </a:p>
        </p:txBody>
      </p:sp>
      <p:sp>
        <p:nvSpPr>
          <p:cNvPr id="12" name="Text Box 118"/>
          <p:cNvSpPr txBox="1">
            <a:spLocks noChangeArrowheads="1"/>
          </p:cNvSpPr>
          <p:nvPr/>
        </p:nvSpPr>
        <p:spPr bwMode="auto">
          <a:xfrm>
            <a:off x="1551709" y="5815831"/>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ABSTRACT</a:t>
            </a:r>
          </a:p>
        </p:txBody>
      </p:sp>
      <p:sp>
        <p:nvSpPr>
          <p:cNvPr id="13" name="Text Box 119"/>
          <p:cNvSpPr txBox="1">
            <a:spLocks noChangeArrowheads="1"/>
          </p:cNvSpPr>
          <p:nvPr/>
        </p:nvSpPr>
        <p:spPr bwMode="auto">
          <a:xfrm>
            <a:off x="1551709" y="27589964"/>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CONTACT</a:t>
            </a:r>
          </a:p>
        </p:txBody>
      </p:sp>
      <p:pic>
        <p:nvPicPr>
          <p:cNvPr id="14" name="Picture 12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5540" y="27709095"/>
            <a:ext cx="4220703"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2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5360" y="27709095"/>
            <a:ext cx="4220704"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30"/>
          <p:cNvSpPr txBox="1">
            <a:spLocks noChangeArrowheads="1"/>
          </p:cNvSpPr>
          <p:nvPr/>
        </p:nvSpPr>
        <p:spPr bwMode="auto">
          <a:xfrm>
            <a:off x="10738287"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1.</a:t>
            </a:r>
            <a:r>
              <a:rPr lang="en-US" sz="2327" dirty="0">
                <a:solidFill>
                  <a:srgbClr val="4F81BD">
                    <a:lumMod val="50000"/>
                  </a:srgbClr>
                </a:solidFill>
                <a:latin typeface="Calibri" pitchFamily="34" charset="0"/>
              </a:rPr>
              <a:t> Label in 24pt Arial.</a:t>
            </a:r>
          </a:p>
        </p:txBody>
      </p:sp>
      <p:sp>
        <p:nvSpPr>
          <p:cNvPr id="17" name="Text Box 131"/>
          <p:cNvSpPr txBox="1">
            <a:spLocks noChangeArrowheads="1"/>
          </p:cNvSpPr>
          <p:nvPr/>
        </p:nvSpPr>
        <p:spPr bwMode="auto">
          <a:xfrm>
            <a:off x="16268104"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2.</a:t>
            </a:r>
            <a:r>
              <a:rPr lang="en-US" sz="2327" dirty="0">
                <a:solidFill>
                  <a:srgbClr val="4F81BD">
                    <a:lumMod val="50000"/>
                  </a:srgbClr>
                </a:solidFill>
                <a:latin typeface="Calibri" pitchFamily="34" charset="0"/>
              </a:rPr>
              <a:t> Label in 24pt Arial.</a:t>
            </a:r>
          </a:p>
        </p:txBody>
      </p:sp>
      <p:sp>
        <p:nvSpPr>
          <p:cNvPr id="19" name="Text Box 133"/>
          <p:cNvSpPr txBox="1">
            <a:spLocks noChangeArrowheads="1"/>
          </p:cNvSpPr>
          <p:nvPr/>
        </p:nvSpPr>
        <p:spPr bwMode="auto">
          <a:xfrm>
            <a:off x="1551709" y="28920004"/>
            <a:ext cx="7093527" cy="2658533"/>
          </a:xfrm>
          <a:prstGeom prst="rect">
            <a:avLst/>
          </a:prstGeom>
          <a:noFill/>
          <a:ln>
            <a:noFill/>
          </a:ln>
          <a:effectLst/>
        </p:spPr>
        <p:txBody>
          <a:bodyPr lIns="221673" tIns="221673" rIns="221673" bIns="221673"/>
          <a:lstStyle/>
          <a:p>
            <a:pPr defTabSz="886694" fontAlgn="base">
              <a:spcBef>
                <a:spcPct val="0"/>
              </a:spcBef>
              <a:spcAft>
                <a:spcPct val="0"/>
              </a:spcAft>
              <a:defRPr/>
            </a:pPr>
            <a:r>
              <a:rPr lang="en-US" sz="2715" kern="0" dirty="0">
                <a:solidFill>
                  <a:prstClr val="white"/>
                </a:solidFill>
              </a:rPr>
              <a:t>&lt;your name&gt;</a:t>
            </a:r>
          </a:p>
          <a:p>
            <a:pPr defTabSz="886694" fontAlgn="base">
              <a:spcBef>
                <a:spcPct val="0"/>
              </a:spcBef>
              <a:spcAft>
                <a:spcPct val="0"/>
              </a:spcAft>
              <a:defRPr/>
            </a:pPr>
            <a:r>
              <a:rPr lang="en-US" sz="2715" kern="0" dirty="0">
                <a:solidFill>
                  <a:prstClr val="white"/>
                </a:solidFill>
              </a:rPr>
              <a:t>&lt;organization name&gt;</a:t>
            </a:r>
          </a:p>
          <a:p>
            <a:pPr defTabSz="886694" fontAlgn="base">
              <a:spcBef>
                <a:spcPct val="0"/>
              </a:spcBef>
              <a:spcAft>
                <a:spcPct val="0"/>
              </a:spcAft>
              <a:defRPr/>
            </a:pPr>
            <a:r>
              <a:rPr lang="en-US" sz="2715" kern="0" dirty="0">
                <a:solidFill>
                  <a:prstClr val="white"/>
                </a:solidFill>
              </a:rPr>
              <a:t>Email: </a:t>
            </a:r>
          </a:p>
          <a:p>
            <a:pPr defTabSz="886694" fontAlgn="base">
              <a:spcBef>
                <a:spcPct val="0"/>
              </a:spcBef>
              <a:spcAft>
                <a:spcPct val="0"/>
              </a:spcAft>
              <a:defRPr/>
            </a:pPr>
            <a:r>
              <a:rPr lang="en-US" sz="2715" kern="0" dirty="0">
                <a:solidFill>
                  <a:prstClr val="white"/>
                </a:solidFill>
              </a:rPr>
              <a:t>Phone: </a:t>
            </a:r>
          </a:p>
          <a:p>
            <a:pPr defTabSz="886694" fontAlgn="base">
              <a:spcBef>
                <a:spcPct val="0"/>
              </a:spcBef>
              <a:spcAft>
                <a:spcPct val="0"/>
              </a:spcAft>
              <a:defRPr/>
            </a:pPr>
            <a:r>
              <a:rPr lang="en-US" sz="2715" kern="0" dirty="0">
                <a:solidFill>
                  <a:prstClr val="white"/>
                </a:solidFill>
              </a:rPr>
              <a:t>Website: </a:t>
            </a:r>
          </a:p>
        </p:txBody>
      </p:sp>
      <p:sp>
        <p:nvSpPr>
          <p:cNvPr id="20" name="Text Box 134"/>
          <p:cNvSpPr txBox="1">
            <a:spLocks noChangeArrowheads="1"/>
          </p:cNvSpPr>
          <p:nvPr/>
        </p:nvSpPr>
        <p:spPr bwMode="auto">
          <a:xfrm>
            <a:off x="1551709" y="7148948"/>
            <a:ext cx="7093527" cy="9430688"/>
          </a:xfrm>
          <a:prstGeom prst="rect">
            <a:avLst/>
          </a:prstGeom>
          <a:noFill/>
          <a:ln>
            <a:noFill/>
          </a:ln>
          <a:effectLst/>
        </p:spPr>
        <p:txBody>
          <a:bodyPr lIns="177338" tIns="177338" rIns="177338" bIns="177338">
            <a:spAutoFit/>
          </a:bodyPr>
          <a:lstStyle/>
          <a:p>
            <a:pPr defTabSz="3191841">
              <a:defRPr/>
            </a:pPr>
            <a:r>
              <a:rPr lang="en-US" sz="3103" kern="0" dirty="0">
                <a:solidFill>
                  <a:prstClr val="white"/>
                </a:solidFill>
              </a:rPr>
              <a:t>Click here to insert your Abstract text. Type it in or copy and paste from your Word document or other source.</a:t>
            </a:r>
          </a:p>
          <a:p>
            <a:pPr defTabSz="3191841">
              <a:defRPr/>
            </a:pPr>
            <a:endParaRPr lang="en-US" sz="3103" kern="0" dirty="0">
              <a:solidFill>
                <a:prstClr val="white"/>
              </a:solidFill>
            </a:endParaRPr>
          </a:p>
          <a:p>
            <a:pPr defTabSz="3191841">
              <a:defRPr/>
            </a:pPr>
            <a:r>
              <a:rPr lang="en-US" sz="3103" kern="0" dirty="0">
                <a:solidFill>
                  <a:prstClr val="white"/>
                </a:solidFill>
              </a:rPr>
              <a:t>This text box will automatically re-size to your text. To turn off that feature, right click inside this box and go to </a:t>
            </a:r>
            <a:r>
              <a:rPr lang="en-US" sz="3103" b="1" kern="0" dirty="0">
                <a:solidFill>
                  <a:prstClr val="white"/>
                </a:solidFill>
              </a:rPr>
              <a:t>Format Shape, Text Box, Autofit</a:t>
            </a:r>
            <a:r>
              <a:rPr lang="en-US" sz="3103" kern="0" dirty="0">
                <a:solidFill>
                  <a:prstClr val="white"/>
                </a:solidFill>
              </a:rPr>
              <a:t>, and select the “Do Not Autofit” radio button.</a:t>
            </a:r>
          </a:p>
          <a:p>
            <a:pPr defTabSz="3191841">
              <a:defRPr/>
            </a:pPr>
            <a:endParaRPr lang="en-US" sz="3103" kern="0" dirty="0">
              <a:solidFill>
                <a:prstClr val="white"/>
              </a:solidFill>
            </a:endParaRPr>
          </a:p>
          <a:p>
            <a:pPr defTabSz="3191841">
              <a:defRPr/>
            </a:pPr>
            <a:r>
              <a:rPr lang="en-US" sz="3103" kern="0" dirty="0">
                <a:solidFill>
                  <a:prstClr val="white"/>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white"/>
              </a:solidFill>
            </a:endParaRPr>
          </a:p>
          <a:p>
            <a:pPr defTabSz="3191841">
              <a:defRPr/>
            </a:pPr>
            <a:r>
              <a:rPr lang="en-US" sz="3103" kern="0" dirty="0">
                <a:solidFill>
                  <a:prstClr val="white"/>
                </a:solidFill>
              </a:rPr>
              <a:t>Zoom out to 100% to preview what this will look like on your printed poster.</a:t>
            </a:r>
          </a:p>
        </p:txBody>
      </p:sp>
      <p:sp>
        <p:nvSpPr>
          <p:cNvPr id="21" name="Text Box 135"/>
          <p:cNvSpPr txBox="1">
            <a:spLocks noChangeArrowheads="1"/>
          </p:cNvSpPr>
          <p:nvPr/>
        </p:nvSpPr>
        <p:spPr bwMode="auto">
          <a:xfrm>
            <a:off x="21051213" y="7145867"/>
            <a:ext cx="10637212" cy="8953185"/>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Results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Zoom out to 100% to preview what this will look like on your printed poster.</a:t>
            </a:r>
          </a:p>
          <a:p>
            <a:pPr defTabSz="3191841">
              <a:defRPr/>
            </a:pPr>
            <a:endParaRPr lang="en-US" sz="3103" kern="0" dirty="0">
              <a:solidFill>
                <a:prstClr val="black"/>
              </a:solidFill>
            </a:endParaRPr>
          </a:p>
          <a:p>
            <a:pPr defTabSz="3191841">
              <a:defRPr/>
            </a:pPr>
            <a:r>
              <a:rPr lang="en-US" sz="3103" kern="0" dirty="0">
                <a:solidFill>
                  <a:prstClr val="black"/>
                </a:solidFill>
              </a:rPr>
              <a:t>Speaking of Results, yours will look better if you remember to run a spell-check on your poster! After you’ve added your content click on </a:t>
            </a:r>
            <a:r>
              <a:rPr lang="en-US" sz="3103" b="1" kern="0" dirty="0">
                <a:solidFill>
                  <a:prstClr val="black"/>
                </a:solidFill>
              </a:rPr>
              <a:t>Review</a:t>
            </a:r>
            <a:r>
              <a:rPr lang="en-US" sz="3103" kern="0" dirty="0">
                <a:solidFill>
                  <a:prstClr val="black"/>
                </a:solidFill>
              </a:rPr>
              <a:t>, </a:t>
            </a:r>
            <a:r>
              <a:rPr lang="en-US" sz="3103" b="1" kern="0" dirty="0">
                <a:solidFill>
                  <a:prstClr val="black"/>
                </a:solidFill>
              </a:rPr>
              <a:t>Spelling</a:t>
            </a:r>
            <a:r>
              <a:rPr lang="en-US" sz="3103" kern="0" dirty="0">
                <a:solidFill>
                  <a:prstClr val="black"/>
                </a:solidFill>
              </a:rPr>
              <a:t>, or press F7.</a:t>
            </a:r>
          </a:p>
        </p:txBody>
      </p:sp>
      <p:sp>
        <p:nvSpPr>
          <p:cNvPr id="22" name="Text Box 136"/>
          <p:cNvSpPr txBox="1">
            <a:spLocks noChangeArrowheads="1"/>
          </p:cNvSpPr>
          <p:nvPr/>
        </p:nvSpPr>
        <p:spPr bwMode="auto">
          <a:xfrm>
            <a:off x="32575116" y="7145870"/>
            <a:ext cx="9750521" cy="9430688"/>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Discussion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To change the background color of any text box,  click once on the box so it is outlined with a dashed border. Then select </a:t>
            </a:r>
            <a:r>
              <a:rPr lang="en-US" sz="3103" b="1" kern="0" dirty="0">
                <a:solidFill>
                  <a:prstClr val="black"/>
                </a:solidFill>
              </a:rPr>
              <a:t>Shape Fill</a:t>
            </a:r>
            <a:r>
              <a:rPr lang="en-US" sz="3103" kern="0" dirty="0">
                <a:solidFill>
                  <a:prstClr val="black"/>
                </a:solidFill>
              </a:rPr>
              <a:t> from the </a:t>
            </a:r>
            <a:r>
              <a:rPr lang="en-US" sz="3103" b="1" kern="0" dirty="0">
                <a:solidFill>
                  <a:prstClr val="black"/>
                </a:solidFill>
              </a:rPr>
              <a:t>Drawing Tools, Format</a:t>
            </a:r>
            <a:r>
              <a:rPr lang="en-US" sz="3103" kern="0" dirty="0">
                <a:solidFill>
                  <a:prstClr val="black"/>
                </a:solidFill>
              </a:rPr>
              <a:t> tab on the ribbon bar above. It’s the one with the ‘paint can’ icon.</a:t>
            </a:r>
          </a:p>
        </p:txBody>
      </p:sp>
      <p:sp>
        <p:nvSpPr>
          <p:cNvPr id="23" name="Text Box 137"/>
          <p:cNvSpPr txBox="1">
            <a:spLocks noChangeArrowheads="1"/>
          </p:cNvSpPr>
          <p:nvPr/>
        </p:nvSpPr>
        <p:spPr bwMode="auto">
          <a:xfrm>
            <a:off x="10415540" y="22687512"/>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Methods and Materials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p:sp>
        <p:nvSpPr>
          <p:cNvPr id="24" name="Text Box 138"/>
          <p:cNvSpPr txBox="1">
            <a:spLocks noChangeArrowheads="1"/>
          </p:cNvSpPr>
          <p:nvPr/>
        </p:nvSpPr>
        <p:spPr bwMode="auto">
          <a:xfrm>
            <a:off x="32575116" y="23216755"/>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Conclusions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mc:AlternateContent xmlns:mc="http://schemas.openxmlformats.org/markup-compatibility/2006">
        <mc:Choice xmlns:a14="http://schemas.microsoft.com/office/drawing/2010/main" Requires="a14">
          <p:sp>
            <p:nvSpPr>
              <p:cNvPr id="25" name="Text Box 139"/>
              <p:cNvSpPr txBox="1">
                <a:spLocks noChangeArrowheads="1"/>
              </p:cNvSpPr>
              <p:nvPr/>
            </p:nvSpPr>
            <p:spPr bwMode="auto">
              <a:xfrm>
                <a:off x="10415540" y="7145867"/>
                <a:ext cx="9750521" cy="13761039"/>
              </a:xfrm>
              <a:prstGeom prst="rect">
                <a:avLst/>
              </a:prstGeom>
              <a:solidFill>
                <a:sysClr val="window" lastClr="FFFFFF"/>
              </a:solidFill>
              <a:ln>
                <a:noFill/>
              </a:ln>
              <a:effectLst/>
            </p:spPr>
            <p:txBody>
              <a:bodyPr lIns="177338" tIns="177338" rIns="177338" bIns="177338">
                <a:spAutoFit/>
              </a:bodyPr>
              <a:lstStyle/>
              <a:p>
                <a:pPr defTabSz="886694" fontAlgn="base">
                  <a:spcBef>
                    <a:spcPct val="0"/>
                  </a:spcBef>
                  <a:spcAft>
                    <a:spcPct val="0"/>
                  </a:spcAft>
                  <a:defRPr/>
                </a:pPr>
                <a:r>
                  <a:rPr lang="en-US" sz="3103" b="1" kern="0" dirty="0">
                    <a:solidFill>
                      <a:prstClr val="black"/>
                    </a:solidFill>
                  </a:rPr>
                  <a:t>Genigraphics®</a:t>
                </a:r>
                <a:r>
                  <a:rPr lang="en-US" sz="3103" kern="0" dirty="0">
                    <a:solidFill>
                      <a:prstClr val="black"/>
                    </a:solidFill>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103" b="1" kern="0" dirty="0">
                    <a:solidFill>
                      <a:prstClr val="black"/>
                    </a:solidFill>
                  </a:rPr>
                  <a:t>The most critical factor is that your template and poster dimensions must be proportional:</a:t>
                </a:r>
              </a:p>
              <a:p>
                <a:pPr defTabSz="3191841">
                  <a:defRPr/>
                </a:pPr>
                <a:endParaRPr lang="en-US" sz="3103" b="1" kern="0" dirty="0">
                  <a:solidFill>
                    <a:prstClr val="black"/>
                  </a:solidFill>
                </a:endParaRPr>
              </a:p>
              <a:p>
                <a:pPr defTabSz="3191841">
                  <a:defRPr/>
                </a:pPr>
                <a14:m>
                  <m:oMathPara xmlns:m="http://schemas.openxmlformats.org/officeDocument/2006/math">
                    <m:oMathParaPr>
                      <m:jc m:val="centerGroup"/>
                    </m:oMathParaPr>
                    <m:oMath xmlns:m="http://schemas.openxmlformats.org/officeDocument/2006/math">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𝒘𝒊𝒅𝒕𝒉</m:t>
                              </m:r>
                            </m:den>
                          </m:f>
                        </m:e>
                      </m:box>
                      <m:r>
                        <a:rPr lang="en-US" sz="3103" b="1" i="1" kern="0">
                          <a:solidFill>
                            <a:prstClr val="black"/>
                          </a:solidFill>
                          <a:latin typeface="Cambria Math"/>
                        </a:rPr>
                        <m:t> = </m:t>
                      </m:r>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𝒘𝒊𝒅𝒕𝒉</m:t>
                              </m:r>
                            </m:den>
                          </m:f>
                        </m:e>
                      </m:box>
                    </m:oMath>
                  </m:oMathPara>
                </a14:m>
                <a:endParaRPr lang="en-US" sz="3103" b="1" kern="0" dirty="0">
                  <a:solidFill>
                    <a:prstClr val="black"/>
                  </a:solidFill>
                </a:endParaRPr>
              </a:p>
              <a:p>
                <a:pPr defTabSz="3191841">
                  <a:defRPr/>
                </a:pPr>
                <a:endParaRPr lang="en-US" sz="3103" kern="0" dirty="0">
                  <a:solidFill>
                    <a:prstClr val="black"/>
                  </a:solidFill>
                </a:endParaRPr>
              </a:p>
              <a:p>
                <a:pPr defTabSz="3191841">
                  <a:defRPr/>
                </a:pPr>
                <a:r>
                  <a:rPr lang="en-US" sz="3103" kern="0" dirty="0">
                    <a:solidFill>
                      <a:prstClr val="black"/>
                    </a:solidFill>
                  </a:rPr>
                  <a:t>Order your poster from Genigraphics and we will perform a free design review and advise you if we see anything that may be a concern for printing. We’ll even help tidy things up.</a:t>
                </a:r>
              </a:p>
              <a:p>
                <a:pPr defTabSz="3191841">
                  <a:defRPr/>
                </a:pPr>
                <a:endParaRPr lang="en-US" sz="3103" kern="0" dirty="0">
                  <a:solidFill>
                    <a:prstClr val="black"/>
                  </a:solidFill>
                </a:endParaRPr>
              </a:p>
              <a:p>
                <a:pPr defTabSz="3191841">
                  <a:defRPr/>
                </a:pPr>
                <a:r>
                  <a:rPr lang="en-US" sz="3103" kern="0" dirty="0">
                    <a:solidFill>
                      <a:prstClr val="black"/>
                    </a:solidFill>
                  </a:rPr>
                  <a:t>We have more history with PowerPoint® than any other printing company. In fact, we helped Microsoft® design the software and we created all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5" name="Text Box 139"/>
              <p:cNvSpPr txBox="1">
                <a:spLocks noRot="1" noChangeAspect="1" noMove="1" noResize="1" noEditPoints="1" noAdjustHandles="1" noChangeArrowheads="1" noChangeShapeType="1" noTextEdit="1"/>
              </p:cNvSpPr>
              <p:nvPr/>
            </p:nvSpPr>
            <p:spPr bwMode="auto">
              <a:xfrm>
                <a:off x="10415540" y="7145867"/>
                <a:ext cx="9750521" cy="13761039"/>
              </a:xfrm>
              <a:prstGeom prst="rect">
                <a:avLst/>
              </a:prstGeom>
              <a:blipFill>
                <a:blip r:embed="rId4"/>
                <a:stretch>
                  <a:fillRect l="-688" r="-1251"/>
                </a:stretch>
              </a:blipFill>
              <a:ln>
                <a:noFill/>
              </a:ln>
              <a:effectLst/>
            </p:spPr>
            <p:txBody>
              <a:bodyPr/>
              <a:lstStyle/>
              <a:p>
                <a:r>
                  <a:rPr lang="en-US">
                    <a:noFill/>
                  </a:rPr>
                  <a:t> </a:t>
                </a:r>
              </a:p>
            </p:txBody>
          </p:sp>
        </mc:Fallback>
      </mc:AlternateContent>
      <p:sp>
        <p:nvSpPr>
          <p:cNvPr id="26" name="Text Box 140"/>
          <p:cNvSpPr txBox="1">
            <a:spLocks noChangeArrowheads="1"/>
          </p:cNvSpPr>
          <p:nvPr/>
        </p:nvSpPr>
        <p:spPr bwMode="auto">
          <a:xfrm>
            <a:off x="32575116" y="28835585"/>
            <a:ext cx="9750521" cy="2327781"/>
          </a:xfrm>
          <a:prstGeom prst="rect">
            <a:avLst/>
          </a:prstGeom>
          <a:solidFill>
            <a:sysClr val="window" lastClr="FFFFFF"/>
          </a:solidFill>
          <a:ln>
            <a:noFill/>
          </a:ln>
          <a:effectLst/>
        </p:spPr>
        <p:txBody>
          <a:bodyPr lIns="177338" tIns="177338" rIns="177338" bIns="177338">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here to insert your References. Type it in or copy and paste from your Word document or other source.</a:t>
            </a:r>
          </a:p>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on the border once to highlight and select a different font or font size that suits you. This text is in Calibri 24pt and is easily readable up to 3 feet away. </a:t>
            </a:r>
          </a:p>
        </p:txBody>
      </p:sp>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75033" y="16099371"/>
            <a:ext cx="4950691" cy="5460128"/>
          </a:xfrm>
          <a:prstGeom prst="rect">
            <a:avLst/>
          </a:prstGeom>
          <a:ln>
            <a:solidFill>
              <a:srgbClr val="1F497D">
                <a:lumMod val="50000"/>
              </a:srgbClr>
            </a:solidFill>
          </a:ln>
        </p:spPr>
      </p:pic>
      <p:sp>
        <p:nvSpPr>
          <p:cNvPr id="28" name="Text Box 240"/>
          <p:cNvSpPr txBox="1">
            <a:spLocks noChangeArrowheads="1"/>
          </p:cNvSpPr>
          <p:nvPr/>
        </p:nvSpPr>
        <p:spPr bwMode="auto">
          <a:xfrm>
            <a:off x="21160187" y="30981645"/>
            <a:ext cx="3066698"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Chart 1.</a:t>
            </a:r>
            <a:r>
              <a:rPr lang="en-US" sz="1940" dirty="0">
                <a:solidFill>
                  <a:srgbClr val="4F81BD">
                    <a:lumMod val="50000"/>
                  </a:srgbClr>
                </a:solidFill>
                <a:latin typeface="Calibri" pitchFamily="34" charset="0"/>
              </a:rPr>
              <a:t> Label in 20pt Calibri.</a:t>
            </a:r>
          </a:p>
        </p:txBody>
      </p:sp>
      <p:sp>
        <p:nvSpPr>
          <p:cNvPr id="29" name="Text Box 241"/>
          <p:cNvSpPr txBox="1">
            <a:spLocks noChangeArrowheads="1"/>
          </p:cNvSpPr>
          <p:nvPr/>
        </p:nvSpPr>
        <p:spPr bwMode="auto">
          <a:xfrm>
            <a:off x="21147619" y="16391792"/>
            <a:ext cx="3051053"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Table 1.</a:t>
            </a:r>
            <a:r>
              <a:rPr lang="en-US" sz="1940" dirty="0">
                <a:solidFill>
                  <a:srgbClr val="4F81BD">
                    <a:lumMod val="50000"/>
                  </a:srgbClr>
                </a:solidFill>
                <a:latin typeface="Calibri" pitchFamily="34" charset="0"/>
              </a:rPr>
              <a:t> Label in 20pt Calibri.</a:t>
            </a:r>
          </a:p>
        </p:txBody>
      </p:sp>
      <p:graphicFrame>
        <p:nvGraphicFramePr>
          <p:cNvPr id="30" name="Content Placeholder 114" descr="Sample table with 4 columns, 7 rows." title="Sample Table"/>
          <p:cNvGraphicFramePr>
            <a:graphicFrameLocks/>
          </p:cNvGraphicFramePr>
          <p:nvPr>
            <p:extLst>
              <p:ext uri="{D42A27DB-BD31-4B8C-83A1-F6EECF244321}">
                <p14:modId xmlns:p14="http://schemas.microsoft.com/office/powerpoint/2010/main" val="263151552"/>
              </p:ext>
            </p:extLst>
          </p:nvPr>
        </p:nvGraphicFramePr>
        <p:xfrm>
          <a:off x="21083879" y="16935899"/>
          <a:ext cx="10588372" cy="6121423"/>
        </p:xfrm>
        <a:graphic>
          <a:graphicData uri="http://schemas.openxmlformats.org/drawingml/2006/table">
            <a:tbl>
              <a:tblPr firstRow="1" bandRow="1"/>
              <a:tblGrid>
                <a:gridCol w="2647093">
                  <a:extLst>
                    <a:ext uri="{9D8B030D-6E8A-4147-A177-3AD203B41FA5}">
                      <a16:colId xmlns:a16="http://schemas.microsoft.com/office/drawing/2014/main" val="20000"/>
                    </a:ext>
                  </a:extLst>
                </a:gridCol>
                <a:gridCol w="2647093">
                  <a:extLst>
                    <a:ext uri="{9D8B030D-6E8A-4147-A177-3AD203B41FA5}">
                      <a16:colId xmlns:a16="http://schemas.microsoft.com/office/drawing/2014/main" val="20001"/>
                    </a:ext>
                  </a:extLst>
                </a:gridCol>
                <a:gridCol w="2647093">
                  <a:extLst>
                    <a:ext uri="{9D8B030D-6E8A-4147-A177-3AD203B41FA5}">
                      <a16:colId xmlns:a16="http://schemas.microsoft.com/office/drawing/2014/main" val="20002"/>
                    </a:ext>
                  </a:extLst>
                </a:gridCol>
                <a:gridCol w="2647093">
                  <a:extLst>
                    <a:ext uri="{9D8B030D-6E8A-4147-A177-3AD203B41FA5}">
                      <a16:colId xmlns:a16="http://schemas.microsoft.com/office/drawing/2014/main" val="20003"/>
                    </a:ext>
                  </a:extLst>
                </a:gridCol>
              </a:tblGrid>
              <a:tr h="874489">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endParaRPr lang="en-US" sz="2700" dirty="0"/>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extLst>
                  <a:ext uri="{0D108BD9-81ED-4DB2-BD59-A6C34878D82A}">
                    <a16:rowId xmlns:a16="http://schemas.microsoft.com/office/drawing/2014/main" val="10000"/>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800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790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4001</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1"/>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290</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228</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238</a:t>
                      </a:r>
                    </a:p>
                  </a:txBody>
                  <a:tcPr marL="88669" marR="88669" marT="33251" marB="33251" anchor="ctr">
                    <a:lnL>
                      <a:noFill/>
                    </a:lnL>
                    <a:lnR w="12700" cmpd="sng">
                      <a:solidFill>
                        <a:srgbClr val="4F81BD"/>
                      </a:solid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3"/>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954</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875</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976</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325</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301</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5"/>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199</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137</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186</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6"/>
                  </a:ext>
                </a:extLst>
              </a:tr>
            </a:tbl>
          </a:graphicData>
        </a:graphic>
      </p:graphicFrame>
      <p:graphicFrame>
        <p:nvGraphicFramePr>
          <p:cNvPr id="31" name="Chart 30"/>
          <p:cNvGraphicFramePr/>
          <p:nvPr>
            <p:extLst>
              <p:ext uri="{D42A27DB-BD31-4B8C-83A1-F6EECF244321}">
                <p14:modId xmlns:p14="http://schemas.microsoft.com/office/powerpoint/2010/main" val="3029632685"/>
              </p:ext>
            </p:extLst>
          </p:nvPr>
        </p:nvGraphicFramePr>
        <p:xfrm>
          <a:off x="21051215" y="23848294"/>
          <a:ext cx="10648880" cy="686371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31448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6">
            <a:extLst>
              <a:ext uri="{FF2B5EF4-FFF2-40B4-BE49-F238E27FC236}">
                <a16:creationId xmlns:a16="http://schemas.microsoft.com/office/drawing/2014/main" id="{F7EBE144-9893-4D7C-B948-952165A760B4}"/>
              </a:ext>
            </a:extLst>
          </p:cNvPr>
          <p:cNvSpPr txBox="1">
            <a:spLocks noChangeArrowheads="1"/>
          </p:cNvSpPr>
          <p:nvPr/>
        </p:nvSpPr>
        <p:spPr bwMode="auto">
          <a:xfrm>
            <a:off x="9528851" y="3157298"/>
            <a:ext cx="33683480" cy="26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443345"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5236" dirty="0">
                <a:solidFill>
                  <a:prstClr val="white"/>
                </a:solidFill>
                <a:latin typeface="Calibri" pitchFamily="34" charset="0"/>
              </a:rPr>
              <a:t>John Smith, MD</a:t>
            </a:r>
            <a:r>
              <a:rPr lang="en-US" sz="5236" baseline="30000" dirty="0">
                <a:solidFill>
                  <a:prstClr val="white"/>
                </a:solidFill>
                <a:latin typeface="Calibri" pitchFamily="34" charset="0"/>
              </a:rPr>
              <a:t>1</a:t>
            </a:r>
            <a:r>
              <a:rPr lang="en-US" sz="5236" dirty="0">
                <a:solidFill>
                  <a:prstClr val="white"/>
                </a:solidFill>
                <a:latin typeface="Calibri" pitchFamily="34" charset="0"/>
              </a:rPr>
              <a:t>; Jane Doe, PhD</a:t>
            </a:r>
            <a:r>
              <a:rPr lang="en-US" sz="5236" baseline="30000" dirty="0">
                <a:solidFill>
                  <a:prstClr val="white"/>
                </a:solidFill>
                <a:latin typeface="Calibri" pitchFamily="34" charset="0"/>
              </a:rPr>
              <a:t>2</a:t>
            </a:r>
            <a:r>
              <a:rPr lang="en-US" sz="5236" dirty="0">
                <a:solidFill>
                  <a:prstClr val="white"/>
                </a:solidFill>
                <a:latin typeface="Calibri" pitchFamily="34" charset="0"/>
              </a:rPr>
              <a:t>; Frederick Smith, MD, PhD</a:t>
            </a:r>
            <a:r>
              <a:rPr lang="en-US" sz="5236" baseline="30000" dirty="0">
                <a:solidFill>
                  <a:prstClr val="white"/>
                </a:solidFill>
                <a:latin typeface="Calibri" pitchFamily="34" charset="0"/>
              </a:rPr>
              <a:t>1,2</a:t>
            </a:r>
          </a:p>
          <a:p>
            <a:pPr algn="ctr" fontAlgn="base">
              <a:spcBef>
                <a:spcPct val="0"/>
              </a:spcBef>
              <a:spcAft>
                <a:spcPct val="0"/>
              </a:spcAft>
            </a:pPr>
            <a:r>
              <a:rPr lang="en-US" sz="5236" baseline="30000" dirty="0">
                <a:solidFill>
                  <a:prstClr val="white"/>
                </a:solidFill>
                <a:latin typeface="Calibri" pitchFamily="34" charset="0"/>
              </a:rPr>
              <a:t>1</a:t>
            </a:r>
            <a:r>
              <a:rPr lang="en-US" sz="5236" dirty="0">
                <a:solidFill>
                  <a:prstClr val="white"/>
                </a:solidFill>
                <a:latin typeface="Calibri" pitchFamily="34" charset="0"/>
              </a:rPr>
              <a:t>University of Affiliation, </a:t>
            </a:r>
            <a:r>
              <a:rPr lang="en-US" sz="5236" baseline="30000" dirty="0">
                <a:solidFill>
                  <a:prstClr val="white"/>
                </a:solidFill>
                <a:latin typeface="Calibri" pitchFamily="34" charset="0"/>
              </a:rPr>
              <a:t>2</a:t>
            </a:r>
            <a:r>
              <a:rPr lang="en-US" sz="5236" dirty="0">
                <a:solidFill>
                  <a:prstClr val="white"/>
                </a:solidFill>
                <a:latin typeface="Calibri" pitchFamily="34" charset="0"/>
              </a:rPr>
              <a:t>Medical Center of Affiliation</a:t>
            </a:r>
          </a:p>
        </p:txBody>
      </p:sp>
      <p:sp>
        <p:nvSpPr>
          <p:cNvPr id="5" name="Text Box 23">
            <a:extLst>
              <a:ext uri="{FF2B5EF4-FFF2-40B4-BE49-F238E27FC236}">
                <a16:creationId xmlns:a16="http://schemas.microsoft.com/office/drawing/2014/main" id="{1B0298CB-CD1C-4442-8FEB-B5989D0C3AB9}"/>
              </a:ext>
            </a:extLst>
          </p:cNvPr>
          <p:cNvSpPr txBox="1">
            <a:spLocks noChangeArrowheads="1"/>
          </p:cNvSpPr>
          <p:nvPr/>
        </p:nvSpPr>
        <p:spPr bwMode="auto">
          <a:xfrm>
            <a:off x="10418618"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INTRODUCTION</a:t>
            </a:r>
          </a:p>
        </p:txBody>
      </p:sp>
      <p:sp>
        <p:nvSpPr>
          <p:cNvPr id="6" name="Text Box 25">
            <a:extLst>
              <a:ext uri="{FF2B5EF4-FFF2-40B4-BE49-F238E27FC236}">
                <a16:creationId xmlns:a16="http://schemas.microsoft.com/office/drawing/2014/main" id="{14C5504E-E239-4243-9BD4-CF35D0DBA4FD}"/>
              </a:ext>
            </a:extLst>
          </p:cNvPr>
          <p:cNvSpPr txBox="1">
            <a:spLocks noChangeArrowheads="1"/>
          </p:cNvSpPr>
          <p:nvPr/>
        </p:nvSpPr>
        <p:spPr bwMode="auto">
          <a:xfrm>
            <a:off x="10418618" y="21336000"/>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METHODS AND MATERIALS</a:t>
            </a:r>
          </a:p>
        </p:txBody>
      </p:sp>
      <p:sp>
        <p:nvSpPr>
          <p:cNvPr id="7" name="Text Box 27">
            <a:extLst>
              <a:ext uri="{FF2B5EF4-FFF2-40B4-BE49-F238E27FC236}">
                <a16:creationId xmlns:a16="http://schemas.microsoft.com/office/drawing/2014/main" id="{A7D49F55-07E5-4A96-A523-D5E9DBCF3E72}"/>
              </a:ext>
            </a:extLst>
          </p:cNvPr>
          <p:cNvSpPr txBox="1">
            <a:spLocks noChangeArrowheads="1"/>
          </p:cNvSpPr>
          <p:nvPr/>
        </p:nvSpPr>
        <p:spPr bwMode="auto">
          <a:xfrm>
            <a:off x="32575116" y="21886718"/>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CONCLUSIONS</a:t>
            </a:r>
          </a:p>
        </p:txBody>
      </p:sp>
      <p:sp>
        <p:nvSpPr>
          <p:cNvPr id="8" name="Text Box 28">
            <a:extLst>
              <a:ext uri="{FF2B5EF4-FFF2-40B4-BE49-F238E27FC236}">
                <a16:creationId xmlns:a16="http://schemas.microsoft.com/office/drawing/2014/main" id="{E136486B-B28E-4B23-9DFE-98AB200E235C}"/>
              </a:ext>
            </a:extLst>
          </p:cNvPr>
          <p:cNvSpPr txBox="1">
            <a:spLocks noChangeArrowheads="1"/>
          </p:cNvSpPr>
          <p:nvPr/>
        </p:nvSpPr>
        <p:spPr bwMode="auto">
          <a:xfrm>
            <a:off x="32575116" y="5818909"/>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DISCUSSION</a:t>
            </a:r>
          </a:p>
        </p:txBody>
      </p:sp>
      <p:sp>
        <p:nvSpPr>
          <p:cNvPr id="9" name="Text Box 29">
            <a:extLst>
              <a:ext uri="{FF2B5EF4-FFF2-40B4-BE49-F238E27FC236}">
                <a16:creationId xmlns:a16="http://schemas.microsoft.com/office/drawing/2014/main" id="{B7D92820-70DB-46C1-A6ED-A6DCB4C29FE5}"/>
              </a:ext>
            </a:extLst>
          </p:cNvPr>
          <p:cNvSpPr txBox="1">
            <a:spLocks noChangeArrowheads="1"/>
          </p:cNvSpPr>
          <p:nvPr/>
        </p:nvSpPr>
        <p:spPr bwMode="auto">
          <a:xfrm>
            <a:off x="21051213" y="5815831"/>
            <a:ext cx="10637212"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RESULTS</a:t>
            </a:r>
          </a:p>
        </p:txBody>
      </p:sp>
      <p:sp>
        <p:nvSpPr>
          <p:cNvPr id="10" name="Text Box 30">
            <a:extLst>
              <a:ext uri="{FF2B5EF4-FFF2-40B4-BE49-F238E27FC236}">
                <a16:creationId xmlns:a16="http://schemas.microsoft.com/office/drawing/2014/main" id="{B85E0F98-834E-4F47-B55A-23E657149CCF}"/>
              </a:ext>
            </a:extLst>
          </p:cNvPr>
          <p:cNvSpPr txBox="1">
            <a:spLocks noChangeArrowheads="1"/>
          </p:cNvSpPr>
          <p:nvPr/>
        </p:nvSpPr>
        <p:spPr bwMode="auto">
          <a:xfrm>
            <a:off x="32575116" y="27507085"/>
            <a:ext cx="9750521"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srgbClr val="006747"/>
                </a:solidFill>
                <a:latin typeface="Calibri" pitchFamily="34" charset="0"/>
              </a:rPr>
              <a:t>REFERENCES</a:t>
            </a:r>
          </a:p>
        </p:txBody>
      </p:sp>
      <p:sp>
        <p:nvSpPr>
          <p:cNvPr id="11" name="Text Box 118">
            <a:extLst>
              <a:ext uri="{FF2B5EF4-FFF2-40B4-BE49-F238E27FC236}">
                <a16:creationId xmlns:a16="http://schemas.microsoft.com/office/drawing/2014/main" id="{468C73AD-B406-48CB-80F2-7986E4AA8F79}"/>
              </a:ext>
            </a:extLst>
          </p:cNvPr>
          <p:cNvSpPr txBox="1">
            <a:spLocks noChangeArrowheads="1"/>
          </p:cNvSpPr>
          <p:nvPr/>
        </p:nvSpPr>
        <p:spPr bwMode="auto">
          <a:xfrm>
            <a:off x="1551709" y="5815831"/>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ABSTRACT</a:t>
            </a:r>
          </a:p>
        </p:txBody>
      </p:sp>
      <p:sp>
        <p:nvSpPr>
          <p:cNvPr id="12" name="Text Box 119">
            <a:extLst>
              <a:ext uri="{FF2B5EF4-FFF2-40B4-BE49-F238E27FC236}">
                <a16:creationId xmlns:a16="http://schemas.microsoft.com/office/drawing/2014/main" id="{D892D8D9-8385-4185-94B2-2EE70F9A1C0E}"/>
              </a:ext>
            </a:extLst>
          </p:cNvPr>
          <p:cNvSpPr txBox="1">
            <a:spLocks noChangeArrowheads="1"/>
          </p:cNvSpPr>
          <p:nvPr/>
        </p:nvSpPr>
        <p:spPr bwMode="auto">
          <a:xfrm>
            <a:off x="1551709" y="27589964"/>
            <a:ext cx="7093527" cy="133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1673" tIns="221673" rIns="221673" bIns="221673"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fontAlgn="base">
              <a:spcBef>
                <a:spcPct val="0"/>
              </a:spcBef>
              <a:spcAft>
                <a:spcPct val="0"/>
              </a:spcAft>
            </a:pPr>
            <a:r>
              <a:rPr lang="en-US" sz="4655" b="1" dirty="0">
                <a:solidFill>
                  <a:prstClr val="white"/>
                </a:solidFill>
                <a:latin typeface="Calibri" pitchFamily="34" charset="0"/>
              </a:rPr>
              <a:t>CONTACT</a:t>
            </a:r>
          </a:p>
        </p:txBody>
      </p:sp>
      <p:pic>
        <p:nvPicPr>
          <p:cNvPr id="13" name="Picture 128" descr="Picture1">
            <a:extLst>
              <a:ext uri="{FF2B5EF4-FFF2-40B4-BE49-F238E27FC236}">
                <a16:creationId xmlns:a16="http://schemas.microsoft.com/office/drawing/2014/main" id="{B87A485E-F89D-4B31-AB21-E92C9A7AE7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5540" y="27709095"/>
            <a:ext cx="4220703"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9" descr="Picture2">
            <a:extLst>
              <a:ext uri="{FF2B5EF4-FFF2-40B4-BE49-F238E27FC236}">
                <a16:creationId xmlns:a16="http://schemas.microsoft.com/office/drawing/2014/main" id="{9EF837DA-B141-436C-896F-485D945E0C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5360" y="27709095"/>
            <a:ext cx="4220704" cy="281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30">
            <a:extLst>
              <a:ext uri="{FF2B5EF4-FFF2-40B4-BE49-F238E27FC236}">
                <a16:creationId xmlns:a16="http://schemas.microsoft.com/office/drawing/2014/main" id="{E7320A11-B8AA-4DEA-8C9D-004ECBE7D849}"/>
              </a:ext>
            </a:extLst>
          </p:cNvPr>
          <p:cNvSpPr txBox="1">
            <a:spLocks noChangeArrowheads="1"/>
          </p:cNvSpPr>
          <p:nvPr/>
        </p:nvSpPr>
        <p:spPr bwMode="auto">
          <a:xfrm>
            <a:off x="10738287"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1.</a:t>
            </a:r>
            <a:r>
              <a:rPr lang="en-US" sz="2327" dirty="0">
                <a:solidFill>
                  <a:srgbClr val="4F81BD">
                    <a:lumMod val="50000"/>
                  </a:srgbClr>
                </a:solidFill>
                <a:latin typeface="Calibri" pitchFamily="34" charset="0"/>
              </a:rPr>
              <a:t> Label in 24pt Arial.</a:t>
            </a:r>
          </a:p>
        </p:txBody>
      </p:sp>
      <p:sp>
        <p:nvSpPr>
          <p:cNvPr id="16" name="Text Box 131">
            <a:extLst>
              <a:ext uri="{FF2B5EF4-FFF2-40B4-BE49-F238E27FC236}">
                <a16:creationId xmlns:a16="http://schemas.microsoft.com/office/drawing/2014/main" id="{C9D97F1C-C34F-4457-B1C8-F7541F875239}"/>
              </a:ext>
            </a:extLst>
          </p:cNvPr>
          <p:cNvSpPr txBox="1">
            <a:spLocks noChangeArrowheads="1"/>
          </p:cNvSpPr>
          <p:nvPr/>
        </p:nvSpPr>
        <p:spPr bwMode="auto">
          <a:xfrm>
            <a:off x="16268104" y="30641925"/>
            <a:ext cx="3575209" cy="45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327" b="1" dirty="0">
                <a:solidFill>
                  <a:srgbClr val="4F81BD">
                    <a:lumMod val="50000"/>
                  </a:srgbClr>
                </a:solidFill>
                <a:latin typeface="Calibri" pitchFamily="34" charset="0"/>
              </a:rPr>
              <a:t>Figure 2.</a:t>
            </a:r>
            <a:r>
              <a:rPr lang="en-US" sz="2327" dirty="0">
                <a:solidFill>
                  <a:srgbClr val="4F81BD">
                    <a:lumMod val="50000"/>
                  </a:srgbClr>
                </a:solidFill>
                <a:latin typeface="Calibri" pitchFamily="34" charset="0"/>
              </a:rPr>
              <a:t> Label in 24pt Arial.</a:t>
            </a:r>
          </a:p>
        </p:txBody>
      </p:sp>
      <p:sp>
        <p:nvSpPr>
          <p:cNvPr id="17" name="Text Box 133">
            <a:extLst>
              <a:ext uri="{FF2B5EF4-FFF2-40B4-BE49-F238E27FC236}">
                <a16:creationId xmlns:a16="http://schemas.microsoft.com/office/drawing/2014/main" id="{3BB66871-B3CC-4624-8BF5-8068139545E5}"/>
              </a:ext>
            </a:extLst>
          </p:cNvPr>
          <p:cNvSpPr txBox="1">
            <a:spLocks noChangeArrowheads="1"/>
          </p:cNvSpPr>
          <p:nvPr/>
        </p:nvSpPr>
        <p:spPr bwMode="auto">
          <a:xfrm>
            <a:off x="1551709" y="28920004"/>
            <a:ext cx="7093527" cy="2658533"/>
          </a:xfrm>
          <a:prstGeom prst="rect">
            <a:avLst/>
          </a:prstGeom>
          <a:noFill/>
          <a:ln>
            <a:noFill/>
          </a:ln>
          <a:effectLst/>
        </p:spPr>
        <p:txBody>
          <a:bodyPr lIns="221673" tIns="221673" rIns="221673" bIns="221673"/>
          <a:lstStyle/>
          <a:p>
            <a:pPr defTabSz="886694" fontAlgn="base">
              <a:spcBef>
                <a:spcPct val="0"/>
              </a:spcBef>
              <a:spcAft>
                <a:spcPct val="0"/>
              </a:spcAft>
              <a:defRPr/>
            </a:pPr>
            <a:r>
              <a:rPr lang="en-US" sz="2715" kern="0" dirty="0">
                <a:solidFill>
                  <a:prstClr val="white"/>
                </a:solidFill>
              </a:rPr>
              <a:t>&lt;your name&gt;</a:t>
            </a:r>
          </a:p>
          <a:p>
            <a:pPr defTabSz="886694" fontAlgn="base">
              <a:spcBef>
                <a:spcPct val="0"/>
              </a:spcBef>
              <a:spcAft>
                <a:spcPct val="0"/>
              </a:spcAft>
              <a:defRPr/>
            </a:pPr>
            <a:r>
              <a:rPr lang="en-US" sz="2715" kern="0" dirty="0">
                <a:solidFill>
                  <a:prstClr val="white"/>
                </a:solidFill>
              </a:rPr>
              <a:t>&lt;organization name&gt;</a:t>
            </a:r>
          </a:p>
          <a:p>
            <a:pPr defTabSz="886694" fontAlgn="base">
              <a:spcBef>
                <a:spcPct val="0"/>
              </a:spcBef>
              <a:spcAft>
                <a:spcPct val="0"/>
              </a:spcAft>
              <a:defRPr/>
            </a:pPr>
            <a:r>
              <a:rPr lang="en-US" sz="2715" kern="0" dirty="0">
                <a:solidFill>
                  <a:prstClr val="white"/>
                </a:solidFill>
              </a:rPr>
              <a:t>Email: </a:t>
            </a:r>
          </a:p>
          <a:p>
            <a:pPr defTabSz="886694" fontAlgn="base">
              <a:spcBef>
                <a:spcPct val="0"/>
              </a:spcBef>
              <a:spcAft>
                <a:spcPct val="0"/>
              </a:spcAft>
              <a:defRPr/>
            </a:pPr>
            <a:r>
              <a:rPr lang="en-US" sz="2715" kern="0" dirty="0">
                <a:solidFill>
                  <a:prstClr val="white"/>
                </a:solidFill>
              </a:rPr>
              <a:t>Phone: </a:t>
            </a:r>
          </a:p>
          <a:p>
            <a:pPr defTabSz="886694" fontAlgn="base">
              <a:spcBef>
                <a:spcPct val="0"/>
              </a:spcBef>
              <a:spcAft>
                <a:spcPct val="0"/>
              </a:spcAft>
              <a:defRPr/>
            </a:pPr>
            <a:r>
              <a:rPr lang="en-US" sz="2715" kern="0" dirty="0">
                <a:solidFill>
                  <a:prstClr val="white"/>
                </a:solidFill>
              </a:rPr>
              <a:t>Website: </a:t>
            </a:r>
          </a:p>
        </p:txBody>
      </p:sp>
      <p:sp>
        <p:nvSpPr>
          <p:cNvPr id="18" name="Text Box 134">
            <a:extLst>
              <a:ext uri="{FF2B5EF4-FFF2-40B4-BE49-F238E27FC236}">
                <a16:creationId xmlns:a16="http://schemas.microsoft.com/office/drawing/2014/main" id="{0164DD98-5891-441E-968A-60A348596878}"/>
              </a:ext>
            </a:extLst>
          </p:cNvPr>
          <p:cNvSpPr txBox="1">
            <a:spLocks noChangeArrowheads="1"/>
          </p:cNvSpPr>
          <p:nvPr/>
        </p:nvSpPr>
        <p:spPr bwMode="auto">
          <a:xfrm>
            <a:off x="1551709" y="7148948"/>
            <a:ext cx="7093527" cy="9430688"/>
          </a:xfrm>
          <a:prstGeom prst="rect">
            <a:avLst/>
          </a:prstGeom>
          <a:noFill/>
          <a:ln>
            <a:noFill/>
          </a:ln>
          <a:effectLst/>
        </p:spPr>
        <p:txBody>
          <a:bodyPr lIns="177338" tIns="177338" rIns="177338" bIns="177338">
            <a:spAutoFit/>
          </a:bodyPr>
          <a:lstStyle/>
          <a:p>
            <a:pPr defTabSz="3191841">
              <a:defRPr/>
            </a:pPr>
            <a:r>
              <a:rPr lang="en-US" sz="3103" kern="0" dirty="0">
                <a:solidFill>
                  <a:prstClr val="white"/>
                </a:solidFill>
              </a:rPr>
              <a:t>Click here to insert your Abstract text. Type it in or copy and paste from your Word document or other source.</a:t>
            </a:r>
          </a:p>
          <a:p>
            <a:pPr defTabSz="3191841">
              <a:defRPr/>
            </a:pPr>
            <a:endParaRPr lang="en-US" sz="3103" kern="0" dirty="0">
              <a:solidFill>
                <a:prstClr val="white"/>
              </a:solidFill>
            </a:endParaRPr>
          </a:p>
          <a:p>
            <a:pPr defTabSz="3191841">
              <a:defRPr/>
            </a:pPr>
            <a:r>
              <a:rPr lang="en-US" sz="3103" kern="0" dirty="0">
                <a:solidFill>
                  <a:prstClr val="white"/>
                </a:solidFill>
              </a:rPr>
              <a:t>This text box will automatically re-size to your text. To turn off that feature, right click inside this box and go to </a:t>
            </a:r>
            <a:r>
              <a:rPr lang="en-US" sz="3103" b="1" kern="0" dirty="0">
                <a:solidFill>
                  <a:prstClr val="white"/>
                </a:solidFill>
              </a:rPr>
              <a:t>Format Shape, Text Box, Autofit</a:t>
            </a:r>
            <a:r>
              <a:rPr lang="en-US" sz="3103" kern="0" dirty="0">
                <a:solidFill>
                  <a:prstClr val="white"/>
                </a:solidFill>
              </a:rPr>
              <a:t>, and select the “Do Not Autofit” radio button.</a:t>
            </a:r>
          </a:p>
          <a:p>
            <a:pPr defTabSz="3191841">
              <a:defRPr/>
            </a:pPr>
            <a:endParaRPr lang="en-US" sz="3103" kern="0" dirty="0">
              <a:solidFill>
                <a:prstClr val="white"/>
              </a:solidFill>
            </a:endParaRPr>
          </a:p>
          <a:p>
            <a:pPr defTabSz="3191841">
              <a:defRPr/>
            </a:pPr>
            <a:r>
              <a:rPr lang="en-US" sz="3103" kern="0" dirty="0">
                <a:solidFill>
                  <a:prstClr val="white"/>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white"/>
              </a:solidFill>
            </a:endParaRPr>
          </a:p>
          <a:p>
            <a:pPr defTabSz="3191841">
              <a:defRPr/>
            </a:pPr>
            <a:r>
              <a:rPr lang="en-US" sz="3103" kern="0" dirty="0">
                <a:solidFill>
                  <a:prstClr val="white"/>
                </a:solidFill>
              </a:rPr>
              <a:t>Zoom out to 100% to preview what this will look like on your printed poster.</a:t>
            </a:r>
          </a:p>
        </p:txBody>
      </p:sp>
      <p:sp>
        <p:nvSpPr>
          <p:cNvPr id="19" name="Text Box 135">
            <a:extLst>
              <a:ext uri="{FF2B5EF4-FFF2-40B4-BE49-F238E27FC236}">
                <a16:creationId xmlns:a16="http://schemas.microsoft.com/office/drawing/2014/main" id="{ADFE1587-D9CB-4F79-B513-C586E18B26CD}"/>
              </a:ext>
            </a:extLst>
          </p:cNvPr>
          <p:cNvSpPr txBox="1">
            <a:spLocks noChangeArrowheads="1"/>
          </p:cNvSpPr>
          <p:nvPr/>
        </p:nvSpPr>
        <p:spPr bwMode="auto">
          <a:xfrm>
            <a:off x="21051213" y="7145867"/>
            <a:ext cx="10637212" cy="8953185"/>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Results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Zoom out to 100% to preview what this will look like on your printed poster.</a:t>
            </a:r>
          </a:p>
          <a:p>
            <a:pPr defTabSz="3191841">
              <a:defRPr/>
            </a:pPr>
            <a:endParaRPr lang="en-US" sz="3103" kern="0" dirty="0">
              <a:solidFill>
                <a:prstClr val="black"/>
              </a:solidFill>
            </a:endParaRPr>
          </a:p>
          <a:p>
            <a:pPr defTabSz="3191841">
              <a:defRPr/>
            </a:pPr>
            <a:r>
              <a:rPr lang="en-US" sz="3103" kern="0" dirty="0">
                <a:solidFill>
                  <a:prstClr val="black"/>
                </a:solidFill>
              </a:rPr>
              <a:t>Speaking of Results, yours will look better if you remember to run a spell-check on your poster! After you’ve added your content click on </a:t>
            </a:r>
            <a:r>
              <a:rPr lang="en-US" sz="3103" b="1" kern="0" dirty="0">
                <a:solidFill>
                  <a:prstClr val="black"/>
                </a:solidFill>
              </a:rPr>
              <a:t>Review</a:t>
            </a:r>
            <a:r>
              <a:rPr lang="en-US" sz="3103" kern="0" dirty="0">
                <a:solidFill>
                  <a:prstClr val="black"/>
                </a:solidFill>
              </a:rPr>
              <a:t>, </a:t>
            </a:r>
            <a:r>
              <a:rPr lang="en-US" sz="3103" b="1" kern="0" dirty="0">
                <a:solidFill>
                  <a:prstClr val="black"/>
                </a:solidFill>
              </a:rPr>
              <a:t>Spelling</a:t>
            </a:r>
            <a:r>
              <a:rPr lang="en-US" sz="3103" kern="0" dirty="0">
                <a:solidFill>
                  <a:prstClr val="black"/>
                </a:solidFill>
              </a:rPr>
              <a:t>, or press F7.</a:t>
            </a:r>
          </a:p>
        </p:txBody>
      </p:sp>
      <p:sp>
        <p:nvSpPr>
          <p:cNvPr id="20" name="Text Box 136">
            <a:extLst>
              <a:ext uri="{FF2B5EF4-FFF2-40B4-BE49-F238E27FC236}">
                <a16:creationId xmlns:a16="http://schemas.microsoft.com/office/drawing/2014/main" id="{AF4844CA-8F31-4EF1-ADF3-FDE3FE8B59B1}"/>
              </a:ext>
            </a:extLst>
          </p:cNvPr>
          <p:cNvSpPr txBox="1">
            <a:spLocks noChangeArrowheads="1"/>
          </p:cNvSpPr>
          <p:nvPr/>
        </p:nvSpPr>
        <p:spPr bwMode="auto">
          <a:xfrm>
            <a:off x="32575116" y="7145870"/>
            <a:ext cx="9750521" cy="9430688"/>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Discussion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a:p>
            <a:pPr defTabSz="3191841">
              <a:defRPr/>
            </a:pPr>
            <a:endParaRPr lang="en-US" sz="3103" kern="0" dirty="0">
              <a:solidFill>
                <a:prstClr val="black"/>
              </a:solidFill>
            </a:endParaRPr>
          </a:p>
          <a:p>
            <a:pPr defTabSz="3191841">
              <a:defRPr/>
            </a:pPr>
            <a:r>
              <a:rPr lang="en-US" sz="3103" kern="0" dirty="0">
                <a:solidFill>
                  <a:prstClr val="black"/>
                </a:solidFill>
              </a:rPr>
              <a:t>To change the font style of this text box: Click on the border once to highlight the entire text box, then select a different font or font size that suits you. This text is Calibri 32pt and is easily read up to 4 feet away on a 36x48 poster.</a:t>
            </a:r>
          </a:p>
          <a:p>
            <a:pPr defTabSz="3191841">
              <a:defRPr/>
            </a:pPr>
            <a:endParaRPr lang="en-US" sz="3103" kern="0" dirty="0">
              <a:solidFill>
                <a:prstClr val="black"/>
              </a:solidFill>
            </a:endParaRPr>
          </a:p>
          <a:p>
            <a:pPr defTabSz="3191841">
              <a:defRPr/>
            </a:pPr>
            <a:r>
              <a:rPr lang="en-US" sz="3103" kern="0" dirty="0">
                <a:solidFill>
                  <a:prstClr val="black"/>
                </a:solidFill>
              </a:rPr>
              <a:t>To change the background color of any text box,  click once on the box so it is outlined with a dashed border. Then select </a:t>
            </a:r>
            <a:r>
              <a:rPr lang="en-US" sz="3103" b="1" kern="0" dirty="0">
                <a:solidFill>
                  <a:prstClr val="black"/>
                </a:solidFill>
              </a:rPr>
              <a:t>Shape Fill</a:t>
            </a:r>
            <a:r>
              <a:rPr lang="en-US" sz="3103" kern="0" dirty="0">
                <a:solidFill>
                  <a:prstClr val="black"/>
                </a:solidFill>
              </a:rPr>
              <a:t> from the </a:t>
            </a:r>
            <a:r>
              <a:rPr lang="en-US" sz="3103" b="1" kern="0" dirty="0">
                <a:solidFill>
                  <a:prstClr val="black"/>
                </a:solidFill>
              </a:rPr>
              <a:t>Drawing Tools, Format</a:t>
            </a:r>
            <a:r>
              <a:rPr lang="en-US" sz="3103" kern="0" dirty="0">
                <a:solidFill>
                  <a:prstClr val="black"/>
                </a:solidFill>
              </a:rPr>
              <a:t> tab on the ribbon bar above. It’s the one with the ‘paint can’ icon.</a:t>
            </a:r>
          </a:p>
        </p:txBody>
      </p:sp>
      <p:sp>
        <p:nvSpPr>
          <p:cNvPr id="21" name="Text Box 137">
            <a:extLst>
              <a:ext uri="{FF2B5EF4-FFF2-40B4-BE49-F238E27FC236}">
                <a16:creationId xmlns:a16="http://schemas.microsoft.com/office/drawing/2014/main" id="{A1D7851D-1D02-4F2F-B31B-878B59668B5A}"/>
              </a:ext>
            </a:extLst>
          </p:cNvPr>
          <p:cNvSpPr txBox="1">
            <a:spLocks noChangeArrowheads="1"/>
          </p:cNvSpPr>
          <p:nvPr/>
        </p:nvSpPr>
        <p:spPr bwMode="auto">
          <a:xfrm>
            <a:off x="10415540" y="22687512"/>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Methods and Materials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p:sp>
        <p:nvSpPr>
          <p:cNvPr id="22" name="Text Box 138">
            <a:extLst>
              <a:ext uri="{FF2B5EF4-FFF2-40B4-BE49-F238E27FC236}">
                <a16:creationId xmlns:a16="http://schemas.microsoft.com/office/drawing/2014/main" id="{3080520E-00AA-44F4-AF45-21609F167A1B}"/>
              </a:ext>
            </a:extLst>
          </p:cNvPr>
          <p:cNvSpPr txBox="1">
            <a:spLocks noChangeArrowheads="1"/>
          </p:cNvSpPr>
          <p:nvPr/>
        </p:nvSpPr>
        <p:spPr bwMode="auto">
          <a:xfrm>
            <a:off x="32575116" y="23216755"/>
            <a:ext cx="9750521" cy="4178160"/>
          </a:xfrm>
          <a:prstGeom prst="rect">
            <a:avLst/>
          </a:prstGeom>
          <a:solidFill>
            <a:sysClr val="window" lastClr="FFFFFF"/>
          </a:solidFill>
          <a:ln>
            <a:noFill/>
          </a:ln>
          <a:effectLst/>
        </p:spPr>
        <p:txBody>
          <a:bodyPr lIns="177338" tIns="177338" rIns="177338" bIns="177338">
            <a:spAutoFit/>
          </a:bodyPr>
          <a:lstStyle/>
          <a:p>
            <a:pPr defTabSz="3191841">
              <a:defRPr/>
            </a:pPr>
            <a:r>
              <a:rPr lang="en-US" sz="3103" kern="0" dirty="0">
                <a:solidFill>
                  <a:prstClr val="black"/>
                </a:solidFill>
              </a:rPr>
              <a:t>Click here to insert your Conclusions text. Type it in or copy and paste from your Word document or other source.</a:t>
            </a:r>
          </a:p>
          <a:p>
            <a:pPr defTabSz="3191841">
              <a:defRPr/>
            </a:pPr>
            <a:endParaRPr lang="en-US" sz="3103" kern="0" dirty="0">
              <a:solidFill>
                <a:prstClr val="black"/>
              </a:solidFill>
            </a:endParaRPr>
          </a:p>
          <a:p>
            <a:pPr defTabSz="3191841">
              <a:defRPr/>
            </a:pPr>
            <a:r>
              <a:rPr lang="en-US" sz="3103" kern="0" dirty="0">
                <a:solidFill>
                  <a:prstClr val="black"/>
                </a:solidFill>
              </a:rPr>
              <a:t>This text box will automatically re-size to your text. To turn off that feature, right click inside this box and go to </a:t>
            </a:r>
            <a:r>
              <a:rPr lang="en-US" sz="3103" b="1" kern="0" dirty="0">
                <a:solidFill>
                  <a:prstClr val="black"/>
                </a:solidFill>
              </a:rPr>
              <a:t>Format Shape, Text Box, Autofit</a:t>
            </a:r>
            <a:r>
              <a:rPr lang="en-US" sz="3103" kern="0" dirty="0">
                <a:solidFill>
                  <a:prstClr val="black"/>
                </a:solidFill>
              </a:rPr>
              <a:t>, and select the “Do Not Autofit” radio button.</a:t>
            </a:r>
          </a:p>
        </p:txBody>
      </p:sp>
      <mc:AlternateContent xmlns:mc="http://schemas.openxmlformats.org/markup-compatibility/2006">
        <mc:Choice xmlns:a14="http://schemas.microsoft.com/office/drawing/2010/main" Requires="a14">
          <p:sp>
            <p:nvSpPr>
              <p:cNvPr id="23" name="Text Box 139">
                <a:extLst>
                  <a:ext uri="{FF2B5EF4-FFF2-40B4-BE49-F238E27FC236}">
                    <a16:creationId xmlns:a16="http://schemas.microsoft.com/office/drawing/2014/main" id="{18B3F8E5-7DBC-41E0-AB0C-A5993F4A34D9}"/>
                  </a:ext>
                </a:extLst>
              </p:cNvPr>
              <p:cNvSpPr txBox="1">
                <a:spLocks noChangeArrowheads="1"/>
              </p:cNvSpPr>
              <p:nvPr/>
            </p:nvSpPr>
            <p:spPr bwMode="auto">
              <a:xfrm>
                <a:off x="10415540" y="7145867"/>
                <a:ext cx="9750521" cy="13761039"/>
              </a:xfrm>
              <a:prstGeom prst="rect">
                <a:avLst/>
              </a:prstGeom>
              <a:solidFill>
                <a:sysClr val="window" lastClr="FFFFFF"/>
              </a:solidFill>
              <a:ln>
                <a:noFill/>
              </a:ln>
              <a:effectLst/>
            </p:spPr>
            <p:txBody>
              <a:bodyPr lIns="177338" tIns="177338" rIns="177338" bIns="177338">
                <a:spAutoFit/>
              </a:bodyPr>
              <a:lstStyle/>
              <a:p>
                <a:pPr defTabSz="886694" fontAlgn="base">
                  <a:spcBef>
                    <a:spcPct val="0"/>
                  </a:spcBef>
                  <a:spcAft>
                    <a:spcPct val="0"/>
                  </a:spcAft>
                  <a:defRPr/>
                </a:pPr>
                <a:r>
                  <a:rPr lang="en-US" sz="3103" b="1" kern="0" dirty="0">
                    <a:solidFill>
                      <a:prstClr val="black"/>
                    </a:solidFill>
                  </a:rPr>
                  <a:t>Genigraphics®</a:t>
                </a:r>
                <a:r>
                  <a:rPr lang="en-US" sz="3103" kern="0" dirty="0">
                    <a:solidFill>
                      <a:prstClr val="black"/>
                    </a:solidFill>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103" b="1" kern="0" dirty="0">
                    <a:solidFill>
                      <a:prstClr val="black"/>
                    </a:solidFill>
                  </a:rPr>
                  <a:t>The most critical factor is that your template and poster dimensions must be proportional:</a:t>
                </a:r>
              </a:p>
              <a:p>
                <a:pPr defTabSz="3191841">
                  <a:defRPr/>
                </a:pPr>
                <a:endParaRPr lang="en-US" sz="3103" b="1" kern="0" dirty="0">
                  <a:solidFill>
                    <a:prstClr val="black"/>
                  </a:solidFill>
                </a:endParaRPr>
              </a:p>
              <a:p>
                <a:pPr defTabSz="3191841">
                  <a:defRPr/>
                </a:pPr>
                <a14:m>
                  <m:oMathPara xmlns:m="http://schemas.openxmlformats.org/officeDocument/2006/math">
                    <m:oMathParaPr>
                      <m:jc m:val="centerGroup"/>
                    </m:oMathParaPr>
                    <m:oMath xmlns:m="http://schemas.openxmlformats.org/officeDocument/2006/math">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𝒘𝒊𝒅𝒕𝒉</m:t>
                              </m:r>
                            </m:den>
                          </m:f>
                        </m:e>
                      </m:box>
                      <m:r>
                        <a:rPr lang="en-US" sz="3103" b="1" i="1" kern="0">
                          <a:solidFill>
                            <a:prstClr val="black"/>
                          </a:solidFill>
                          <a:latin typeface="Cambria Math"/>
                        </a:rPr>
                        <m:t> = </m:t>
                      </m:r>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𝒘𝒊𝒅𝒕𝒉</m:t>
                              </m:r>
                            </m:den>
                          </m:f>
                        </m:e>
                      </m:box>
                    </m:oMath>
                  </m:oMathPara>
                </a14:m>
                <a:endParaRPr lang="en-US" sz="3103" b="1" kern="0" dirty="0">
                  <a:solidFill>
                    <a:prstClr val="black"/>
                  </a:solidFill>
                </a:endParaRPr>
              </a:p>
              <a:p>
                <a:pPr defTabSz="3191841">
                  <a:defRPr/>
                </a:pPr>
                <a:endParaRPr lang="en-US" sz="3103" kern="0" dirty="0">
                  <a:solidFill>
                    <a:prstClr val="black"/>
                  </a:solidFill>
                </a:endParaRPr>
              </a:p>
              <a:p>
                <a:pPr defTabSz="3191841">
                  <a:defRPr/>
                </a:pPr>
                <a:r>
                  <a:rPr lang="en-US" sz="3103" kern="0" dirty="0">
                    <a:solidFill>
                      <a:prstClr val="black"/>
                    </a:solidFill>
                  </a:rPr>
                  <a:t>Order your poster from Genigraphics and we will perform a free design review and advise you if we see anything that may be a concern for printing. We’ll even help tidy things up.</a:t>
                </a:r>
              </a:p>
              <a:p>
                <a:pPr defTabSz="3191841">
                  <a:defRPr/>
                </a:pPr>
                <a:endParaRPr lang="en-US" sz="3103" kern="0" dirty="0">
                  <a:solidFill>
                    <a:prstClr val="black"/>
                  </a:solidFill>
                </a:endParaRPr>
              </a:p>
              <a:p>
                <a:pPr defTabSz="3191841">
                  <a:defRPr/>
                </a:pPr>
                <a:r>
                  <a:rPr lang="en-US" sz="3103" kern="0" dirty="0">
                    <a:solidFill>
                      <a:prstClr val="black"/>
                    </a:solidFill>
                  </a:rPr>
                  <a:t>We have more history with PowerPoint® than any other printing company. In fact, we helped Microsoft® design the software and we created all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3" name="Text Box 139">
                <a:extLst>
                  <a:ext uri="{FF2B5EF4-FFF2-40B4-BE49-F238E27FC236}">
                    <a16:creationId xmlns:a16="http://schemas.microsoft.com/office/drawing/2014/main" id="{18B3F8E5-7DBC-41E0-AB0C-A5993F4A34D9}"/>
                  </a:ext>
                </a:extLst>
              </p:cNvPr>
              <p:cNvSpPr txBox="1">
                <a:spLocks noRot="1" noChangeAspect="1" noMove="1" noResize="1" noEditPoints="1" noAdjustHandles="1" noChangeArrowheads="1" noChangeShapeType="1" noTextEdit="1"/>
              </p:cNvSpPr>
              <p:nvPr/>
            </p:nvSpPr>
            <p:spPr bwMode="auto">
              <a:xfrm>
                <a:off x="10415540" y="7145867"/>
                <a:ext cx="9750521" cy="13761039"/>
              </a:xfrm>
              <a:prstGeom prst="rect">
                <a:avLst/>
              </a:prstGeom>
              <a:blipFill>
                <a:blip r:embed="rId4"/>
                <a:stretch>
                  <a:fillRect l="-688" r="-1251"/>
                </a:stretch>
              </a:blipFill>
              <a:ln>
                <a:noFill/>
              </a:ln>
              <a:effectLst/>
            </p:spPr>
            <p:txBody>
              <a:bodyPr/>
              <a:lstStyle/>
              <a:p>
                <a:r>
                  <a:rPr lang="en-US">
                    <a:noFill/>
                  </a:rPr>
                  <a:t> </a:t>
                </a:r>
              </a:p>
            </p:txBody>
          </p:sp>
        </mc:Fallback>
      </mc:AlternateContent>
      <p:sp>
        <p:nvSpPr>
          <p:cNvPr id="24" name="Text Box 140">
            <a:extLst>
              <a:ext uri="{FF2B5EF4-FFF2-40B4-BE49-F238E27FC236}">
                <a16:creationId xmlns:a16="http://schemas.microsoft.com/office/drawing/2014/main" id="{28B29DF0-0865-473B-A1B8-B2E2981A4EF7}"/>
              </a:ext>
            </a:extLst>
          </p:cNvPr>
          <p:cNvSpPr txBox="1">
            <a:spLocks noChangeArrowheads="1"/>
          </p:cNvSpPr>
          <p:nvPr/>
        </p:nvSpPr>
        <p:spPr bwMode="auto">
          <a:xfrm>
            <a:off x="32575116" y="28835585"/>
            <a:ext cx="9750521" cy="2327781"/>
          </a:xfrm>
          <a:prstGeom prst="rect">
            <a:avLst/>
          </a:prstGeom>
          <a:solidFill>
            <a:sysClr val="window" lastClr="FFFFFF"/>
          </a:solidFill>
          <a:ln>
            <a:noFill/>
          </a:ln>
          <a:effectLst/>
        </p:spPr>
        <p:txBody>
          <a:bodyPr lIns="177338" tIns="177338" rIns="177338" bIns="177338">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here to insert your References. Type it in or copy and paste from your Word document or other source.</a:t>
            </a:r>
          </a:p>
          <a:p>
            <a:pPr marL="332511" indent="-332511" defTabSz="886694" fontAlgn="base">
              <a:spcBef>
                <a:spcPct val="0"/>
              </a:spcBef>
              <a:spcAft>
                <a:spcPct val="50000"/>
              </a:spcAft>
              <a:buFontTx/>
              <a:buAutoNum type="arabicPeriod"/>
              <a:defRPr/>
            </a:pPr>
            <a:r>
              <a:rPr lang="en-US" sz="2327" kern="0" dirty="0">
                <a:solidFill>
                  <a:prstClr val="black"/>
                </a:solidFill>
                <a:latin typeface="Calibri" pitchFamily="34" charset="0"/>
              </a:rPr>
              <a:t>Click on the border once to highlight and select a different font or font size that suits you. This text is in Calibri 24pt and is easily readable up to 3 feet away. </a:t>
            </a:r>
          </a:p>
        </p:txBody>
      </p:sp>
      <p:pic>
        <p:nvPicPr>
          <p:cNvPr id="25" name="Picture 24">
            <a:extLst>
              <a:ext uri="{FF2B5EF4-FFF2-40B4-BE49-F238E27FC236}">
                <a16:creationId xmlns:a16="http://schemas.microsoft.com/office/drawing/2014/main" id="{20A5E924-7D98-4A1E-81C7-A36119E2B6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75033" y="16099371"/>
            <a:ext cx="4950691" cy="5460128"/>
          </a:xfrm>
          <a:prstGeom prst="rect">
            <a:avLst/>
          </a:prstGeom>
          <a:ln>
            <a:solidFill>
              <a:srgbClr val="1F497D">
                <a:lumMod val="50000"/>
              </a:srgbClr>
            </a:solidFill>
          </a:ln>
        </p:spPr>
      </p:pic>
      <p:sp>
        <p:nvSpPr>
          <p:cNvPr id="26" name="Text Box 240">
            <a:extLst>
              <a:ext uri="{FF2B5EF4-FFF2-40B4-BE49-F238E27FC236}">
                <a16:creationId xmlns:a16="http://schemas.microsoft.com/office/drawing/2014/main" id="{8162BB52-DA32-4DAF-B62B-A62A0637AFA1}"/>
              </a:ext>
            </a:extLst>
          </p:cNvPr>
          <p:cNvSpPr txBox="1">
            <a:spLocks noChangeArrowheads="1"/>
          </p:cNvSpPr>
          <p:nvPr/>
        </p:nvSpPr>
        <p:spPr bwMode="auto">
          <a:xfrm>
            <a:off x="21160187" y="30981645"/>
            <a:ext cx="3066698"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Chart 1.</a:t>
            </a:r>
            <a:r>
              <a:rPr lang="en-US" sz="1940" dirty="0">
                <a:solidFill>
                  <a:srgbClr val="4F81BD">
                    <a:lumMod val="50000"/>
                  </a:srgbClr>
                </a:solidFill>
                <a:latin typeface="Calibri" pitchFamily="34" charset="0"/>
              </a:rPr>
              <a:t> Label in 20pt Calibri.</a:t>
            </a:r>
          </a:p>
        </p:txBody>
      </p:sp>
      <p:sp>
        <p:nvSpPr>
          <p:cNvPr id="27" name="Text Box 241">
            <a:extLst>
              <a:ext uri="{FF2B5EF4-FFF2-40B4-BE49-F238E27FC236}">
                <a16:creationId xmlns:a16="http://schemas.microsoft.com/office/drawing/2014/main" id="{FB27EF81-5D5E-4B61-81C4-01516A475B25}"/>
              </a:ext>
            </a:extLst>
          </p:cNvPr>
          <p:cNvSpPr txBox="1">
            <a:spLocks noChangeArrowheads="1"/>
          </p:cNvSpPr>
          <p:nvPr/>
        </p:nvSpPr>
        <p:spPr bwMode="auto">
          <a:xfrm>
            <a:off x="21147619" y="16391792"/>
            <a:ext cx="3051053" cy="36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7" tIns="33248" rIns="66497" bIns="33248">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US" sz="1940" b="1" dirty="0">
                <a:solidFill>
                  <a:srgbClr val="4F81BD">
                    <a:lumMod val="50000"/>
                  </a:srgbClr>
                </a:solidFill>
                <a:latin typeface="Calibri" pitchFamily="34" charset="0"/>
              </a:rPr>
              <a:t>Table 1.</a:t>
            </a:r>
            <a:r>
              <a:rPr lang="en-US" sz="1940" dirty="0">
                <a:solidFill>
                  <a:srgbClr val="4F81BD">
                    <a:lumMod val="50000"/>
                  </a:srgbClr>
                </a:solidFill>
                <a:latin typeface="Calibri" pitchFamily="34" charset="0"/>
              </a:rPr>
              <a:t> Label in 20pt Calibri.</a:t>
            </a:r>
          </a:p>
        </p:txBody>
      </p:sp>
      <p:graphicFrame>
        <p:nvGraphicFramePr>
          <p:cNvPr id="28" name="Content Placeholder 114" descr="Sample table with 4 columns, 7 rows." title="Sample Table">
            <a:extLst>
              <a:ext uri="{FF2B5EF4-FFF2-40B4-BE49-F238E27FC236}">
                <a16:creationId xmlns:a16="http://schemas.microsoft.com/office/drawing/2014/main" id="{D82C5DC4-CE88-4D85-8E98-152903BA13FD}"/>
              </a:ext>
            </a:extLst>
          </p:cNvPr>
          <p:cNvGraphicFramePr>
            <a:graphicFrameLocks/>
          </p:cNvGraphicFramePr>
          <p:nvPr>
            <p:extLst>
              <p:ext uri="{D42A27DB-BD31-4B8C-83A1-F6EECF244321}">
                <p14:modId xmlns:p14="http://schemas.microsoft.com/office/powerpoint/2010/main" val="3566230281"/>
              </p:ext>
            </p:extLst>
          </p:nvPr>
        </p:nvGraphicFramePr>
        <p:xfrm>
          <a:off x="21083879" y="16935899"/>
          <a:ext cx="10588372" cy="6121423"/>
        </p:xfrm>
        <a:graphic>
          <a:graphicData uri="http://schemas.openxmlformats.org/drawingml/2006/table">
            <a:tbl>
              <a:tblPr firstRow="1" bandRow="1"/>
              <a:tblGrid>
                <a:gridCol w="2647093">
                  <a:extLst>
                    <a:ext uri="{9D8B030D-6E8A-4147-A177-3AD203B41FA5}">
                      <a16:colId xmlns:a16="http://schemas.microsoft.com/office/drawing/2014/main" val="20000"/>
                    </a:ext>
                  </a:extLst>
                </a:gridCol>
                <a:gridCol w="2647093">
                  <a:extLst>
                    <a:ext uri="{9D8B030D-6E8A-4147-A177-3AD203B41FA5}">
                      <a16:colId xmlns:a16="http://schemas.microsoft.com/office/drawing/2014/main" val="20001"/>
                    </a:ext>
                  </a:extLst>
                </a:gridCol>
                <a:gridCol w="2647093">
                  <a:extLst>
                    <a:ext uri="{9D8B030D-6E8A-4147-A177-3AD203B41FA5}">
                      <a16:colId xmlns:a16="http://schemas.microsoft.com/office/drawing/2014/main" val="20002"/>
                    </a:ext>
                  </a:extLst>
                </a:gridCol>
                <a:gridCol w="2647093">
                  <a:extLst>
                    <a:ext uri="{9D8B030D-6E8A-4147-A177-3AD203B41FA5}">
                      <a16:colId xmlns:a16="http://schemas.microsoft.com/office/drawing/2014/main" val="20003"/>
                    </a:ext>
                  </a:extLst>
                </a:gridCol>
              </a:tblGrid>
              <a:tr h="874489">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endParaRPr lang="en-US" sz="2700" dirty="0"/>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Arial"/>
                        </a:defRPr>
                      </a:lvl1pPr>
                      <a:lvl2pPr marL="2194560" algn="l" defTabSz="4389120" rtl="0" eaLnBrk="1" latinLnBrk="0" hangingPunct="1">
                        <a:defRPr sz="8640" b="1" kern="1200">
                          <a:solidFill>
                            <a:schemeClr val="lt1"/>
                          </a:solidFill>
                          <a:latin typeface="Arial"/>
                        </a:defRPr>
                      </a:lvl2pPr>
                      <a:lvl3pPr marL="4389120" algn="l" defTabSz="4389120" rtl="0" eaLnBrk="1" latinLnBrk="0" hangingPunct="1">
                        <a:defRPr sz="8640" b="1" kern="1200">
                          <a:solidFill>
                            <a:schemeClr val="lt1"/>
                          </a:solidFill>
                          <a:latin typeface="Arial"/>
                        </a:defRPr>
                      </a:lvl3pPr>
                      <a:lvl4pPr marL="6583680" algn="l" defTabSz="4389120" rtl="0" eaLnBrk="1" latinLnBrk="0" hangingPunct="1">
                        <a:defRPr sz="8640" b="1" kern="1200">
                          <a:solidFill>
                            <a:schemeClr val="lt1"/>
                          </a:solidFill>
                          <a:latin typeface="Arial"/>
                        </a:defRPr>
                      </a:lvl4pPr>
                      <a:lvl5pPr marL="8778240" algn="l" defTabSz="4389120" rtl="0" eaLnBrk="1" latinLnBrk="0" hangingPunct="1">
                        <a:defRPr sz="8640" b="1" kern="1200">
                          <a:solidFill>
                            <a:schemeClr val="lt1"/>
                          </a:solidFill>
                          <a:latin typeface="Arial"/>
                        </a:defRPr>
                      </a:lvl5pPr>
                      <a:lvl6pPr marL="10972800" algn="l" defTabSz="4389120" rtl="0" eaLnBrk="1" latinLnBrk="0" hangingPunct="1">
                        <a:defRPr sz="8640" b="1" kern="1200">
                          <a:solidFill>
                            <a:schemeClr val="lt1"/>
                          </a:solidFill>
                          <a:latin typeface="Arial"/>
                        </a:defRPr>
                      </a:lvl6pPr>
                      <a:lvl7pPr marL="13167360" algn="l" defTabSz="4389120" rtl="0" eaLnBrk="1" latinLnBrk="0" hangingPunct="1">
                        <a:defRPr sz="8640" b="1" kern="1200">
                          <a:solidFill>
                            <a:schemeClr val="lt1"/>
                          </a:solidFill>
                          <a:latin typeface="Arial"/>
                        </a:defRPr>
                      </a:lvl7pPr>
                      <a:lvl8pPr marL="15361920" algn="l" defTabSz="4389120" rtl="0" eaLnBrk="1" latinLnBrk="0" hangingPunct="1">
                        <a:defRPr sz="8640" b="1" kern="1200">
                          <a:solidFill>
                            <a:schemeClr val="lt1"/>
                          </a:solidFill>
                          <a:latin typeface="Arial"/>
                        </a:defRPr>
                      </a:lvl8pPr>
                      <a:lvl9pPr marL="17556480" algn="l" defTabSz="4389120" rtl="0" eaLnBrk="1" latinLnBrk="0" hangingPunct="1">
                        <a:defRPr sz="8640" b="1" kern="1200">
                          <a:solidFill>
                            <a:schemeClr val="lt1"/>
                          </a:solidFill>
                          <a:latin typeface="Arial"/>
                        </a:defRPr>
                      </a:lvl9pPr>
                    </a:lstStyle>
                    <a:p>
                      <a:pPr algn="ctr"/>
                      <a:r>
                        <a:rPr lang="en-US" sz="2700" dirty="0"/>
                        <a:t>Heading</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006747"/>
                    </a:solidFill>
                  </a:tcPr>
                </a:tc>
                <a:extLst>
                  <a:ext uri="{0D108BD9-81ED-4DB2-BD59-A6C34878D82A}">
                    <a16:rowId xmlns:a16="http://schemas.microsoft.com/office/drawing/2014/main" val="10000"/>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800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790</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4001</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1"/>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856</a:t>
                      </a:r>
                    </a:p>
                  </a:txBody>
                  <a:tcPr marL="88669" marR="88669" marT="33251" marB="33251"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290</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228</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238</a:t>
                      </a:r>
                    </a:p>
                  </a:txBody>
                  <a:tcPr marL="88669" marR="88669" marT="33251" marB="33251" anchor="ctr">
                    <a:lnL>
                      <a:noFill/>
                    </a:lnL>
                    <a:lnR w="12700" cmpd="sng">
                      <a:solidFill>
                        <a:srgbClr val="4F81BD"/>
                      </a:solid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3"/>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954</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875</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976</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324</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325</a:t>
                      </a:r>
                    </a:p>
                  </a:txBody>
                  <a:tcPr marL="88669" marR="88669" marT="33251" marB="33251" anchor="ctr">
                    <a:lnL>
                      <a:noFill/>
                    </a:lnL>
                    <a:lnR>
                      <a:noFill/>
                    </a:lnR>
                    <a:lnT w="12700" cmpd="sng">
                      <a:solidFill>
                        <a:srgbClr val="4F81BD"/>
                      </a:solidFill>
                    </a:lnT>
                    <a:lnB w="12700" cap="flat" cmpd="sng" algn="ctr">
                      <a:solidFill>
                        <a:srgbClr val="006747"/>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301</a:t>
                      </a:r>
                    </a:p>
                  </a:txBody>
                  <a:tcPr marL="88669" marR="88669" marT="33251" marB="33251" anchor="ctr">
                    <a:lnL>
                      <a:noFill/>
                    </a:lnL>
                    <a:lnR w="12700" cmpd="sng">
                      <a:solidFill>
                        <a:srgbClr val="4F81BD"/>
                      </a:solid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5"/>
                  </a:ext>
                </a:extLst>
              </a:tr>
              <a:tr h="874489">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r>
                        <a:rPr lang="en-US" sz="2700" dirty="0">
                          <a:ln>
                            <a:noFill/>
                          </a:ln>
                          <a:solidFill>
                            <a:schemeClr val="tx1"/>
                          </a:solidFill>
                        </a:rPr>
                        <a:t>Item</a:t>
                      </a:r>
                    </a:p>
                  </a:txBody>
                  <a:tcPr marL="88669" marR="88669" marT="33251" marB="33251"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199</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137</a:t>
                      </a:r>
                    </a:p>
                  </a:txBody>
                  <a:tcPr marL="88669" marR="88669" marT="33251" marB="33251" anchor="ctr">
                    <a:lnL>
                      <a:noFill/>
                    </a:lnL>
                    <a:lnR>
                      <a:noFill/>
                    </a:lnR>
                    <a:lnT w="12700" cap="flat" cmpd="sng" algn="ctr">
                      <a:solidFill>
                        <a:srgbClr val="006747"/>
                      </a:solidFill>
                      <a:prstDash val="solid"/>
                      <a:round/>
                      <a:headEnd type="none" w="med" len="med"/>
                      <a:tailEnd type="none" w="med" len="med"/>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40" kern="1200">
                          <a:solidFill>
                            <a:schemeClr val="dk1"/>
                          </a:solidFill>
                          <a:latin typeface="Arial"/>
                        </a:defRPr>
                      </a:lvl1pPr>
                      <a:lvl2pPr marL="2194560" algn="l" defTabSz="4389120" rtl="0" eaLnBrk="1" latinLnBrk="0" hangingPunct="1">
                        <a:defRPr sz="8640" kern="1200">
                          <a:solidFill>
                            <a:schemeClr val="dk1"/>
                          </a:solidFill>
                          <a:latin typeface="Arial"/>
                        </a:defRPr>
                      </a:lvl2pPr>
                      <a:lvl3pPr marL="4389120" algn="l" defTabSz="4389120" rtl="0" eaLnBrk="1" latinLnBrk="0" hangingPunct="1">
                        <a:defRPr sz="8640" kern="1200">
                          <a:solidFill>
                            <a:schemeClr val="dk1"/>
                          </a:solidFill>
                          <a:latin typeface="Arial"/>
                        </a:defRPr>
                      </a:lvl3pPr>
                      <a:lvl4pPr marL="6583680" algn="l" defTabSz="4389120" rtl="0" eaLnBrk="1" latinLnBrk="0" hangingPunct="1">
                        <a:defRPr sz="8640" kern="1200">
                          <a:solidFill>
                            <a:schemeClr val="dk1"/>
                          </a:solidFill>
                          <a:latin typeface="Arial"/>
                        </a:defRPr>
                      </a:lvl4pPr>
                      <a:lvl5pPr marL="8778240" algn="l" defTabSz="4389120" rtl="0" eaLnBrk="1" latinLnBrk="0" hangingPunct="1">
                        <a:defRPr sz="8640" kern="1200">
                          <a:solidFill>
                            <a:schemeClr val="dk1"/>
                          </a:solidFill>
                          <a:latin typeface="Arial"/>
                        </a:defRPr>
                      </a:lvl5pPr>
                      <a:lvl6pPr marL="10972800" algn="l" defTabSz="4389120" rtl="0" eaLnBrk="1" latinLnBrk="0" hangingPunct="1">
                        <a:defRPr sz="8640" kern="1200">
                          <a:solidFill>
                            <a:schemeClr val="dk1"/>
                          </a:solidFill>
                          <a:latin typeface="Arial"/>
                        </a:defRPr>
                      </a:lvl6pPr>
                      <a:lvl7pPr marL="13167360" algn="l" defTabSz="4389120" rtl="0" eaLnBrk="1" latinLnBrk="0" hangingPunct="1">
                        <a:defRPr sz="8640" kern="1200">
                          <a:solidFill>
                            <a:schemeClr val="dk1"/>
                          </a:solidFill>
                          <a:latin typeface="Arial"/>
                        </a:defRPr>
                      </a:lvl7pPr>
                      <a:lvl8pPr marL="15361920" algn="l" defTabSz="4389120" rtl="0" eaLnBrk="1" latinLnBrk="0" hangingPunct="1">
                        <a:defRPr sz="8640" kern="1200">
                          <a:solidFill>
                            <a:schemeClr val="dk1"/>
                          </a:solidFill>
                          <a:latin typeface="Arial"/>
                        </a:defRPr>
                      </a:lvl8pPr>
                      <a:lvl9pPr marL="17556480" algn="l" defTabSz="4389120" rtl="0" eaLnBrk="1" latinLnBrk="0" hangingPunct="1">
                        <a:defRPr sz="8640" kern="1200">
                          <a:solidFill>
                            <a:schemeClr val="dk1"/>
                          </a:solidFill>
                          <a:latin typeface="Arial"/>
                        </a:defRPr>
                      </a:lvl9pPr>
                    </a:lstStyle>
                    <a:p>
                      <a:pPr algn="ctr"/>
                      <a:r>
                        <a:rPr lang="en-US" sz="2700" dirty="0">
                          <a:ln>
                            <a:noFill/>
                          </a:ln>
                          <a:solidFill>
                            <a:schemeClr val="tx1"/>
                          </a:solidFill>
                        </a:rPr>
                        <a:t>186</a:t>
                      </a:r>
                    </a:p>
                  </a:txBody>
                  <a:tcPr marL="88669" marR="88669" marT="33251" marB="33251"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6"/>
                  </a:ext>
                </a:extLst>
              </a:tr>
            </a:tbl>
          </a:graphicData>
        </a:graphic>
      </p:graphicFrame>
      <p:graphicFrame>
        <p:nvGraphicFramePr>
          <p:cNvPr id="29" name="Chart 28">
            <a:extLst>
              <a:ext uri="{FF2B5EF4-FFF2-40B4-BE49-F238E27FC236}">
                <a16:creationId xmlns:a16="http://schemas.microsoft.com/office/drawing/2014/main" id="{59E33F18-C4BD-4D1E-9250-7C26FC190E97}"/>
              </a:ext>
            </a:extLst>
          </p:cNvPr>
          <p:cNvGraphicFramePr/>
          <p:nvPr>
            <p:extLst>
              <p:ext uri="{D42A27DB-BD31-4B8C-83A1-F6EECF244321}">
                <p14:modId xmlns:p14="http://schemas.microsoft.com/office/powerpoint/2010/main" val="1525920691"/>
              </p:ext>
            </p:extLst>
          </p:nvPr>
        </p:nvGraphicFramePr>
        <p:xfrm>
          <a:off x="21051215" y="23848294"/>
          <a:ext cx="10648880" cy="6863711"/>
        </p:xfrm>
        <a:graphic>
          <a:graphicData uri="http://schemas.openxmlformats.org/drawingml/2006/chart">
            <c:chart xmlns:c="http://schemas.openxmlformats.org/drawingml/2006/chart" xmlns:r="http://schemas.openxmlformats.org/officeDocument/2006/relationships" r:id="rId6"/>
          </a:graphicData>
        </a:graphic>
      </p:graphicFrame>
      <p:sp>
        <p:nvSpPr>
          <p:cNvPr id="30" name="Text Box 15">
            <a:extLst>
              <a:ext uri="{FF2B5EF4-FFF2-40B4-BE49-F238E27FC236}">
                <a16:creationId xmlns:a16="http://schemas.microsoft.com/office/drawing/2014/main" id="{AA6199C1-4EC9-431D-8339-234931CD05B5}"/>
              </a:ext>
            </a:extLst>
          </p:cNvPr>
          <p:cNvSpPr txBox="1">
            <a:spLocks noChangeArrowheads="1"/>
          </p:cNvSpPr>
          <p:nvPr/>
        </p:nvSpPr>
        <p:spPr bwMode="auto">
          <a:xfrm>
            <a:off x="9528851" y="498768"/>
            <a:ext cx="33683480" cy="265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3345" tIns="886691" rIns="443345" bIns="44334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7757" b="1" dirty="0">
                <a:solidFill>
                  <a:prstClr val="white"/>
                </a:solidFill>
                <a:latin typeface="Calibri" pitchFamily="34" charset="0"/>
              </a:rPr>
              <a:t>Template Modified from Genigraphics Sidebar Abstract Design</a:t>
            </a:r>
          </a:p>
          <a:p>
            <a:pPr algn="ctr" fontAlgn="base">
              <a:spcBef>
                <a:spcPct val="0"/>
              </a:spcBef>
              <a:spcAft>
                <a:spcPct val="0"/>
              </a:spcAft>
            </a:pPr>
            <a:r>
              <a:rPr lang="en-US" sz="7757" b="1" dirty="0">
                <a:solidFill>
                  <a:prstClr val="white"/>
                </a:solidFill>
                <a:latin typeface="Calibri" pitchFamily="34" charset="0"/>
              </a:rPr>
              <a:t>Replace This Text With Your Title</a:t>
            </a:r>
          </a:p>
        </p:txBody>
      </p:sp>
    </p:spTree>
    <p:extLst>
      <p:ext uri="{BB962C8B-B14F-4D97-AF65-F5344CB8AC3E}">
        <p14:creationId xmlns:p14="http://schemas.microsoft.com/office/powerpoint/2010/main" val="279844693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2013 - 2022 Theme</Template>
  <TotalTime>189</TotalTime>
  <Words>3078</Words>
  <Application>Microsoft Office PowerPoint</Application>
  <PresentationFormat>Custom</PresentationFormat>
  <Paragraphs>258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Cambria Math</vt:lpstr>
      <vt:lpstr>Office 2013 - 2022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Ora D Tanner</dc:creator>
  <cp:lastModifiedBy>Samuel Ediger</cp:lastModifiedBy>
  <cp:revision>12</cp:revision>
  <dcterms:created xsi:type="dcterms:W3CDTF">2018-02-28T16:31:23Z</dcterms:created>
  <dcterms:modified xsi:type="dcterms:W3CDTF">2025-01-09T17:03:10Z</dcterms:modified>
</cp:coreProperties>
</file>