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47"/>
    <a:srgbClr val="CFC493"/>
    <a:srgbClr val="9CCB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69" autoAdjust="0"/>
    <p:restoredTop sz="94660"/>
  </p:normalViewPr>
  <p:slideViewPr>
    <p:cSldViewPr snapToGrid="0">
      <p:cViewPr>
        <p:scale>
          <a:sx n="30" d="100"/>
          <a:sy n="30" d="100"/>
        </p:scale>
        <p:origin x="9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3360" b="0" i="0" u="none" strike="noStrike" kern="1200" spc="0" baseline="0">
                <a:solidFill>
                  <a:schemeClr val="tx1">
                    <a:lumMod val="65000"/>
                    <a:lumOff val="35000"/>
                  </a:schemeClr>
                </a:solidFill>
                <a:latin typeface="+mn-lt"/>
                <a:ea typeface="+mn-ea"/>
                <a:cs typeface="+mn-cs"/>
              </a:defRPr>
            </a:pPr>
            <a:r>
              <a:rPr lang="en-US" b="1" dirty="0"/>
              <a:t>Chart Title</a:t>
            </a:r>
          </a:p>
        </c:rich>
      </c:tx>
      <c:overlay val="0"/>
      <c:spPr>
        <a:noFill/>
        <a:ln>
          <a:noFill/>
        </a:ln>
        <a:effectLst/>
      </c:spPr>
      <c:txPr>
        <a:bodyPr rot="0" spcFirstLastPara="1" vertOverflow="ellipsis" vert="horz" wrap="square" anchor="ctr" anchorCtr="1"/>
        <a:lstStyle/>
        <a:p>
          <a:pPr>
            <a:defRPr sz="33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lumMod val="7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D68-4A91-B938-B3E741BDAD09}"/>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D68-4A91-B938-B3E741BDAD09}"/>
            </c:ext>
          </c:extLst>
        </c:ser>
        <c:ser>
          <c:idx val="2"/>
          <c:order val="2"/>
          <c:tx>
            <c:strRef>
              <c:f>Sheet1!$D$1</c:f>
              <c:strCache>
                <c:ptCount val="1"/>
                <c:pt idx="0">
                  <c:v>Series 3</c:v>
                </c:pt>
              </c:strCache>
            </c:strRef>
          </c:tx>
          <c:spPr>
            <a:solidFill>
              <a:srgbClr val="CFC49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CD68-4A91-B938-B3E741BDAD09}"/>
            </c:ext>
          </c:extLst>
        </c:ser>
        <c:dLbls>
          <c:showLegendKey val="0"/>
          <c:showVal val="0"/>
          <c:showCatName val="0"/>
          <c:showSerName val="0"/>
          <c:showPercent val="0"/>
          <c:showBubbleSize val="0"/>
        </c:dLbls>
        <c:gapWidth val="219"/>
        <c:overlap val="-27"/>
        <c:axId val="428248160"/>
        <c:axId val="428245416"/>
      </c:barChart>
      <c:catAx>
        <c:axId val="428248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428245416"/>
        <c:crosses val="autoZero"/>
        <c:auto val="1"/>
        <c:lblAlgn val="ctr"/>
        <c:lblOffset val="100"/>
        <c:noMultiLvlLbl val="0"/>
      </c:catAx>
      <c:valAx>
        <c:axId val="428245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428248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EBB075-87D9-41A1-A96E-45449696725C}"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BC4D0-D830-44D8-BE56-9DF6F1E3F58B}" type="slidenum">
              <a:rPr lang="en-US" smtClean="0"/>
              <a:t>‹#›</a:t>
            </a:fld>
            <a:endParaRPr lang="en-US"/>
          </a:p>
        </p:txBody>
      </p:sp>
      <p:sp>
        <p:nvSpPr>
          <p:cNvPr id="7" name="Rectangle 6">
            <a:extLst>
              <a:ext uri="{FF2B5EF4-FFF2-40B4-BE49-F238E27FC236}">
                <a16:creationId xmlns:a16="http://schemas.microsoft.com/office/drawing/2014/main" id="{A09637DE-EF73-FC2B-28DF-B6C027A8C523}"/>
              </a:ext>
            </a:extLst>
          </p:cNvPr>
          <p:cNvSpPr/>
          <p:nvPr userDrawn="1"/>
        </p:nvSpPr>
        <p:spPr>
          <a:xfrm>
            <a:off x="0" y="4114800"/>
            <a:ext cx="886691" cy="24688800"/>
          </a:xfrm>
          <a:prstGeom prst="rect">
            <a:avLst/>
          </a:prstGeom>
          <a:solidFill>
            <a:srgbClr val="9CCB3B"/>
          </a:solidFill>
          <a:ln>
            <a:solidFill>
              <a:srgbClr val="CFC4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17"/>
          </a:p>
        </p:txBody>
      </p:sp>
      <p:sp>
        <p:nvSpPr>
          <p:cNvPr id="8" name="Rectangle 7">
            <a:extLst>
              <a:ext uri="{FF2B5EF4-FFF2-40B4-BE49-F238E27FC236}">
                <a16:creationId xmlns:a16="http://schemas.microsoft.com/office/drawing/2014/main" id="{EA7293AF-60FF-8295-33FE-A1B1117B0F0C}"/>
              </a:ext>
            </a:extLst>
          </p:cNvPr>
          <p:cNvSpPr/>
          <p:nvPr userDrawn="1"/>
        </p:nvSpPr>
        <p:spPr>
          <a:xfrm>
            <a:off x="43004509" y="4114800"/>
            <a:ext cx="886691" cy="24688800"/>
          </a:xfrm>
          <a:prstGeom prst="rect">
            <a:avLst/>
          </a:prstGeom>
          <a:solidFill>
            <a:srgbClr val="9CCB3B"/>
          </a:solidFill>
          <a:ln>
            <a:solidFill>
              <a:srgbClr val="CFC4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17"/>
          </a:p>
        </p:txBody>
      </p:sp>
      <p:pic>
        <p:nvPicPr>
          <p:cNvPr id="9" name="Picture 8">
            <a:extLst>
              <a:ext uri="{FF2B5EF4-FFF2-40B4-BE49-F238E27FC236}">
                <a16:creationId xmlns:a16="http://schemas.microsoft.com/office/drawing/2014/main" id="{5AD14A40-5F4F-D526-CE24-A06D9B98468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1697531" y="29747338"/>
            <a:ext cx="11750324" cy="3786723"/>
          </a:xfrm>
          <a:prstGeom prst="rect">
            <a:avLst/>
          </a:prstGeom>
        </p:spPr>
      </p:pic>
    </p:spTree>
    <p:extLst>
      <p:ext uri="{BB962C8B-B14F-4D97-AF65-F5344CB8AC3E}">
        <p14:creationId xmlns:p14="http://schemas.microsoft.com/office/powerpoint/2010/main" val="1448553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EBB075-87D9-41A1-A96E-45449696725C}"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2544986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EBB075-87D9-41A1-A96E-45449696725C}"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972274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EBB075-87D9-41A1-A96E-45449696725C}"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657038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EBB075-87D9-41A1-A96E-45449696725C}"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1859828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EBB075-87D9-41A1-A96E-45449696725C}"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32899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BB075-87D9-41A1-A96E-45449696725C}"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1060835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EBB075-87D9-41A1-A96E-45449696725C}"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2322459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BB075-87D9-41A1-A96E-45449696725C}"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1747026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FEEBB075-87D9-41A1-A96E-45449696725C}"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383060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FEEBB075-87D9-41A1-A96E-45449696725C}"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1940487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764DE79-268F-4C1A-8933-263129D2AF90}" type="datetimeFigureOut">
              <a:rPr lang="en-US" smtClean="0"/>
              <a:t>1/9/2025</a:t>
            </a:fld>
            <a:endParaRPr lang="en-US" dirty="0"/>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8F63A3B-78C7-47BE-AE5E-E10140E04643}" type="slidenum">
              <a:rPr lang="en-US" smtClean="0"/>
              <a:t>‹#›</a:t>
            </a:fld>
            <a:endParaRPr lang="en-US" dirty="0"/>
          </a:p>
        </p:txBody>
      </p:sp>
      <p:sp>
        <p:nvSpPr>
          <p:cNvPr id="7" name="Rectangle 6">
            <a:extLst>
              <a:ext uri="{FF2B5EF4-FFF2-40B4-BE49-F238E27FC236}">
                <a16:creationId xmlns:a16="http://schemas.microsoft.com/office/drawing/2014/main" id="{0BC1A33D-468D-584E-03CC-7402AEBDA5D5}"/>
              </a:ext>
            </a:extLst>
          </p:cNvPr>
          <p:cNvSpPr/>
          <p:nvPr userDrawn="1"/>
        </p:nvSpPr>
        <p:spPr>
          <a:xfrm>
            <a:off x="0" y="0"/>
            <a:ext cx="43891200" cy="4114800"/>
          </a:xfrm>
          <a:prstGeom prst="rect">
            <a:avLst/>
          </a:prstGeom>
          <a:solidFill>
            <a:srgbClr val="006747"/>
          </a:solidFill>
          <a:ln w="12700" cap="flat" cmpd="sng" algn="ctr">
            <a:noFill/>
            <a:prstDash val="solid"/>
            <a:miter lim="800000"/>
          </a:ln>
          <a:effectLst/>
        </p:spPr>
        <p:txBody>
          <a:bodyPr lIns="66490" tIns="33245" rIns="66490" bIns="33245" rtlCol="0" anchor="ctr"/>
          <a:lstStyle/>
          <a:p>
            <a:pPr marL="0" marR="0" lvl="0" indent="0" algn="ctr" defTabSz="886694" eaLnBrk="1" fontAlgn="auto" latinLnBrk="0" hangingPunct="1">
              <a:lnSpc>
                <a:spcPct val="100000"/>
              </a:lnSpc>
              <a:spcBef>
                <a:spcPts val="0"/>
              </a:spcBef>
              <a:spcAft>
                <a:spcPts val="0"/>
              </a:spcAft>
              <a:buClrTx/>
              <a:buSzTx/>
              <a:buFontTx/>
              <a:buNone/>
              <a:tabLst/>
              <a:defRPr/>
            </a:pPr>
            <a:endParaRPr kumimoji="0" lang="en-US" sz="174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54552B9D-095C-34F9-C965-4D1E67715586}"/>
              </a:ext>
            </a:extLst>
          </p:cNvPr>
          <p:cNvSpPr/>
          <p:nvPr userDrawn="1"/>
        </p:nvSpPr>
        <p:spPr>
          <a:xfrm>
            <a:off x="674424" y="4114800"/>
            <a:ext cx="42454776" cy="24688800"/>
          </a:xfrm>
          <a:prstGeom prst="rect">
            <a:avLst/>
          </a:prstGeom>
          <a:solidFill>
            <a:schemeClr val="bg1"/>
          </a:solidFill>
          <a:ln w="12700" cap="flat" cmpd="sng" algn="ctr">
            <a:noFill/>
            <a:prstDash val="solid"/>
            <a:miter lim="800000"/>
          </a:ln>
          <a:effectLst/>
        </p:spPr>
        <p:txBody>
          <a:bodyPr rtlCol="0" anchor="ctr"/>
          <a:lstStyle/>
          <a:p>
            <a:pPr marL="0" marR="0" lvl="0" indent="0" algn="ctr" defTabSz="886694" eaLnBrk="1" fontAlgn="auto" latinLnBrk="0" hangingPunct="1">
              <a:lnSpc>
                <a:spcPct val="100000"/>
              </a:lnSpc>
              <a:spcBef>
                <a:spcPts val="0"/>
              </a:spcBef>
              <a:spcAft>
                <a:spcPts val="0"/>
              </a:spcAft>
              <a:buClrTx/>
              <a:buSzTx/>
              <a:buFontTx/>
              <a:buNone/>
              <a:tabLst/>
              <a:defRPr/>
            </a:pPr>
            <a:endParaRPr kumimoji="0" lang="en-US" sz="174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ADFE2314-848F-2C2E-E149-108B7C6F044F}"/>
              </a:ext>
            </a:extLst>
          </p:cNvPr>
          <p:cNvSpPr/>
          <p:nvPr userDrawn="1"/>
        </p:nvSpPr>
        <p:spPr>
          <a:xfrm>
            <a:off x="0" y="28803600"/>
            <a:ext cx="43891200" cy="4114800"/>
          </a:xfrm>
          <a:prstGeom prst="rect">
            <a:avLst/>
          </a:prstGeom>
          <a:solidFill>
            <a:srgbClr val="006747"/>
          </a:solidFill>
          <a:ln w="12700" cap="flat" cmpd="sng" algn="ctr">
            <a:noFill/>
            <a:prstDash val="solid"/>
            <a:miter lim="800000"/>
          </a:ln>
          <a:effectLst/>
        </p:spPr>
        <p:txBody>
          <a:bodyPr lIns="66490" tIns="33245" rIns="66490" bIns="33245" rtlCol="0" anchor="ctr"/>
          <a:lstStyle/>
          <a:p>
            <a:pPr marL="0" marR="0" lvl="0" indent="0" algn="ctr" defTabSz="886694" eaLnBrk="1" fontAlgn="auto" latinLnBrk="0" hangingPunct="1">
              <a:lnSpc>
                <a:spcPct val="100000"/>
              </a:lnSpc>
              <a:spcBef>
                <a:spcPts val="0"/>
              </a:spcBef>
              <a:spcAft>
                <a:spcPts val="0"/>
              </a:spcAft>
              <a:buClrTx/>
              <a:buSzTx/>
              <a:buFontTx/>
              <a:buNone/>
              <a:tabLst/>
              <a:defRPr/>
            </a:pPr>
            <a:endParaRPr kumimoji="0" lang="en-US" sz="174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1789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985164" y="498723"/>
            <a:ext cx="31920873" cy="2820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2982" tIns="332452" rIns="132982" bIns="33245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982" b="1" dirty="0">
                <a:solidFill>
                  <a:prstClr val="white"/>
                </a:solidFill>
                <a:latin typeface="Calibri" panose="020F0502020204030204"/>
              </a:rPr>
              <a:t>Template Modified from Genigraphics  Standard Design</a:t>
            </a:r>
          </a:p>
          <a:p>
            <a:pPr algn="ctr" eaLnBrk="1" hangingPunct="1"/>
            <a:r>
              <a:rPr lang="en-US" sz="6982" b="1" dirty="0">
                <a:solidFill>
                  <a:prstClr val="white"/>
                </a:solidFill>
                <a:latin typeface="Calibri" panose="020F0502020204030204"/>
              </a:rPr>
              <a:t>Replace This Text With Your Title</a:t>
            </a:r>
          </a:p>
        </p:txBody>
      </p:sp>
      <p:sp>
        <p:nvSpPr>
          <p:cNvPr id="5" name="Text Box 123"/>
          <p:cNvSpPr txBox="1">
            <a:spLocks noChangeArrowheads="1"/>
          </p:cNvSpPr>
          <p:nvPr/>
        </p:nvSpPr>
        <p:spPr bwMode="auto">
          <a:xfrm>
            <a:off x="5985164" y="2826328"/>
            <a:ext cx="31920873" cy="1662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2982" tIns="132982" rIns="132982" bIns="132982"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879" dirty="0">
                <a:solidFill>
                  <a:prstClr val="white"/>
                </a:solidFill>
                <a:latin typeface="Calibri" panose="020F0502020204030204"/>
              </a:rPr>
              <a:t>John Smith, MD</a:t>
            </a:r>
            <a:r>
              <a:rPr lang="en-US" sz="3879" baseline="30000" dirty="0">
                <a:solidFill>
                  <a:prstClr val="white"/>
                </a:solidFill>
                <a:latin typeface="Calibri" panose="020F0502020204030204"/>
              </a:rPr>
              <a:t>1</a:t>
            </a:r>
            <a:r>
              <a:rPr lang="en-US" sz="3879" dirty="0">
                <a:solidFill>
                  <a:prstClr val="white"/>
                </a:solidFill>
                <a:latin typeface="Calibri" panose="020F0502020204030204"/>
              </a:rPr>
              <a:t>; Jane Doe, PhD</a:t>
            </a:r>
            <a:r>
              <a:rPr lang="en-US" sz="3879" baseline="30000" dirty="0">
                <a:solidFill>
                  <a:prstClr val="white"/>
                </a:solidFill>
                <a:latin typeface="Calibri" panose="020F0502020204030204"/>
              </a:rPr>
              <a:t>2</a:t>
            </a:r>
            <a:r>
              <a:rPr lang="en-US" sz="3879" dirty="0">
                <a:solidFill>
                  <a:prstClr val="white"/>
                </a:solidFill>
                <a:latin typeface="Calibri" panose="020F0502020204030204"/>
              </a:rPr>
              <a:t>; Frederick Jones, MD, PhD</a:t>
            </a:r>
            <a:r>
              <a:rPr lang="en-US" sz="3879" baseline="30000" dirty="0">
                <a:solidFill>
                  <a:prstClr val="white"/>
                </a:solidFill>
                <a:latin typeface="Calibri" panose="020F0502020204030204"/>
              </a:rPr>
              <a:t>1,2</a:t>
            </a:r>
          </a:p>
          <a:p>
            <a:pPr algn="ctr" eaLnBrk="1" hangingPunct="1"/>
            <a:r>
              <a:rPr lang="en-US" sz="3879" baseline="30000" dirty="0">
                <a:solidFill>
                  <a:prstClr val="white"/>
                </a:solidFill>
                <a:latin typeface="Calibri" panose="020F0502020204030204"/>
              </a:rPr>
              <a:t>1</a:t>
            </a:r>
            <a:r>
              <a:rPr lang="en-US" sz="3879" dirty="0">
                <a:solidFill>
                  <a:prstClr val="white"/>
                </a:solidFill>
                <a:latin typeface="Calibri" panose="020F0502020204030204"/>
              </a:rPr>
              <a:t>University of Affiliation, </a:t>
            </a:r>
            <a:r>
              <a:rPr lang="en-US" sz="3879" baseline="30000" dirty="0">
                <a:solidFill>
                  <a:prstClr val="white"/>
                </a:solidFill>
                <a:latin typeface="Calibri" panose="020F0502020204030204"/>
              </a:rPr>
              <a:t>2</a:t>
            </a:r>
            <a:r>
              <a:rPr lang="en-US" sz="3879" dirty="0">
                <a:solidFill>
                  <a:prstClr val="white"/>
                </a:solidFill>
                <a:latin typeface="Calibri" panose="020F0502020204030204"/>
              </a:rPr>
              <a:t>Medical Center of Affiliation</a:t>
            </a:r>
          </a:p>
        </p:txBody>
      </p:sp>
      <p:sp>
        <p:nvSpPr>
          <p:cNvPr id="6" name="TextBox 5"/>
          <p:cNvSpPr txBox="1"/>
          <p:nvPr/>
        </p:nvSpPr>
        <p:spPr>
          <a:xfrm>
            <a:off x="2320176" y="29626560"/>
            <a:ext cx="12531897" cy="2156173"/>
          </a:xfrm>
          <a:prstGeom prst="rect">
            <a:avLst/>
          </a:prstGeom>
          <a:noFill/>
        </p:spPr>
        <p:txBody>
          <a:bodyPr wrap="square" lIns="66490" tIns="33245" rIns="66490" bIns="33245" rtlCol="0">
            <a:spAutoFit/>
          </a:bodyPr>
          <a:lstStyle/>
          <a:p>
            <a:pPr defTabSz="886694">
              <a:defRPr/>
            </a:pPr>
            <a:r>
              <a:rPr lang="en-US" sz="2715" kern="0" dirty="0">
                <a:solidFill>
                  <a:schemeClr val="bg1"/>
                </a:solidFill>
              </a:rPr>
              <a:t>&lt;your name&gt;</a:t>
            </a:r>
          </a:p>
          <a:p>
            <a:pPr defTabSz="886694">
              <a:defRPr/>
            </a:pPr>
            <a:r>
              <a:rPr lang="en-US" sz="2715" kern="0" dirty="0">
                <a:solidFill>
                  <a:schemeClr val="bg1"/>
                </a:solidFill>
              </a:rPr>
              <a:t>&lt;your organization&gt;</a:t>
            </a:r>
          </a:p>
          <a:p>
            <a:pPr defTabSz="886694">
              <a:defRPr/>
            </a:pPr>
            <a:r>
              <a:rPr lang="en-US" sz="2715" kern="0" dirty="0">
                <a:solidFill>
                  <a:schemeClr val="bg1"/>
                </a:solidFill>
              </a:rPr>
              <a:t>Email:</a:t>
            </a:r>
          </a:p>
          <a:p>
            <a:pPr defTabSz="886694">
              <a:defRPr/>
            </a:pPr>
            <a:r>
              <a:rPr lang="en-US" sz="2715" kern="0" dirty="0">
                <a:solidFill>
                  <a:schemeClr val="bg1"/>
                </a:solidFill>
              </a:rPr>
              <a:t>Website:</a:t>
            </a:r>
          </a:p>
          <a:p>
            <a:pPr defTabSz="886694">
              <a:defRPr/>
            </a:pPr>
            <a:r>
              <a:rPr lang="en-US" sz="2715" kern="0" dirty="0">
                <a:solidFill>
                  <a:schemeClr val="bg1"/>
                </a:solidFill>
              </a:rPr>
              <a:t>Phone:</a:t>
            </a:r>
          </a:p>
        </p:txBody>
      </p:sp>
      <p:sp>
        <p:nvSpPr>
          <p:cNvPr id="7" name="TextBox 6"/>
          <p:cNvSpPr txBox="1"/>
          <p:nvPr/>
        </p:nvSpPr>
        <p:spPr>
          <a:xfrm>
            <a:off x="2320175" y="28762039"/>
            <a:ext cx="1891170" cy="723794"/>
          </a:xfrm>
          <a:prstGeom prst="rect">
            <a:avLst/>
          </a:prstGeom>
          <a:noFill/>
        </p:spPr>
        <p:txBody>
          <a:bodyPr wrap="none" lIns="66490" tIns="33245" rIns="66490" bIns="33245" rtlCol="0">
            <a:spAutoFit/>
          </a:bodyPr>
          <a:lstStyle/>
          <a:p>
            <a:pPr defTabSz="886694">
              <a:defRPr/>
            </a:pPr>
            <a:r>
              <a:rPr lang="en-US" sz="4267" b="1" kern="0" dirty="0">
                <a:solidFill>
                  <a:schemeClr val="bg1"/>
                </a:solidFill>
              </a:rPr>
              <a:t>Contact</a:t>
            </a:r>
          </a:p>
        </p:txBody>
      </p:sp>
      <p:sp>
        <p:nvSpPr>
          <p:cNvPr id="8" name="TextBox 7"/>
          <p:cNvSpPr txBox="1"/>
          <p:nvPr/>
        </p:nvSpPr>
        <p:spPr>
          <a:xfrm>
            <a:off x="15557852" y="29626559"/>
            <a:ext cx="18916072" cy="2128058"/>
          </a:xfrm>
          <a:prstGeom prst="rect">
            <a:avLst/>
          </a:prstGeom>
          <a:noFill/>
        </p:spPr>
        <p:txBody>
          <a:bodyPr wrap="square" lIns="66490" tIns="66490" rIns="66490" bIns="66490" numCol="1" spcCol="342842" rtlCol="0">
            <a:noAutofit/>
          </a:bodyPr>
          <a:lstStyle/>
          <a:p>
            <a:pPr marL="332454" indent="-332454" defTabSz="886694">
              <a:buFont typeface="+mj-lt"/>
              <a:buAutoNum type="arabicPeriod"/>
              <a:defRPr/>
            </a:pPr>
            <a:r>
              <a:rPr lang="en-US" sz="1357" kern="0" dirty="0">
                <a:solidFill>
                  <a:schemeClr val="bg1"/>
                </a:solidFill>
              </a:rPr>
              <a:t> </a:t>
            </a:r>
          </a:p>
          <a:p>
            <a:pPr marL="332454" indent="-332454" defTabSz="886694">
              <a:buFont typeface="+mj-lt"/>
              <a:buAutoNum type="arabicPeriod"/>
              <a:defRPr/>
            </a:pPr>
            <a:r>
              <a:rPr lang="en-US" sz="1357" kern="0" dirty="0">
                <a:solidFill>
                  <a:schemeClr val="bg1"/>
                </a:solidFill>
              </a:rPr>
              <a:t> </a:t>
            </a:r>
          </a:p>
          <a:p>
            <a:pPr marL="332454" indent="-332454" defTabSz="886694">
              <a:buFont typeface="+mj-lt"/>
              <a:buAutoNum type="arabicPeriod"/>
              <a:defRPr/>
            </a:pPr>
            <a:r>
              <a:rPr lang="en-US" sz="1357" kern="0" dirty="0">
                <a:solidFill>
                  <a:schemeClr val="bg1"/>
                </a:solidFill>
              </a:rPr>
              <a:t> </a:t>
            </a:r>
          </a:p>
          <a:p>
            <a:pPr marL="332454" indent="-332454" defTabSz="886694">
              <a:buFont typeface="+mj-lt"/>
              <a:buAutoNum type="arabicPeriod"/>
              <a:defRPr/>
            </a:pPr>
            <a:r>
              <a:rPr lang="en-US" sz="1357" kern="0" dirty="0">
                <a:solidFill>
                  <a:schemeClr val="bg1"/>
                </a:solidFill>
              </a:rPr>
              <a:t> </a:t>
            </a:r>
          </a:p>
          <a:p>
            <a:pPr marL="332454" indent="-332454" defTabSz="886694">
              <a:buFont typeface="+mj-lt"/>
              <a:buAutoNum type="arabicPeriod"/>
              <a:defRPr/>
            </a:pPr>
            <a:r>
              <a:rPr lang="en-US" sz="1357" kern="0" dirty="0">
                <a:solidFill>
                  <a:schemeClr val="bg1"/>
                </a:solidFill>
              </a:rPr>
              <a:t> </a:t>
            </a:r>
          </a:p>
          <a:p>
            <a:pPr marL="332454" indent="-332454" defTabSz="886694">
              <a:buFont typeface="+mj-lt"/>
              <a:buAutoNum type="arabicPeriod"/>
              <a:defRPr/>
            </a:pPr>
            <a:r>
              <a:rPr lang="en-US" sz="1357" kern="0" dirty="0">
                <a:solidFill>
                  <a:schemeClr val="bg1"/>
                </a:solidFill>
              </a:rPr>
              <a:t> </a:t>
            </a:r>
          </a:p>
          <a:p>
            <a:pPr marL="332454" indent="-332454" defTabSz="886694">
              <a:buFont typeface="+mj-lt"/>
              <a:buAutoNum type="arabicPeriod"/>
              <a:defRPr/>
            </a:pPr>
            <a:r>
              <a:rPr lang="en-US" sz="1357" kern="0" dirty="0">
                <a:solidFill>
                  <a:schemeClr val="bg1"/>
                </a:solidFill>
              </a:rPr>
              <a:t> </a:t>
            </a:r>
          </a:p>
          <a:p>
            <a:pPr marL="332454" indent="-332454" defTabSz="886694">
              <a:buFont typeface="+mj-lt"/>
              <a:buAutoNum type="arabicPeriod"/>
              <a:defRPr/>
            </a:pPr>
            <a:r>
              <a:rPr lang="en-US" sz="1357" kern="0" dirty="0">
                <a:solidFill>
                  <a:schemeClr val="bg1"/>
                </a:solidFill>
              </a:rPr>
              <a:t> </a:t>
            </a:r>
          </a:p>
          <a:p>
            <a:pPr marL="332454" indent="-332454" defTabSz="886694">
              <a:buFont typeface="+mj-lt"/>
              <a:buAutoNum type="arabicPeriod"/>
              <a:defRPr/>
            </a:pPr>
            <a:r>
              <a:rPr lang="en-US" sz="1357" kern="0" dirty="0">
                <a:solidFill>
                  <a:schemeClr val="bg1"/>
                </a:solidFill>
              </a:rPr>
              <a:t> </a:t>
            </a:r>
          </a:p>
          <a:p>
            <a:pPr marL="332454" indent="-332454" defTabSz="886694">
              <a:buFont typeface="+mj-lt"/>
              <a:buAutoNum type="arabicPeriod"/>
              <a:defRPr/>
            </a:pPr>
            <a:r>
              <a:rPr lang="en-US" sz="1357" kern="0" dirty="0">
                <a:solidFill>
                  <a:schemeClr val="bg1"/>
                </a:solidFill>
              </a:rPr>
              <a:t>  </a:t>
            </a:r>
          </a:p>
          <a:p>
            <a:pPr marL="332454" indent="-332454" defTabSz="886694">
              <a:buFont typeface="+mj-lt"/>
              <a:buAutoNum type="arabicPeriod"/>
              <a:defRPr/>
            </a:pPr>
            <a:endParaRPr lang="en-US" sz="1357" kern="0" dirty="0">
              <a:solidFill>
                <a:schemeClr val="bg1"/>
              </a:solidFill>
            </a:endParaRPr>
          </a:p>
        </p:txBody>
      </p:sp>
      <p:sp>
        <p:nvSpPr>
          <p:cNvPr id="9" name="TextBox 8"/>
          <p:cNvSpPr txBox="1"/>
          <p:nvPr/>
        </p:nvSpPr>
        <p:spPr>
          <a:xfrm>
            <a:off x="15557855" y="28762039"/>
            <a:ext cx="2652597" cy="723794"/>
          </a:xfrm>
          <a:prstGeom prst="rect">
            <a:avLst/>
          </a:prstGeom>
          <a:noFill/>
        </p:spPr>
        <p:txBody>
          <a:bodyPr wrap="none" lIns="66490" tIns="33245" rIns="66490" bIns="33245" rtlCol="0">
            <a:spAutoFit/>
          </a:bodyPr>
          <a:lstStyle/>
          <a:p>
            <a:pPr defTabSz="886694">
              <a:defRPr/>
            </a:pPr>
            <a:r>
              <a:rPr lang="en-US" sz="4267" b="1" kern="0" dirty="0">
                <a:solidFill>
                  <a:schemeClr val="bg1"/>
                </a:solidFill>
              </a:rPr>
              <a:t>References</a:t>
            </a:r>
          </a:p>
        </p:txBody>
      </p:sp>
      <p:sp>
        <p:nvSpPr>
          <p:cNvPr id="10" name="Text Box 189"/>
          <p:cNvSpPr txBox="1">
            <a:spLocks noChangeArrowheads="1"/>
          </p:cNvSpPr>
          <p:nvPr/>
        </p:nvSpPr>
        <p:spPr bwMode="auto">
          <a:xfrm>
            <a:off x="2083724" y="5818909"/>
            <a:ext cx="12768349" cy="5998591"/>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kern="0" dirty="0">
                <a:solidFill>
                  <a:prstClr val="black"/>
                </a:solidFill>
                <a:latin typeface="Calibri" pitchFamily="34" charset="0"/>
              </a:rPr>
              <a:t>Click here to insert your Abstract text. Type it in or copy and paste from your Word document or other source.</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This text box will automatically re-size to your text. To turn off that feature, right click inside this box and go to </a:t>
            </a:r>
            <a:r>
              <a:rPr lang="en-US" sz="3103" b="1" kern="0" dirty="0">
                <a:solidFill>
                  <a:prstClr val="black"/>
                </a:solidFill>
                <a:latin typeface="Calibri" pitchFamily="34" charset="0"/>
              </a:rPr>
              <a:t>Format Shape, Text Box, Autofit</a:t>
            </a:r>
            <a:r>
              <a:rPr lang="en-US" sz="3103" kern="0" dirty="0">
                <a:solidFill>
                  <a:prstClr val="black"/>
                </a:solidFill>
                <a:latin typeface="Calibri" pitchFamily="34" charset="0"/>
              </a:rPr>
              <a:t>, and select the “Do Not Autofit” radio button.</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Zoom out to 100% to preview what this will look like on your printed poster.</a:t>
            </a:r>
          </a:p>
        </p:txBody>
      </p:sp>
      <p:sp>
        <p:nvSpPr>
          <p:cNvPr id="11" name="Rectangle 10"/>
          <p:cNvSpPr/>
          <p:nvPr/>
        </p:nvSpPr>
        <p:spPr>
          <a:xfrm>
            <a:off x="2083724" y="5153891"/>
            <a:ext cx="12768349" cy="665018"/>
          </a:xfrm>
          <a:prstGeom prst="rect">
            <a:avLst/>
          </a:prstGeom>
          <a:solidFill>
            <a:srgbClr val="006747"/>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prstClr val="white"/>
                </a:solidFill>
                <a:latin typeface="Calibri" panose="020F0502020204030204"/>
              </a:rPr>
              <a:t>Abstract</a:t>
            </a:r>
          </a:p>
        </p:txBody>
      </p:sp>
      <p:sp>
        <p:nvSpPr>
          <p:cNvPr id="12" name="Text Box 194"/>
          <p:cNvSpPr txBox="1">
            <a:spLocks noChangeArrowheads="1"/>
          </p:cNvSpPr>
          <p:nvPr/>
        </p:nvSpPr>
        <p:spPr bwMode="auto">
          <a:xfrm>
            <a:off x="15561426" y="13208001"/>
            <a:ext cx="12768349" cy="7908602"/>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kern="0" dirty="0">
                <a:solidFill>
                  <a:prstClr val="black"/>
                </a:solidFill>
                <a:latin typeface="Calibri" pitchFamily="34" charset="0"/>
              </a:rPr>
              <a:t>Click here to insert your Results text. Type it in or copy and paste from your Word document or other source.</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This text box will automatically re-size to your text. To turn off that feature, right click inside this box and go to </a:t>
            </a:r>
            <a:r>
              <a:rPr lang="en-US" sz="3103" b="1" kern="0" dirty="0">
                <a:solidFill>
                  <a:prstClr val="black"/>
                </a:solidFill>
                <a:latin typeface="Calibri" pitchFamily="34" charset="0"/>
              </a:rPr>
              <a:t>Format Shape, Text Box, Autofit</a:t>
            </a:r>
            <a:r>
              <a:rPr lang="en-US" sz="3103" kern="0" dirty="0">
                <a:solidFill>
                  <a:prstClr val="black"/>
                </a:solidFill>
                <a:latin typeface="Calibri" pitchFamily="34" charset="0"/>
              </a:rPr>
              <a:t>, and select the “Do Not Autofit” radio button.</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Zoom out to 100% to preview what this will look like on your printed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Speaking of Results, yours will look better if you remember to run a spell-check on your poster! After you’ve added your content click on </a:t>
            </a:r>
            <a:r>
              <a:rPr lang="en-US" sz="3103" b="1" kern="0" dirty="0">
                <a:solidFill>
                  <a:prstClr val="black"/>
                </a:solidFill>
                <a:latin typeface="Calibri" pitchFamily="34" charset="0"/>
              </a:rPr>
              <a:t>Review</a:t>
            </a:r>
            <a:r>
              <a:rPr lang="en-US" sz="3103" kern="0" dirty="0">
                <a:solidFill>
                  <a:prstClr val="black"/>
                </a:solidFill>
                <a:latin typeface="Calibri" pitchFamily="34" charset="0"/>
              </a:rPr>
              <a:t>, </a:t>
            </a:r>
            <a:r>
              <a:rPr lang="en-US" sz="3103" b="1" kern="0" dirty="0">
                <a:solidFill>
                  <a:prstClr val="black"/>
                </a:solidFill>
                <a:latin typeface="Calibri" pitchFamily="34" charset="0"/>
              </a:rPr>
              <a:t>Spelling</a:t>
            </a:r>
            <a:r>
              <a:rPr lang="en-US" sz="3103" kern="0" dirty="0">
                <a:solidFill>
                  <a:prstClr val="black"/>
                </a:solidFill>
                <a:latin typeface="Calibri" pitchFamily="34" charset="0"/>
              </a:rPr>
              <a:t>, or press F7.</a:t>
            </a:r>
          </a:p>
        </p:txBody>
      </p:sp>
      <p:sp>
        <p:nvSpPr>
          <p:cNvPr id="13" name="Rectangle 12"/>
          <p:cNvSpPr/>
          <p:nvPr/>
        </p:nvSpPr>
        <p:spPr>
          <a:xfrm>
            <a:off x="2083724" y="12542982"/>
            <a:ext cx="12768349" cy="665018"/>
          </a:xfrm>
          <a:prstGeom prst="rect">
            <a:avLst/>
          </a:prstGeom>
          <a:solidFill>
            <a:srgbClr val="006747"/>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prstClr val="white"/>
                </a:solidFill>
                <a:latin typeface="Calibri" panose="020F0502020204030204"/>
              </a:rPr>
              <a:t>Introduction</a:t>
            </a:r>
          </a:p>
        </p:txBody>
      </p:sp>
      <p:sp>
        <p:nvSpPr>
          <p:cNvPr id="14" name="Text Box 192"/>
          <p:cNvSpPr txBox="1">
            <a:spLocks noChangeArrowheads="1"/>
          </p:cNvSpPr>
          <p:nvPr/>
        </p:nvSpPr>
        <p:spPr bwMode="auto">
          <a:xfrm>
            <a:off x="15561426" y="5818909"/>
            <a:ext cx="12768349" cy="5998591"/>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kern="0" dirty="0">
                <a:solidFill>
                  <a:prstClr val="black"/>
                </a:solidFill>
                <a:latin typeface="Calibri" pitchFamily="34" charset="0"/>
              </a:rPr>
              <a:t>Click here to insert your Methods and Materials text. Type it in or copy and paste from your Word document or other source.</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This text box will automatically re-size to your text. To turn off that feature, right click inside this box and go to </a:t>
            </a:r>
            <a:r>
              <a:rPr lang="en-US" sz="3103" b="1" kern="0" dirty="0">
                <a:solidFill>
                  <a:prstClr val="black"/>
                </a:solidFill>
                <a:latin typeface="Calibri" pitchFamily="34" charset="0"/>
              </a:rPr>
              <a:t>Format Shape, Text Box, Autofit</a:t>
            </a:r>
            <a:r>
              <a:rPr lang="en-US" sz="3103" kern="0" dirty="0">
                <a:solidFill>
                  <a:prstClr val="black"/>
                </a:solidFill>
                <a:latin typeface="Calibri" pitchFamily="34" charset="0"/>
              </a:rPr>
              <a:t>, and select the “Do Not Autofit” radio button.</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Zoom out to 100% to preview what this will look like on your printed poster.</a:t>
            </a:r>
          </a:p>
        </p:txBody>
      </p:sp>
      <p:sp>
        <p:nvSpPr>
          <p:cNvPr id="15" name="Rectangle 14"/>
          <p:cNvSpPr/>
          <p:nvPr/>
        </p:nvSpPr>
        <p:spPr>
          <a:xfrm>
            <a:off x="15561426" y="5153891"/>
            <a:ext cx="12768349" cy="665018"/>
          </a:xfrm>
          <a:prstGeom prst="rect">
            <a:avLst/>
          </a:prstGeom>
          <a:solidFill>
            <a:srgbClr val="006747"/>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prstClr val="white"/>
                </a:solidFill>
                <a:latin typeface="Calibri" panose="020F0502020204030204"/>
              </a:rPr>
              <a:t>Methods and Materials</a:t>
            </a:r>
          </a:p>
        </p:txBody>
      </p:sp>
      <p:sp>
        <p:nvSpPr>
          <p:cNvPr id="16" name="Text Box 191"/>
          <p:cNvSpPr txBox="1">
            <a:spLocks noChangeArrowheads="1"/>
          </p:cNvSpPr>
          <p:nvPr/>
        </p:nvSpPr>
        <p:spPr bwMode="auto">
          <a:xfrm>
            <a:off x="29039127" y="13208001"/>
            <a:ext cx="12768349" cy="5998591"/>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kern="0" dirty="0">
                <a:solidFill>
                  <a:prstClr val="black"/>
                </a:solidFill>
                <a:latin typeface="Calibri" pitchFamily="34" charset="0"/>
              </a:rPr>
              <a:t>Click here to insert your Discussion text. Type it in or copy and paste from your Word document or other source.</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This text box will automatically re-size to your text. To turn off that feature, right click inside this box and go to </a:t>
            </a:r>
            <a:r>
              <a:rPr lang="en-US" sz="3103" b="1" kern="0" dirty="0">
                <a:solidFill>
                  <a:prstClr val="black"/>
                </a:solidFill>
                <a:latin typeface="Calibri" pitchFamily="34" charset="0"/>
              </a:rPr>
              <a:t>Format Shape, Text Box, Autofit</a:t>
            </a:r>
            <a:r>
              <a:rPr lang="en-US" sz="3103" kern="0" dirty="0">
                <a:solidFill>
                  <a:prstClr val="black"/>
                </a:solidFill>
                <a:latin typeface="Calibri" pitchFamily="34" charset="0"/>
              </a:rPr>
              <a:t>, and select the “Do Not Autofit” radio button.</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Zoom out to 100% to preview what this will look like on your printed poster.</a:t>
            </a:r>
          </a:p>
        </p:txBody>
      </p:sp>
      <p:sp>
        <p:nvSpPr>
          <p:cNvPr id="17" name="Rectangle 16"/>
          <p:cNvSpPr/>
          <p:nvPr/>
        </p:nvSpPr>
        <p:spPr>
          <a:xfrm>
            <a:off x="29039127" y="12542982"/>
            <a:ext cx="12768349" cy="665018"/>
          </a:xfrm>
          <a:prstGeom prst="rect">
            <a:avLst/>
          </a:prstGeom>
          <a:solidFill>
            <a:srgbClr val="006747"/>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prstClr val="white"/>
                </a:solidFill>
                <a:latin typeface="Calibri" panose="020F0502020204030204"/>
              </a:rPr>
              <a:t>Discussion</a:t>
            </a:r>
          </a:p>
        </p:txBody>
      </p:sp>
      <p:sp>
        <p:nvSpPr>
          <p:cNvPr id="18" name="Text Box 193"/>
          <p:cNvSpPr txBox="1">
            <a:spLocks noChangeArrowheads="1"/>
          </p:cNvSpPr>
          <p:nvPr/>
        </p:nvSpPr>
        <p:spPr bwMode="auto">
          <a:xfrm>
            <a:off x="29039127" y="21114328"/>
            <a:ext cx="12768349" cy="5998591"/>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kern="0" dirty="0">
                <a:solidFill>
                  <a:prstClr val="black"/>
                </a:solidFill>
                <a:latin typeface="Calibri" pitchFamily="34" charset="0"/>
              </a:rPr>
              <a:t>Click here to insert your Conclusions text. Type it in or copy and paste from your Word document or other source.</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This text box will automatically re-size to your text. To turn off that feature, right click inside this box and go to </a:t>
            </a:r>
            <a:r>
              <a:rPr lang="en-US" sz="3103" b="1" kern="0" dirty="0">
                <a:solidFill>
                  <a:prstClr val="black"/>
                </a:solidFill>
                <a:latin typeface="Calibri" pitchFamily="34" charset="0"/>
              </a:rPr>
              <a:t>Format Shape, Text Box, Autofit</a:t>
            </a:r>
            <a:r>
              <a:rPr lang="en-US" sz="3103" kern="0" dirty="0">
                <a:solidFill>
                  <a:prstClr val="black"/>
                </a:solidFill>
                <a:latin typeface="Calibri" pitchFamily="34" charset="0"/>
              </a:rPr>
              <a:t>, and select the “Do Not Autofit” radio button.</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Zoom out to 100% to preview what this will look like on your printed poster.</a:t>
            </a:r>
          </a:p>
        </p:txBody>
      </p:sp>
      <p:sp>
        <p:nvSpPr>
          <p:cNvPr id="19" name="Rectangle 18"/>
          <p:cNvSpPr/>
          <p:nvPr/>
        </p:nvSpPr>
        <p:spPr>
          <a:xfrm>
            <a:off x="29039127" y="20449309"/>
            <a:ext cx="12768349" cy="665018"/>
          </a:xfrm>
          <a:prstGeom prst="rect">
            <a:avLst/>
          </a:prstGeom>
          <a:solidFill>
            <a:srgbClr val="006747"/>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prstClr val="white"/>
                </a:solidFill>
                <a:latin typeface="Calibri" panose="020F0502020204030204"/>
              </a:rPr>
              <a:t>Conclusions</a:t>
            </a:r>
          </a:p>
        </p:txBody>
      </p:sp>
      <p:graphicFrame>
        <p:nvGraphicFramePr>
          <p:cNvPr id="20" name="Content Placeholder 114" descr="Sample table with 4 columns, 7 rows." title="Sample Table"/>
          <p:cNvGraphicFramePr>
            <a:graphicFrameLocks/>
          </p:cNvGraphicFramePr>
          <p:nvPr>
            <p:extLst>
              <p:ext uri="{D42A27DB-BD31-4B8C-83A1-F6EECF244321}">
                <p14:modId xmlns:p14="http://schemas.microsoft.com/office/powerpoint/2010/main" val="4270475551"/>
              </p:ext>
            </p:extLst>
          </p:nvPr>
        </p:nvGraphicFramePr>
        <p:xfrm>
          <a:off x="15561426" y="22434060"/>
          <a:ext cx="12768348" cy="5275032"/>
        </p:xfrm>
        <a:graphic>
          <a:graphicData uri="http://schemas.openxmlformats.org/drawingml/2006/table">
            <a:tbl>
              <a:tblPr firstRow="1" bandRow="1"/>
              <a:tblGrid>
                <a:gridCol w="3192087">
                  <a:extLst>
                    <a:ext uri="{9D8B030D-6E8A-4147-A177-3AD203B41FA5}">
                      <a16:colId xmlns:a16="http://schemas.microsoft.com/office/drawing/2014/main" val="20000"/>
                    </a:ext>
                  </a:extLst>
                </a:gridCol>
                <a:gridCol w="3192087">
                  <a:extLst>
                    <a:ext uri="{9D8B030D-6E8A-4147-A177-3AD203B41FA5}">
                      <a16:colId xmlns:a16="http://schemas.microsoft.com/office/drawing/2014/main" val="20001"/>
                    </a:ext>
                  </a:extLst>
                </a:gridCol>
                <a:gridCol w="3192087">
                  <a:extLst>
                    <a:ext uri="{9D8B030D-6E8A-4147-A177-3AD203B41FA5}">
                      <a16:colId xmlns:a16="http://schemas.microsoft.com/office/drawing/2014/main" val="20002"/>
                    </a:ext>
                  </a:extLst>
                </a:gridCol>
                <a:gridCol w="3192087">
                  <a:extLst>
                    <a:ext uri="{9D8B030D-6E8A-4147-A177-3AD203B41FA5}">
                      <a16:colId xmlns:a16="http://schemas.microsoft.com/office/drawing/2014/main" val="20003"/>
                    </a:ext>
                  </a:extLst>
                </a:gridCol>
              </a:tblGrid>
              <a:tr h="753576">
                <a:tc>
                  <a:txBody>
                    <a:bodyPr/>
                    <a:lstStyle>
                      <a:lvl1pPr marL="0" algn="l" defTabSz="4389120" rtl="0" eaLnBrk="1" latinLnBrk="0" hangingPunct="1">
                        <a:defRPr sz="8640" b="1" kern="1200">
                          <a:solidFill>
                            <a:schemeClr val="lt1"/>
                          </a:solidFill>
                          <a:latin typeface="Calibri" panose="020F0502020204030204"/>
                        </a:defRPr>
                      </a:lvl1pPr>
                      <a:lvl2pPr marL="2194560" algn="l" defTabSz="4389120" rtl="0" eaLnBrk="1" latinLnBrk="0" hangingPunct="1">
                        <a:defRPr sz="8640" b="1" kern="1200">
                          <a:solidFill>
                            <a:schemeClr val="lt1"/>
                          </a:solidFill>
                          <a:latin typeface="Calibri" panose="020F0502020204030204"/>
                        </a:defRPr>
                      </a:lvl2pPr>
                      <a:lvl3pPr marL="4389120" algn="l" defTabSz="4389120" rtl="0" eaLnBrk="1" latinLnBrk="0" hangingPunct="1">
                        <a:defRPr sz="8640" b="1" kern="1200">
                          <a:solidFill>
                            <a:schemeClr val="lt1"/>
                          </a:solidFill>
                          <a:latin typeface="Calibri" panose="020F0502020204030204"/>
                        </a:defRPr>
                      </a:lvl3pPr>
                      <a:lvl4pPr marL="6583680" algn="l" defTabSz="4389120" rtl="0" eaLnBrk="1" latinLnBrk="0" hangingPunct="1">
                        <a:defRPr sz="8640" b="1" kern="1200">
                          <a:solidFill>
                            <a:schemeClr val="lt1"/>
                          </a:solidFill>
                          <a:latin typeface="Calibri" panose="020F0502020204030204"/>
                        </a:defRPr>
                      </a:lvl4pPr>
                      <a:lvl5pPr marL="8778240" algn="l" defTabSz="4389120" rtl="0" eaLnBrk="1" latinLnBrk="0" hangingPunct="1">
                        <a:defRPr sz="8640" b="1" kern="1200">
                          <a:solidFill>
                            <a:schemeClr val="lt1"/>
                          </a:solidFill>
                          <a:latin typeface="Calibri" panose="020F0502020204030204"/>
                        </a:defRPr>
                      </a:lvl5pPr>
                      <a:lvl6pPr marL="10972800" algn="l" defTabSz="4389120" rtl="0" eaLnBrk="1" latinLnBrk="0" hangingPunct="1">
                        <a:defRPr sz="8640" b="1" kern="1200">
                          <a:solidFill>
                            <a:schemeClr val="lt1"/>
                          </a:solidFill>
                          <a:latin typeface="Calibri" panose="020F0502020204030204"/>
                        </a:defRPr>
                      </a:lvl6pPr>
                      <a:lvl7pPr marL="13167360" algn="l" defTabSz="4389120" rtl="0" eaLnBrk="1" latinLnBrk="0" hangingPunct="1">
                        <a:defRPr sz="8640" b="1" kern="1200">
                          <a:solidFill>
                            <a:schemeClr val="lt1"/>
                          </a:solidFill>
                          <a:latin typeface="Calibri" panose="020F0502020204030204"/>
                        </a:defRPr>
                      </a:lvl7pPr>
                      <a:lvl8pPr marL="15361920" algn="l" defTabSz="4389120" rtl="0" eaLnBrk="1" latinLnBrk="0" hangingPunct="1">
                        <a:defRPr sz="8640" b="1" kern="1200">
                          <a:solidFill>
                            <a:schemeClr val="lt1"/>
                          </a:solidFill>
                          <a:latin typeface="Calibri" panose="020F0502020204030204"/>
                        </a:defRPr>
                      </a:lvl8pPr>
                      <a:lvl9pPr marL="17556480" algn="l" defTabSz="4389120" rtl="0" eaLnBrk="1" latinLnBrk="0" hangingPunct="1">
                        <a:defRPr sz="8640" b="1" kern="1200">
                          <a:solidFill>
                            <a:schemeClr val="lt1"/>
                          </a:solidFill>
                          <a:latin typeface="Calibri" panose="020F0502020204030204"/>
                        </a:defRPr>
                      </a:lvl9pPr>
                    </a:lstStyle>
                    <a:p>
                      <a:endParaRPr lang="en-US" sz="2600" dirty="0"/>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Calibri" panose="020F0502020204030204"/>
                        </a:defRPr>
                      </a:lvl1pPr>
                      <a:lvl2pPr marL="2194560" algn="l" defTabSz="4389120" rtl="0" eaLnBrk="1" latinLnBrk="0" hangingPunct="1">
                        <a:defRPr sz="8640" b="1" kern="1200">
                          <a:solidFill>
                            <a:schemeClr val="lt1"/>
                          </a:solidFill>
                          <a:latin typeface="Calibri" panose="020F0502020204030204"/>
                        </a:defRPr>
                      </a:lvl2pPr>
                      <a:lvl3pPr marL="4389120" algn="l" defTabSz="4389120" rtl="0" eaLnBrk="1" latinLnBrk="0" hangingPunct="1">
                        <a:defRPr sz="8640" b="1" kern="1200">
                          <a:solidFill>
                            <a:schemeClr val="lt1"/>
                          </a:solidFill>
                          <a:latin typeface="Calibri" panose="020F0502020204030204"/>
                        </a:defRPr>
                      </a:lvl3pPr>
                      <a:lvl4pPr marL="6583680" algn="l" defTabSz="4389120" rtl="0" eaLnBrk="1" latinLnBrk="0" hangingPunct="1">
                        <a:defRPr sz="8640" b="1" kern="1200">
                          <a:solidFill>
                            <a:schemeClr val="lt1"/>
                          </a:solidFill>
                          <a:latin typeface="Calibri" panose="020F0502020204030204"/>
                        </a:defRPr>
                      </a:lvl4pPr>
                      <a:lvl5pPr marL="8778240" algn="l" defTabSz="4389120" rtl="0" eaLnBrk="1" latinLnBrk="0" hangingPunct="1">
                        <a:defRPr sz="8640" b="1" kern="1200">
                          <a:solidFill>
                            <a:schemeClr val="lt1"/>
                          </a:solidFill>
                          <a:latin typeface="Calibri" panose="020F0502020204030204"/>
                        </a:defRPr>
                      </a:lvl5pPr>
                      <a:lvl6pPr marL="10972800" algn="l" defTabSz="4389120" rtl="0" eaLnBrk="1" latinLnBrk="0" hangingPunct="1">
                        <a:defRPr sz="8640" b="1" kern="1200">
                          <a:solidFill>
                            <a:schemeClr val="lt1"/>
                          </a:solidFill>
                          <a:latin typeface="Calibri" panose="020F0502020204030204"/>
                        </a:defRPr>
                      </a:lvl6pPr>
                      <a:lvl7pPr marL="13167360" algn="l" defTabSz="4389120" rtl="0" eaLnBrk="1" latinLnBrk="0" hangingPunct="1">
                        <a:defRPr sz="8640" b="1" kern="1200">
                          <a:solidFill>
                            <a:schemeClr val="lt1"/>
                          </a:solidFill>
                          <a:latin typeface="Calibri" panose="020F0502020204030204"/>
                        </a:defRPr>
                      </a:lvl7pPr>
                      <a:lvl8pPr marL="15361920" algn="l" defTabSz="4389120" rtl="0" eaLnBrk="1" latinLnBrk="0" hangingPunct="1">
                        <a:defRPr sz="8640" b="1" kern="1200">
                          <a:solidFill>
                            <a:schemeClr val="lt1"/>
                          </a:solidFill>
                          <a:latin typeface="Calibri" panose="020F0502020204030204"/>
                        </a:defRPr>
                      </a:lvl8pPr>
                      <a:lvl9pPr marL="17556480" algn="l" defTabSz="4389120" rtl="0" eaLnBrk="1" latinLnBrk="0" hangingPunct="1">
                        <a:defRPr sz="8640" b="1" kern="1200">
                          <a:solidFill>
                            <a:schemeClr val="lt1"/>
                          </a:solidFill>
                          <a:latin typeface="Calibri" panose="020F0502020204030204"/>
                        </a:defRPr>
                      </a:lvl9pPr>
                    </a:lstStyle>
                    <a:p>
                      <a:pPr algn="ctr"/>
                      <a:r>
                        <a:rPr lang="en-US" sz="2600" dirty="0"/>
                        <a:t>Heading</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Calibri" panose="020F0502020204030204"/>
                        </a:defRPr>
                      </a:lvl1pPr>
                      <a:lvl2pPr marL="2194560" algn="l" defTabSz="4389120" rtl="0" eaLnBrk="1" latinLnBrk="0" hangingPunct="1">
                        <a:defRPr sz="8640" b="1" kern="1200">
                          <a:solidFill>
                            <a:schemeClr val="lt1"/>
                          </a:solidFill>
                          <a:latin typeface="Calibri" panose="020F0502020204030204"/>
                        </a:defRPr>
                      </a:lvl2pPr>
                      <a:lvl3pPr marL="4389120" algn="l" defTabSz="4389120" rtl="0" eaLnBrk="1" latinLnBrk="0" hangingPunct="1">
                        <a:defRPr sz="8640" b="1" kern="1200">
                          <a:solidFill>
                            <a:schemeClr val="lt1"/>
                          </a:solidFill>
                          <a:latin typeface="Calibri" panose="020F0502020204030204"/>
                        </a:defRPr>
                      </a:lvl3pPr>
                      <a:lvl4pPr marL="6583680" algn="l" defTabSz="4389120" rtl="0" eaLnBrk="1" latinLnBrk="0" hangingPunct="1">
                        <a:defRPr sz="8640" b="1" kern="1200">
                          <a:solidFill>
                            <a:schemeClr val="lt1"/>
                          </a:solidFill>
                          <a:latin typeface="Calibri" panose="020F0502020204030204"/>
                        </a:defRPr>
                      </a:lvl4pPr>
                      <a:lvl5pPr marL="8778240" algn="l" defTabSz="4389120" rtl="0" eaLnBrk="1" latinLnBrk="0" hangingPunct="1">
                        <a:defRPr sz="8640" b="1" kern="1200">
                          <a:solidFill>
                            <a:schemeClr val="lt1"/>
                          </a:solidFill>
                          <a:latin typeface="Calibri" panose="020F0502020204030204"/>
                        </a:defRPr>
                      </a:lvl5pPr>
                      <a:lvl6pPr marL="10972800" algn="l" defTabSz="4389120" rtl="0" eaLnBrk="1" latinLnBrk="0" hangingPunct="1">
                        <a:defRPr sz="8640" b="1" kern="1200">
                          <a:solidFill>
                            <a:schemeClr val="lt1"/>
                          </a:solidFill>
                          <a:latin typeface="Calibri" panose="020F0502020204030204"/>
                        </a:defRPr>
                      </a:lvl6pPr>
                      <a:lvl7pPr marL="13167360" algn="l" defTabSz="4389120" rtl="0" eaLnBrk="1" latinLnBrk="0" hangingPunct="1">
                        <a:defRPr sz="8640" b="1" kern="1200">
                          <a:solidFill>
                            <a:schemeClr val="lt1"/>
                          </a:solidFill>
                          <a:latin typeface="Calibri" panose="020F0502020204030204"/>
                        </a:defRPr>
                      </a:lvl7pPr>
                      <a:lvl8pPr marL="15361920" algn="l" defTabSz="4389120" rtl="0" eaLnBrk="1" latinLnBrk="0" hangingPunct="1">
                        <a:defRPr sz="8640" b="1" kern="1200">
                          <a:solidFill>
                            <a:schemeClr val="lt1"/>
                          </a:solidFill>
                          <a:latin typeface="Calibri" panose="020F0502020204030204"/>
                        </a:defRPr>
                      </a:lvl8pPr>
                      <a:lvl9pPr marL="17556480" algn="l" defTabSz="4389120" rtl="0" eaLnBrk="1" latinLnBrk="0" hangingPunct="1">
                        <a:defRPr sz="8640" b="1" kern="1200">
                          <a:solidFill>
                            <a:schemeClr val="lt1"/>
                          </a:solidFill>
                          <a:latin typeface="Calibri" panose="020F0502020204030204"/>
                        </a:defRPr>
                      </a:lvl9pPr>
                    </a:lstStyle>
                    <a:p>
                      <a:pPr algn="ctr"/>
                      <a:r>
                        <a:rPr lang="en-US" sz="2600" dirty="0"/>
                        <a:t>Heading</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747"/>
                    </a:solidFill>
                  </a:tcPr>
                </a:tc>
                <a:tc>
                  <a:txBody>
                    <a:bodyPr/>
                    <a:lstStyle>
                      <a:lvl1pPr marL="0" algn="l" defTabSz="4389120" rtl="0" eaLnBrk="1" latinLnBrk="0" hangingPunct="1">
                        <a:defRPr sz="8640" b="1" kern="1200">
                          <a:solidFill>
                            <a:schemeClr val="lt1"/>
                          </a:solidFill>
                          <a:latin typeface="Calibri" panose="020F0502020204030204"/>
                        </a:defRPr>
                      </a:lvl1pPr>
                      <a:lvl2pPr marL="2194560" algn="l" defTabSz="4389120" rtl="0" eaLnBrk="1" latinLnBrk="0" hangingPunct="1">
                        <a:defRPr sz="8640" b="1" kern="1200">
                          <a:solidFill>
                            <a:schemeClr val="lt1"/>
                          </a:solidFill>
                          <a:latin typeface="Calibri" panose="020F0502020204030204"/>
                        </a:defRPr>
                      </a:lvl2pPr>
                      <a:lvl3pPr marL="4389120" algn="l" defTabSz="4389120" rtl="0" eaLnBrk="1" latinLnBrk="0" hangingPunct="1">
                        <a:defRPr sz="8640" b="1" kern="1200">
                          <a:solidFill>
                            <a:schemeClr val="lt1"/>
                          </a:solidFill>
                          <a:latin typeface="Calibri" panose="020F0502020204030204"/>
                        </a:defRPr>
                      </a:lvl3pPr>
                      <a:lvl4pPr marL="6583680" algn="l" defTabSz="4389120" rtl="0" eaLnBrk="1" latinLnBrk="0" hangingPunct="1">
                        <a:defRPr sz="8640" b="1" kern="1200">
                          <a:solidFill>
                            <a:schemeClr val="lt1"/>
                          </a:solidFill>
                          <a:latin typeface="Calibri" panose="020F0502020204030204"/>
                        </a:defRPr>
                      </a:lvl4pPr>
                      <a:lvl5pPr marL="8778240" algn="l" defTabSz="4389120" rtl="0" eaLnBrk="1" latinLnBrk="0" hangingPunct="1">
                        <a:defRPr sz="8640" b="1" kern="1200">
                          <a:solidFill>
                            <a:schemeClr val="lt1"/>
                          </a:solidFill>
                          <a:latin typeface="Calibri" panose="020F0502020204030204"/>
                        </a:defRPr>
                      </a:lvl5pPr>
                      <a:lvl6pPr marL="10972800" algn="l" defTabSz="4389120" rtl="0" eaLnBrk="1" latinLnBrk="0" hangingPunct="1">
                        <a:defRPr sz="8640" b="1" kern="1200">
                          <a:solidFill>
                            <a:schemeClr val="lt1"/>
                          </a:solidFill>
                          <a:latin typeface="Calibri" panose="020F0502020204030204"/>
                        </a:defRPr>
                      </a:lvl6pPr>
                      <a:lvl7pPr marL="13167360" algn="l" defTabSz="4389120" rtl="0" eaLnBrk="1" latinLnBrk="0" hangingPunct="1">
                        <a:defRPr sz="8640" b="1" kern="1200">
                          <a:solidFill>
                            <a:schemeClr val="lt1"/>
                          </a:solidFill>
                          <a:latin typeface="Calibri" panose="020F0502020204030204"/>
                        </a:defRPr>
                      </a:lvl7pPr>
                      <a:lvl8pPr marL="15361920" algn="l" defTabSz="4389120" rtl="0" eaLnBrk="1" latinLnBrk="0" hangingPunct="1">
                        <a:defRPr sz="8640" b="1" kern="1200">
                          <a:solidFill>
                            <a:schemeClr val="lt1"/>
                          </a:solidFill>
                          <a:latin typeface="Calibri" panose="020F0502020204030204"/>
                        </a:defRPr>
                      </a:lvl8pPr>
                      <a:lvl9pPr marL="17556480" algn="l" defTabSz="4389120" rtl="0" eaLnBrk="1" latinLnBrk="0" hangingPunct="1">
                        <a:defRPr sz="8640" b="1" kern="1200">
                          <a:solidFill>
                            <a:schemeClr val="lt1"/>
                          </a:solidFill>
                          <a:latin typeface="Calibri" panose="020F0502020204030204"/>
                        </a:defRPr>
                      </a:lvl9pPr>
                    </a:lstStyle>
                    <a:p>
                      <a:pPr algn="ctr"/>
                      <a:r>
                        <a:rPr lang="en-US" sz="2600" dirty="0"/>
                        <a:t>Heading</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747"/>
                    </a:solidFill>
                  </a:tcPr>
                </a:tc>
                <a:extLst>
                  <a:ext uri="{0D108BD9-81ED-4DB2-BD59-A6C34878D82A}">
                    <a16:rowId xmlns:a16="http://schemas.microsoft.com/office/drawing/2014/main" val="10000"/>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dirty="0"/>
                        <a:t>Item</a:t>
                      </a:r>
                    </a:p>
                  </a:txBody>
                  <a:tcPr marL="118225" marR="118225" marT="33251" marB="33251"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800</a:t>
                      </a:r>
                    </a:p>
                  </a:txBody>
                  <a:tcPr marL="118225" marR="118225" marT="33251" marB="33251"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790</a:t>
                      </a:r>
                    </a:p>
                  </a:txBody>
                  <a:tcPr marL="118225" marR="118225" marT="33251" marB="33251"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4001</a:t>
                      </a:r>
                    </a:p>
                  </a:txBody>
                  <a:tcPr marL="118225" marR="118225" marT="33251" marB="33251"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1"/>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dirty="0"/>
                        <a:t>Item</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356</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856</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290</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2"/>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dirty="0"/>
                        <a:t>Item</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228</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134</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238</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3"/>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dirty="0"/>
                        <a:t>Item</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954</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875</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976</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4"/>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dirty="0"/>
                        <a:t>Item</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324</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325</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301</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5"/>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b="1" dirty="0"/>
                        <a:t>Total</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b="1" dirty="0"/>
                        <a:t>199</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b="1" dirty="0"/>
                        <a:t>137</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b="1" dirty="0"/>
                        <a:t>186</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6"/>
                  </a:ext>
                </a:extLst>
              </a:tr>
            </a:tbl>
          </a:graphicData>
        </a:graphic>
      </p:graphicFrame>
      <mc:AlternateContent xmlns:mc="http://schemas.openxmlformats.org/markup-compatibility/2006">
        <mc:Choice xmlns:a14="http://schemas.microsoft.com/office/drawing/2010/main" Requires="a14">
          <p:sp>
            <p:nvSpPr>
              <p:cNvPr id="21" name="Text Box 190"/>
              <p:cNvSpPr txBox="1">
                <a:spLocks noChangeArrowheads="1"/>
              </p:cNvSpPr>
              <p:nvPr/>
            </p:nvSpPr>
            <p:spPr bwMode="auto">
              <a:xfrm>
                <a:off x="2083724" y="13208005"/>
                <a:ext cx="12768349" cy="10806446"/>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b="1" kern="0" dirty="0">
                    <a:solidFill>
                      <a:prstClr val="black"/>
                    </a:solidFill>
                    <a:latin typeface="Calibri" panose="020F0502020204030204"/>
                  </a:rPr>
                  <a:t>Genigraphics®</a:t>
                </a:r>
                <a:r>
                  <a:rPr lang="en-US" sz="3103" kern="0" dirty="0">
                    <a:solidFill>
                      <a:prstClr val="black"/>
                    </a:solidFill>
                    <a:latin typeface="Calibri" panose="020F0502020204030204"/>
                  </a:rPr>
                  <a:t> has provided this template to assist in preparation of a medical or scientific research poster. The dimensions are set to 36” high by 48” wide but prints can be scaled up or down in size to any dimension with a 3:4 aspect ratio. For example, if you order a 30” x 40” poster using this template, we will print the file at 83.3% of its original size. </a:t>
                </a:r>
                <a:r>
                  <a:rPr lang="en-US" sz="3103" b="1" kern="0" dirty="0">
                    <a:solidFill>
                      <a:prstClr val="black"/>
                    </a:solidFill>
                    <a:latin typeface="Calibri" panose="020F0502020204030204"/>
                  </a:rPr>
                  <a:t>The most critical factor is that your template and poster dimensions must be proportional:</a:t>
                </a:r>
              </a:p>
              <a:p>
                <a:pPr defTabSz="886694" eaLnBrk="1" hangingPunct="1">
                  <a:defRPr/>
                </a:pPr>
                <a:endParaRPr lang="en-US" sz="3103" b="1" kern="0" dirty="0">
                  <a:solidFill>
                    <a:prstClr val="black"/>
                  </a:solidFill>
                  <a:latin typeface="Calibri" panose="020F0502020204030204"/>
                </a:endParaRPr>
              </a:p>
              <a:p>
                <a:pPr defTabSz="886694" eaLnBrk="1" hangingPunct="1">
                  <a:defRPr/>
                </a:pPr>
                <a14:m>
                  <m:oMathPara xmlns:m="http://schemas.openxmlformats.org/officeDocument/2006/math">
                    <m:oMathParaPr>
                      <m:jc m:val="centerGroup"/>
                    </m:oMathParaPr>
                    <m:oMath xmlns:m="http://schemas.openxmlformats.org/officeDocument/2006/math">
                      <m:box>
                        <m:boxPr>
                          <m:ctrlPr>
                            <a:rPr lang="en-US" sz="3103" b="1" i="1" kern="0">
                              <a:solidFill>
                                <a:prstClr val="black"/>
                              </a:solidFill>
                              <a:latin typeface="Cambria Math" panose="02040503050406030204" pitchFamily="18" charset="0"/>
                            </a:rPr>
                          </m:ctrlPr>
                        </m:boxPr>
                        <m:e>
                          <m:f>
                            <m:fPr>
                              <m:ctrlPr>
                                <a:rPr lang="en-US" sz="3103" b="1" i="1" kern="0">
                                  <a:solidFill>
                                    <a:prstClr val="black"/>
                                  </a:solidFill>
                                  <a:latin typeface="Cambria Math" panose="02040503050406030204" pitchFamily="18" charset="0"/>
                                </a:rPr>
                              </m:ctrlPr>
                            </m:fPr>
                            <m:num>
                              <m:r>
                                <a:rPr lang="en-US" sz="3103" b="1" i="1" kern="0">
                                  <a:solidFill>
                                    <a:prstClr val="black"/>
                                  </a:solidFill>
                                  <a:latin typeface="Cambria Math"/>
                                </a:rPr>
                                <m:t>𝒕𝒆𝒎𝒑𝒍𝒂𝒕𝒆</m:t>
                              </m:r>
                              <m:r>
                                <a:rPr lang="en-US" sz="3103" b="1" i="1" kern="0">
                                  <a:solidFill>
                                    <a:prstClr val="black"/>
                                  </a:solidFill>
                                  <a:latin typeface="Cambria Math"/>
                                </a:rPr>
                                <m:t> </m:t>
                              </m:r>
                              <m:r>
                                <a:rPr lang="en-US" sz="3103" b="1" i="1" kern="0">
                                  <a:solidFill>
                                    <a:prstClr val="black"/>
                                  </a:solidFill>
                                  <a:latin typeface="Cambria Math"/>
                                </a:rPr>
                                <m:t>𝒉𝒆𝒊𝒈𝒉𝒕</m:t>
                              </m:r>
                            </m:num>
                            <m:den>
                              <m:r>
                                <a:rPr lang="en-US" sz="3103" b="1" i="1" kern="0">
                                  <a:solidFill>
                                    <a:prstClr val="black"/>
                                  </a:solidFill>
                                  <a:latin typeface="Cambria Math"/>
                                </a:rPr>
                                <m:t>𝒕𝒆𝒎𝒑𝒍𝒂𝒕𝒆</m:t>
                              </m:r>
                              <m:r>
                                <a:rPr lang="en-US" sz="3103" b="1" i="1" kern="0">
                                  <a:solidFill>
                                    <a:prstClr val="black"/>
                                  </a:solidFill>
                                  <a:latin typeface="Cambria Math"/>
                                </a:rPr>
                                <m:t> </m:t>
                              </m:r>
                              <m:r>
                                <a:rPr lang="en-US" sz="3103" b="1" i="1" kern="0">
                                  <a:solidFill>
                                    <a:prstClr val="black"/>
                                  </a:solidFill>
                                  <a:latin typeface="Cambria Math"/>
                                </a:rPr>
                                <m:t>𝒘𝒊𝒅𝒕𝒉</m:t>
                              </m:r>
                            </m:den>
                          </m:f>
                        </m:e>
                      </m:box>
                      <m:r>
                        <a:rPr lang="en-US" sz="3103" b="1" i="1" kern="0">
                          <a:solidFill>
                            <a:prstClr val="black"/>
                          </a:solidFill>
                          <a:latin typeface="Cambria Math"/>
                        </a:rPr>
                        <m:t> = </m:t>
                      </m:r>
                      <m:box>
                        <m:boxPr>
                          <m:ctrlPr>
                            <a:rPr lang="en-US" sz="3103" b="1" i="1" kern="0">
                              <a:solidFill>
                                <a:prstClr val="black"/>
                              </a:solidFill>
                              <a:latin typeface="Cambria Math" panose="02040503050406030204" pitchFamily="18" charset="0"/>
                            </a:rPr>
                          </m:ctrlPr>
                        </m:boxPr>
                        <m:e>
                          <m:f>
                            <m:fPr>
                              <m:ctrlPr>
                                <a:rPr lang="en-US" sz="3103" b="1" i="1" kern="0">
                                  <a:solidFill>
                                    <a:prstClr val="black"/>
                                  </a:solidFill>
                                  <a:latin typeface="Cambria Math" panose="02040503050406030204" pitchFamily="18" charset="0"/>
                                </a:rPr>
                              </m:ctrlPr>
                            </m:fPr>
                            <m:num>
                              <m:r>
                                <a:rPr lang="en-US" sz="3103" b="1" i="1" kern="0">
                                  <a:solidFill>
                                    <a:prstClr val="black"/>
                                  </a:solidFill>
                                  <a:latin typeface="Cambria Math"/>
                                </a:rPr>
                                <m:t>𝒅𝒆𝒔𝒊𝒓𝒆𝒅</m:t>
                              </m:r>
                              <m:r>
                                <a:rPr lang="en-US" sz="3103" b="1" i="1" kern="0">
                                  <a:solidFill>
                                    <a:prstClr val="black"/>
                                  </a:solidFill>
                                  <a:latin typeface="Cambria Math"/>
                                </a:rPr>
                                <m:t> </m:t>
                              </m:r>
                              <m:r>
                                <a:rPr lang="en-US" sz="3103" b="1" i="1" kern="0">
                                  <a:solidFill>
                                    <a:prstClr val="black"/>
                                  </a:solidFill>
                                  <a:latin typeface="Cambria Math"/>
                                </a:rPr>
                                <m:t>𝒑𝒓𝒊𝒏𝒕</m:t>
                              </m:r>
                              <m:r>
                                <a:rPr lang="en-US" sz="3103" b="1" i="1" kern="0">
                                  <a:solidFill>
                                    <a:prstClr val="black"/>
                                  </a:solidFill>
                                  <a:latin typeface="Cambria Math"/>
                                </a:rPr>
                                <m:t> </m:t>
                              </m:r>
                              <m:r>
                                <a:rPr lang="en-US" sz="3103" b="1" i="1" kern="0">
                                  <a:solidFill>
                                    <a:prstClr val="black"/>
                                  </a:solidFill>
                                  <a:latin typeface="Cambria Math"/>
                                </a:rPr>
                                <m:t>𝒉𝒆𝒊𝒈𝒉𝒕</m:t>
                              </m:r>
                            </m:num>
                            <m:den>
                              <m:r>
                                <a:rPr lang="en-US" sz="3103" b="1" i="1" kern="0">
                                  <a:solidFill>
                                    <a:prstClr val="black"/>
                                  </a:solidFill>
                                  <a:latin typeface="Cambria Math"/>
                                </a:rPr>
                                <m:t>𝒅𝒆𝒔𝒊𝒓𝒆𝒅</m:t>
                              </m:r>
                              <m:r>
                                <a:rPr lang="en-US" sz="3103" b="1" i="1" kern="0">
                                  <a:solidFill>
                                    <a:prstClr val="black"/>
                                  </a:solidFill>
                                  <a:latin typeface="Cambria Math"/>
                                </a:rPr>
                                <m:t> </m:t>
                              </m:r>
                              <m:r>
                                <a:rPr lang="en-US" sz="3103" b="1" i="1" kern="0">
                                  <a:solidFill>
                                    <a:prstClr val="black"/>
                                  </a:solidFill>
                                  <a:latin typeface="Cambria Math"/>
                                </a:rPr>
                                <m:t>𝒑𝒓𝒊𝒏𝒕</m:t>
                              </m:r>
                              <m:r>
                                <a:rPr lang="en-US" sz="3103" b="1" i="1" kern="0">
                                  <a:solidFill>
                                    <a:prstClr val="black"/>
                                  </a:solidFill>
                                  <a:latin typeface="Cambria Math"/>
                                </a:rPr>
                                <m:t> </m:t>
                              </m:r>
                              <m:r>
                                <a:rPr lang="en-US" sz="3103" b="1" i="1" kern="0">
                                  <a:solidFill>
                                    <a:prstClr val="black"/>
                                  </a:solidFill>
                                  <a:latin typeface="Cambria Math"/>
                                </a:rPr>
                                <m:t>𝒘𝒊𝒅𝒕𝒉</m:t>
                              </m:r>
                            </m:den>
                          </m:f>
                        </m:e>
                      </m:box>
                    </m:oMath>
                  </m:oMathPara>
                </a14:m>
                <a:endParaRPr lang="en-US" sz="3103" b="1" kern="0" dirty="0">
                  <a:solidFill>
                    <a:prstClr val="black"/>
                  </a:solidFill>
                  <a:latin typeface="Calibri" panose="020F0502020204030204"/>
                </a:endParaRPr>
              </a:p>
              <a:p>
                <a:pPr defTabSz="886694" eaLnBrk="1" hangingPunct="1">
                  <a:defRPr/>
                </a:pPr>
                <a:endParaRPr lang="en-US" sz="3103" kern="0" dirty="0">
                  <a:solidFill>
                    <a:prstClr val="black"/>
                  </a:solidFill>
                  <a:latin typeface="Calibri" panose="020F0502020204030204"/>
                </a:endParaRPr>
              </a:p>
              <a:p>
                <a:pPr defTabSz="886694" eaLnBrk="1" hangingPunct="1">
                  <a:defRPr/>
                </a:pPr>
                <a:r>
                  <a:rPr lang="en-US" sz="3103" kern="0" dirty="0">
                    <a:solidFill>
                      <a:prstClr val="black"/>
                    </a:solidFill>
                    <a:latin typeface="Calibri" panose="020F0502020204030204"/>
                  </a:rPr>
                  <a:t>Order your poster from Genigraphics and we will perform a free design review and advise you if we see anything that may be a concern for printing. We’ll even help tidy things up.</a:t>
                </a:r>
              </a:p>
              <a:p>
                <a:pPr defTabSz="886694" eaLnBrk="1" hangingPunct="1">
                  <a:defRPr/>
                </a:pPr>
                <a:endParaRPr lang="en-US" sz="3103" kern="0" dirty="0">
                  <a:solidFill>
                    <a:prstClr val="black"/>
                  </a:solidFill>
                  <a:latin typeface="Calibri" panose="020F0502020204030204"/>
                </a:endParaRPr>
              </a:p>
              <a:p>
                <a:pPr defTabSz="886694" eaLnBrk="1" hangingPunct="1">
                  <a:defRPr/>
                </a:pPr>
                <a:r>
                  <a:rPr lang="en-US" sz="3103" kern="0" dirty="0">
                    <a:solidFill>
                      <a:prstClr val="black"/>
                    </a:solidFill>
                    <a:latin typeface="Calibri" panose="020F0502020204030204"/>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21" name="Text Box 190"/>
              <p:cNvSpPr txBox="1">
                <a:spLocks noRot="1" noChangeAspect="1" noMove="1" noResize="1" noEditPoints="1" noAdjustHandles="1" noChangeArrowheads="1" noChangeShapeType="1" noTextEdit="1"/>
              </p:cNvSpPr>
              <p:nvPr/>
            </p:nvSpPr>
            <p:spPr bwMode="auto">
              <a:xfrm>
                <a:off x="2083724" y="13208005"/>
                <a:ext cx="12768349" cy="10806446"/>
              </a:xfrm>
              <a:prstGeom prst="rect">
                <a:avLst/>
              </a:prstGeom>
              <a:blipFill>
                <a:blip r:embed="rId2"/>
                <a:stretch>
                  <a:fillRect l="-860" r="-1528" b="-56"/>
                </a:stretch>
              </a:blipFill>
              <a:ln w="12700">
                <a:noFill/>
              </a:ln>
              <a:effectLst/>
            </p:spPr>
            <p:txBody>
              <a:bodyPr/>
              <a:lstStyle/>
              <a:p>
                <a:r>
                  <a:rPr lang="en-US">
                    <a:noFill/>
                  </a:rPr>
                  <a:t> </a:t>
                </a:r>
              </a:p>
            </p:txBody>
          </p:sp>
        </mc:Fallback>
      </mc:AlternateContent>
      <p:sp>
        <p:nvSpPr>
          <p:cNvPr id="22" name="Rectangle 21"/>
          <p:cNvSpPr/>
          <p:nvPr/>
        </p:nvSpPr>
        <p:spPr>
          <a:xfrm>
            <a:off x="15561426" y="12542982"/>
            <a:ext cx="12768349" cy="665018"/>
          </a:xfrm>
          <a:prstGeom prst="rect">
            <a:avLst/>
          </a:prstGeom>
          <a:solidFill>
            <a:srgbClr val="006747"/>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schemeClr val="bg1"/>
                </a:solidFill>
                <a:latin typeface="Calibri" panose="020F0502020204030204"/>
              </a:rPr>
              <a:t>Results</a:t>
            </a:r>
          </a:p>
        </p:txBody>
      </p:sp>
      <p:pic>
        <p:nvPicPr>
          <p:cNvPr id="23"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472873" y="24598521"/>
            <a:ext cx="3990109" cy="2762383"/>
          </a:xfrm>
          <a:prstGeom prst="rect">
            <a:avLst/>
          </a:prstGeom>
          <a:noFill/>
          <a:ln w="9525">
            <a:solidFill>
              <a:srgbClr val="455F51">
                <a:lumMod val="50000"/>
              </a:srgbClr>
            </a:solidFill>
            <a:miter lim="800000"/>
            <a:headEnd/>
            <a:tailEnd/>
          </a:ln>
          <a:extLst>
            <a:ext uri="{909E8E84-426E-40DD-AFC4-6F175D3DCCD1}">
              <a14:hiddenFill xmlns:a14="http://schemas.microsoft.com/office/drawing/2010/main">
                <a:solidFill>
                  <a:srgbClr val="FFFFFF"/>
                </a:solidFill>
              </a14:hiddenFill>
            </a:ext>
          </a:extLst>
        </p:spPr>
      </p:pic>
      <p:pic>
        <p:nvPicPr>
          <p:cNvPr id="24"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458037" y="24598581"/>
            <a:ext cx="3990109" cy="2762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 Box 180"/>
          <p:cNvSpPr txBox="1">
            <a:spLocks noChangeArrowheads="1"/>
          </p:cNvSpPr>
          <p:nvPr/>
        </p:nvSpPr>
        <p:spPr bwMode="auto">
          <a:xfrm>
            <a:off x="3430655" y="27560903"/>
            <a:ext cx="3736419" cy="42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0" tIns="33245" rIns="66490" bIns="332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327" b="1" dirty="0">
                <a:solidFill>
                  <a:prstClr val="black"/>
                </a:solidFill>
                <a:latin typeface="Calibri" pitchFamily="34" charset="0"/>
              </a:rPr>
              <a:t>Figure 1.</a:t>
            </a:r>
            <a:r>
              <a:rPr lang="en-US" sz="2327" dirty="0">
                <a:solidFill>
                  <a:prstClr val="black"/>
                </a:solidFill>
                <a:latin typeface="Calibri" pitchFamily="34" charset="0"/>
              </a:rPr>
              <a:t> Label in 24pt Calibri.</a:t>
            </a:r>
          </a:p>
        </p:txBody>
      </p:sp>
      <p:sp>
        <p:nvSpPr>
          <p:cNvPr id="26" name="Text Box 181"/>
          <p:cNvSpPr txBox="1">
            <a:spLocks noChangeArrowheads="1"/>
          </p:cNvSpPr>
          <p:nvPr/>
        </p:nvSpPr>
        <p:spPr bwMode="auto">
          <a:xfrm>
            <a:off x="9415816" y="27560903"/>
            <a:ext cx="3736419" cy="42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0" tIns="33245" rIns="66490" bIns="332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327" b="1" dirty="0">
                <a:solidFill>
                  <a:prstClr val="black"/>
                </a:solidFill>
                <a:latin typeface="Calibri" pitchFamily="34" charset="0"/>
              </a:rPr>
              <a:t>Figure 2.</a:t>
            </a:r>
            <a:r>
              <a:rPr lang="en-US" sz="2327" dirty="0">
                <a:solidFill>
                  <a:prstClr val="black"/>
                </a:solidFill>
                <a:latin typeface="Calibri" pitchFamily="34" charset="0"/>
              </a:rPr>
              <a:t> Label in 24pt Calibri.</a:t>
            </a:r>
          </a:p>
        </p:txBody>
      </p:sp>
      <p:sp>
        <p:nvSpPr>
          <p:cNvPr id="27" name="Text Box 180"/>
          <p:cNvSpPr txBox="1">
            <a:spLocks noChangeArrowheads="1"/>
          </p:cNvSpPr>
          <p:nvPr/>
        </p:nvSpPr>
        <p:spPr bwMode="auto">
          <a:xfrm>
            <a:off x="15558622" y="21897587"/>
            <a:ext cx="3629017" cy="42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0" tIns="33245" rIns="66490" bIns="332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327" b="1" dirty="0">
                <a:solidFill>
                  <a:prstClr val="black"/>
                </a:solidFill>
                <a:latin typeface="Calibri" pitchFamily="34" charset="0"/>
              </a:rPr>
              <a:t>Table 1.</a:t>
            </a:r>
            <a:r>
              <a:rPr lang="en-US" sz="2327" dirty="0">
                <a:solidFill>
                  <a:prstClr val="black"/>
                </a:solidFill>
                <a:latin typeface="Calibri" pitchFamily="34" charset="0"/>
              </a:rPr>
              <a:t> Label in 24pt Calibri.</a:t>
            </a:r>
          </a:p>
        </p:txBody>
      </p:sp>
      <p:graphicFrame>
        <p:nvGraphicFramePr>
          <p:cNvPr id="29" name="Chart 28">
            <a:extLst>
              <a:ext uri="{FF2B5EF4-FFF2-40B4-BE49-F238E27FC236}">
                <a16:creationId xmlns:a16="http://schemas.microsoft.com/office/drawing/2014/main" id="{24AC25FB-400E-4CEF-951E-E7350303D7BE}"/>
              </a:ext>
            </a:extLst>
          </p:cNvPr>
          <p:cNvGraphicFramePr/>
          <p:nvPr>
            <p:extLst>
              <p:ext uri="{D42A27DB-BD31-4B8C-83A1-F6EECF244321}">
                <p14:modId xmlns:p14="http://schemas.microsoft.com/office/powerpoint/2010/main" val="3743186521"/>
              </p:ext>
            </p:extLst>
          </p:nvPr>
        </p:nvGraphicFramePr>
        <p:xfrm>
          <a:off x="29039127" y="5153891"/>
          <a:ext cx="12768349" cy="666381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060740977"/>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Override1.xml><?xml version="1.0" encoding="utf-8"?>
<a:themeOverride xmlns:a="http://schemas.openxmlformats.org/drawingml/2006/main">
  <a:clrScheme name="USF">
    <a:dk1>
      <a:sysClr val="windowText" lastClr="000000"/>
    </a:dk1>
    <a:lt1>
      <a:sysClr val="window" lastClr="FFFFFF"/>
    </a:lt1>
    <a:dk2>
      <a:srgbClr val="455F51"/>
    </a:dk2>
    <a:lt2>
      <a:srgbClr val="CFC493"/>
    </a:lt2>
    <a:accent1>
      <a:srgbClr val="006747"/>
    </a:accent1>
    <a:accent2>
      <a:srgbClr val="9CCB3B"/>
    </a:accent2>
    <a:accent3>
      <a:srgbClr val="DBE442"/>
    </a:accent3>
    <a:accent4>
      <a:srgbClr val="009374"/>
    </a:accent4>
    <a:accent5>
      <a:srgbClr val="29AFCE"/>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2013 - 2022 Theme</Template>
  <TotalTime>144</TotalTime>
  <Words>1078</Words>
  <Application>Microsoft Office PowerPoint</Application>
  <PresentationFormat>Custom</PresentationFormat>
  <Paragraphs>102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 Math</vt:lpstr>
      <vt:lpstr>Office 2013 - 2022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Ora D Tanner</dc:creator>
  <cp:lastModifiedBy>Samuel Ediger</cp:lastModifiedBy>
  <cp:revision>9</cp:revision>
  <dcterms:created xsi:type="dcterms:W3CDTF">2018-02-28T15:21:34Z</dcterms:created>
  <dcterms:modified xsi:type="dcterms:W3CDTF">2025-01-09T17:04:09Z</dcterms:modified>
</cp:coreProperties>
</file>