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43891200" cy="32918400"/>
  <p:notesSz cx="6858000" cy="9144000"/>
  <p:defaultTextStyle>
    <a:defPPr>
      <a:defRPr lang="en-US"/>
    </a:defPPr>
    <a:lvl1pPr marL="0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51288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02576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53864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05153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756441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07729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459017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810305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29" userDrawn="1">
          <p15:clr>
            <a:srgbClr val="A4A3A4"/>
          </p15:clr>
        </p15:guide>
        <p15:guide id="2" pos="135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7A57"/>
    <a:srgbClr val="83BC30"/>
    <a:srgbClr val="CED923"/>
    <a:srgbClr val="C8BC88"/>
    <a:srgbClr val="004D32"/>
    <a:srgbClr val="001A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431" autoAdjust="0"/>
  </p:normalViewPr>
  <p:slideViewPr>
    <p:cSldViewPr snapToGrid="0" snapToObjects="1" showGuides="1">
      <p:cViewPr varScale="1">
        <p:scale>
          <a:sx n="19" d="100"/>
          <a:sy n="19" d="100"/>
        </p:scale>
        <p:origin x="2124" y="42"/>
      </p:cViewPr>
      <p:guideLst>
        <p:guide orient="horz" pos="10229"/>
        <p:guide pos="135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44C2E-34F1-7B40-AC62-022AC4A57F63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B2A46-CA82-5142-91FD-821B844B8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32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rcode-monkey.com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qr-code-generator.com/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rcode-monkey.com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qr-code-generator.com/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rcode-monkey.com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qr-code-generator.com/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rcode-monkey.com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qr-code-generator.com/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rcode-monkey.com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qr-code-generator.com/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rcode-monkey.com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qr-code-generator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Use Arial font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For</a:t>
            </a:r>
            <a:r>
              <a:rPr lang="en-US" baseline="0" dirty="0"/>
              <a:t> text boxes</a:t>
            </a:r>
            <a:r>
              <a:rPr lang="en-US" dirty="0"/>
              <a:t>: </a:t>
            </a:r>
            <a:r>
              <a:rPr lang="en-US" b="1" dirty="0"/>
              <a:t>Do not drop below font size 28</a:t>
            </a:r>
            <a:r>
              <a:rPr lang="en-US" dirty="0"/>
              <a:t>, but if you have extra space, you can up the font size until the space is full.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You</a:t>
            </a:r>
            <a:r>
              <a:rPr lang="en-US" baseline="0" dirty="0"/>
              <a:t> can move around and customize the template to best fit your information.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Create a</a:t>
            </a:r>
            <a:r>
              <a:rPr lang="en-US" baseline="0" dirty="0"/>
              <a:t> QR Code here: </a:t>
            </a:r>
            <a:r>
              <a:rPr lang="en-US" sz="1200" dirty="0">
                <a:hlinkClick r:id="rId3"/>
              </a:rPr>
              <a:t>https://www.qrcode-monkey.com/ </a:t>
            </a:r>
            <a:r>
              <a:rPr lang="en-US" sz="1200" baseline="0" dirty="0"/>
              <a:t> </a:t>
            </a:r>
            <a:r>
              <a:rPr lang="en-US" sz="1200" dirty="0">
                <a:solidFill>
                  <a:srgbClr val="2196F3"/>
                </a:solidFill>
                <a:latin typeface="Lato" panose="020F0502020204030203" pitchFamily="34" charset="0"/>
                <a:cs typeface="Arial" panose="020B0604020202020204" pitchFamily="34" charset="0"/>
              </a:rPr>
              <a:t>or here: </a:t>
            </a:r>
            <a:r>
              <a:rPr lang="en-US" sz="1200" dirty="0">
                <a:solidFill>
                  <a:srgbClr val="2196F3"/>
                </a:solidFill>
                <a:latin typeface="Lato" panose="020F0502020204030203" pitchFamily="34" charset="0"/>
                <a:cs typeface="Arial" panose="020B0604020202020204" pitchFamily="34" charset="0"/>
                <a:hlinkClick r:id="rId4"/>
              </a:rPr>
              <a:t>https://www.qr-code-generator.com/</a:t>
            </a:r>
            <a:endParaRPr lang="en-US" sz="1200" dirty="0">
              <a:solidFill>
                <a:srgbClr val="2196F3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2196F3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2196F3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2A46-CA82-5142-91FD-821B844B83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03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Use Arial font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For</a:t>
            </a:r>
            <a:r>
              <a:rPr lang="en-US" baseline="0" dirty="0"/>
              <a:t> text boxes</a:t>
            </a:r>
            <a:r>
              <a:rPr lang="en-US" dirty="0"/>
              <a:t>: </a:t>
            </a:r>
            <a:r>
              <a:rPr lang="en-US" b="1" dirty="0"/>
              <a:t>Do not drop below font size 28</a:t>
            </a:r>
            <a:r>
              <a:rPr lang="en-US" dirty="0"/>
              <a:t>, but if you have extra space, you can up the font size until the space is full.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You</a:t>
            </a:r>
            <a:r>
              <a:rPr lang="en-US" baseline="0" dirty="0"/>
              <a:t> can move around and customize the template to best fit your information.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Create a</a:t>
            </a:r>
            <a:r>
              <a:rPr lang="en-US" baseline="0" dirty="0"/>
              <a:t> QR Code here: </a:t>
            </a:r>
            <a:r>
              <a:rPr lang="en-US" sz="1200" dirty="0">
                <a:hlinkClick r:id="rId3"/>
              </a:rPr>
              <a:t>https://www.qrcode-monkey.com/ </a:t>
            </a:r>
            <a:r>
              <a:rPr lang="en-US" sz="1200" baseline="0" dirty="0"/>
              <a:t> </a:t>
            </a:r>
            <a:r>
              <a:rPr lang="en-US" sz="1200" dirty="0">
                <a:solidFill>
                  <a:srgbClr val="2196F3"/>
                </a:solidFill>
                <a:latin typeface="Lato" panose="020F0502020204030203" pitchFamily="34" charset="0"/>
                <a:cs typeface="Arial" panose="020B0604020202020204" pitchFamily="34" charset="0"/>
              </a:rPr>
              <a:t>or here: </a:t>
            </a:r>
            <a:r>
              <a:rPr lang="en-US" sz="1200" dirty="0">
                <a:solidFill>
                  <a:srgbClr val="2196F3"/>
                </a:solidFill>
                <a:latin typeface="Lato" panose="020F0502020204030203" pitchFamily="34" charset="0"/>
                <a:cs typeface="Arial" panose="020B0604020202020204" pitchFamily="34" charset="0"/>
                <a:hlinkClick r:id="rId4"/>
              </a:rPr>
              <a:t>https://www.qr-code-generator.com/</a:t>
            </a:r>
            <a:endParaRPr lang="en-US" sz="1200" dirty="0">
              <a:solidFill>
                <a:srgbClr val="2196F3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2A46-CA82-5142-91FD-821B844B83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10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Use Arial font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For</a:t>
            </a:r>
            <a:r>
              <a:rPr lang="en-US" baseline="0" dirty="0"/>
              <a:t> text boxes</a:t>
            </a:r>
            <a:r>
              <a:rPr lang="en-US" dirty="0"/>
              <a:t>: </a:t>
            </a:r>
            <a:r>
              <a:rPr lang="en-US" b="1" dirty="0"/>
              <a:t>Do not drop below font size 28</a:t>
            </a:r>
            <a:r>
              <a:rPr lang="en-US" dirty="0"/>
              <a:t>, but if you have extra space, you can up the font size until the space is full.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You</a:t>
            </a:r>
            <a:r>
              <a:rPr lang="en-US" baseline="0" dirty="0"/>
              <a:t> can move around and customize the template to best fit your information.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Create a</a:t>
            </a:r>
            <a:r>
              <a:rPr lang="en-US" baseline="0" dirty="0"/>
              <a:t> QR Code here: </a:t>
            </a:r>
            <a:r>
              <a:rPr lang="en-US" sz="1200" dirty="0">
                <a:hlinkClick r:id="rId3"/>
              </a:rPr>
              <a:t>https://www.qrcode-monkey.com/ </a:t>
            </a:r>
            <a:r>
              <a:rPr lang="en-US" sz="1200" baseline="0" dirty="0"/>
              <a:t> </a:t>
            </a:r>
            <a:r>
              <a:rPr lang="en-US" sz="1200" dirty="0">
                <a:solidFill>
                  <a:srgbClr val="2196F3"/>
                </a:solidFill>
                <a:latin typeface="Lato" panose="020F0502020204030203" pitchFamily="34" charset="0"/>
                <a:cs typeface="Arial" panose="020B0604020202020204" pitchFamily="34" charset="0"/>
              </a:rPr>
              <a:t>or here: </a:t>
            </a:r>
            <a:r>
              <a:rPr lang="en-US" sz="1200" dirty="0">
                <a:solidFill>
                  <a:srgbClr val="2196F3"/>
                </a:solidFill>
                <a:latin typeface="Lato" panose="020F0502020204030203" pitchFamily="34" charset="0"/>
                <a:cs typeface="Arial" panose="020B0604020202020204" pitchFamily="34" charset="0"/>
                <a:hlinkClick r:id="rId4"/>
              </a:rPr>
              <a:t>https://www.qr-code-generator.com/</a:t>
            </a:r>
            <a:endParaRPr lang="en-US" sz="1200" dirty="0">
              <a:solidFill>
                <a:srgbClr val="2196F3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2A46-CA82-5142-91FD-821B844B83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79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Use Arial font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For</a:t>
            </a:r>
            <a:r>
              <a:rPr lang="en-US" baseline="0" dirty="0"/>
              <a:t> text boxes</a:t>
            </a:r>
            <a:r>
              <a:rPr lang="en-US" dirty="0"/>
              <a:t>: </a:t>
            </a:r>
            <a:r>
              <a:rPr lang="en-US" b="1" dirty="0"/>
              <a:t>Do not drop below font size 28</a:t>
            </a:r>
            <a:r>
              <a:rPr lang="en-US" dirty="0"/>
              <a:t>, but if you have extra space, you can up the font size until the space is full.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You</a:t>
            </a:r>
            <a:r>
              <a:rPr lang="en-US" baseline="0" dirty="0"/>
              <a:t> can move around and customize the template to best fit your information.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Create a</a:t>
            </a:r>
            <a:r>
              <a:rPr lang="en-US" baseline="0" dirty="0"/>
              <a:t> QR Code here: </a:t>
            </a:r>
            <a:r>
              <a:rPr lang="en-US" sz="1200" dirty="0">
                <a:hlinkClick r:id="rId3"/>
              </a:rPr>
              <a:t>https://www.qrcode-monkey.com/ </a:t>
            </a:r>
            <a:r>
              <a:rPr lang="en-US" sz="1200" baseline="0" dirty="0"/>
              <a:t> </a:t>
            </a:r>
            <a:r>
              <a:rPr lang="en-US" sz="1200" dirty="0">
                <a:solidFill>
                  <a:srgbClr val="2196F3"/>
                </a:solidFill>
                <a:latin typeface="Lato" panose="020F0502020204030203" pitchFamily="34" charset="0"/>
                <a:cs typeface="Arial" panose="020B0604020202020204" pitchFamily="34" charset="0"/>
              </a:rPr>
              <a:t>or here: </a:t>
            </a:r>
            <a:r>
              <a:rPr lang="en-US" sz="1200" dirty="0">
                <a:solidFill>
                  <a:srgbClr val="2196F3"/>
                </a:solidFill>
                <a:latin typeface="Lato" panose="020F0502020204030203" pitchFamily="34" charset="0"/>
                <a:cs typeface="Arial" panose="020B0604020202020204" pitchFamily="34" charset="0"/>
                <a:hlinkClick r:id="rId4"/>
              </a:rPr>
              <a:t>https://www.qr-code-generator.com/</a:t>
            </a:r>
            <a:endParaRPr lang="en-US" sz="1200" dirty="0">
              <a:solidFill>
                <a:srgbClr val="2196F3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2A46-CA82-5142-91FD-821B844B83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39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Use Arial font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For</a:t>
            </a:r>
            <a:r>
              <a:rPr lang="en-US" baseline="0" dirty="0"/>
              <a:t> text boxes</a:t>
            </a:r>
            <a:r>
              <a:rPr lang="en-US" dirty="0"/>
              <a:t>: </a:t>
            </a:r>
            <a:r>
              <a:rPr lang="en-US" b="1" dirty="0"/>
              <a:t>Do not drop below font size 28</a:t>
            </a:r>
            <a:r>
              <a:rPr lang="en-US" dirty="0"/>
              <a:t>, but if you have extra space, you can up the font size until the space is full.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You</a:t>
            </a:r>
            <a:r>
              <a:rPr lang="en-US" baseline="0" dirty="0"/>
              <a:t> can move around and customize the template to best fit your information.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Create a</a:t>
            </a:r>
            <a:r>
              <a:rPr lang="en-US" baseline="0" dirty="0"/>
              <a:t> QR Code here: </a:t>
            </a:r>
            <a:r>
              <a:rPr lang="en-US" sz="1200" dirty="0">
                <a:hlinkClick r:id="rId3"/>
              </a:rPr>
              <a:t>https://www.qrcode-monkey.com/ </a:t>
            </a:r>
            <a:r>
              <a:rPr lang="en-US" sz="1200" baseline="0" dirty="0"/>
              <a:t> </a:t>
            </a:r>
            <a:r>
              <a:rPr lang="en-US" sz="1200" dirty="0">
                <a:solidFill>
                  <a:srgbClr val="2196F3"/>
                </a:solidFill>
                <a:latin typeface="Lato" panose="020F0502020204030203" pitchFamily="34" charset="0"/>
                <a:cs typeface="Arial" panose="020B0604020202020204" pitchFamily="34" charset="0"/>
              </a:rPr>
              <a:t>or here: </a:t>
            </a:r>
            <a:r>
              <a:rPr lang="en-US" sz="1200" dirty="0">
                <a:solidFill>
                  <a:srgbClr val="2196F3"/>
                </a:solidFill>
                <a:latin typeface="Lato" panose="020F0502020204030203" pitchFamily="34" charset="0"/>
                <a:cs typeface="Arial" panose="020B0604020202020204" pitchFamily="34" charset="0"/>
                <a:hlinkClick r:id="rId4"/>
              </a:rPr>
              <a:t>https://www.qr-code-generator.com/</a:t>
            </a:r>
            <a:endParaRPr lang="en-US" sz="1200" dirty="0">
              <a:solidFill>
                <a:srgbClr val="2196F3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2A46-CA82-5142-91FD-821B844B83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2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Use Arial font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For</a:t>
            </a:r>
            <a:r>
              <a:rPr lang="en-US" baseline="0" dirty="0"/>
              <a:t> text boxes</a:t>
            </a:r>
            <a:r>
              <a:rPr lang="en-US" dirty="0"/>
              <a:t>: </a:t>
            </a:r>
            <a:r>
              <a:rPr lang="en-US" b="1" dirty="0"/>
              <a:t>Do not drop below font size 28</a:t>
            </a:r>
            <a:r>
              <a:rPr lang="en-US" dirty="0"/>
              <a:t>, but if you have extra space, you can up the font size until the space is full.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You</a:t>
            </a:r>
            <a:r>
              <a:rPr lang="en-US" baseline="0" dirty="0"/>
              <a:t> can move around and customize the template to best fit your information.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/>
              <a:t>Create a</a:t>
            </a:r>
            <a:r>
              <a:rPr lang="en-US" baseline="0" dirty="0"/>
              <a:t> QR Code here: </a:t>
            </a:r>
            <a:r>
              <a:rPr lang="en-US" sz="1200" dirty="0">
                <a:hlinkClick r:id="rId3"/>
              </a:rPr>
              <a:t>https://www.qrcode-monkey.com/ </a:t>
            </a:r>
            <a:r>
              <a:rPr lang="en-US" sz="1200" baseline="0" dirty="0"/>
              <a:t> </a:t>
            </a:r>
            <a:r>
              <a:rPr lang="en-US" sz="1200" dirty="0">
                <a:solidFill>
                  <a:srgbClr val="2196F3"/>
                </a:solidFill>
                <a:latin typeface="Lato" panose="020F0502020204030203" pitchFamily="34" charset="0"/>
                <a:cs typeface="Arial" panose="020B0604020202020204" pitchFamily="34" charset="0"/>
              </a:rPr>
              <a:t>or here: </a:t>
            </a:r>
            <a:r>
              <a:rPr lang="en-US" sz="1200" dirty="0">
                <a:solidFill>
                  <a:srgbClr val="2196F3"/>
                </a:solidFill>
                <a:latin typeface="Lato" panose="020F0502020204030203" pitchFamily="34" charset="0"/>
                <a:cs typeface="Arial" panose="020B0604020202020204" pitchFamily="34" charset="0"/>
                <a:hlinkClick r:id="rId4"/>
              </a:rPr>
              <a:t>https://www.qr-code-generator.com/</a:t>
            </a:r>
            <a:endParaRPr lang="en-US" sz="1200" dirty="0">
              <a:solidFill>
                <a:srgbClr val="2196F3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B2A46-CA82-5142-91FD-821B844B83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681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90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80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7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60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5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4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30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2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6092-7060-9A4E-8013-44A4993CAA83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7669-FF2B-0342-885A-97610EF19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2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6092-7060-9A4E-8013-44A4993CAA83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7669-FF2B-0342-885A-97610EF19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3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1838625" y="6324600"/>
            <a:ext cx="53324760" cy="134820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49102" y="6324600"/>
            <a:ext cx="159258000" cy="1348206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6092-7060-9A4E-8013-44A4993CAA83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7669-FF2B-0342-885A-97610EF19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17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6092-7060-9A4E-8013-44A4993CAA83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7669-FF2B-0342-885A-97610EF19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6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831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156">
                <a:solidFill>
                  <a:schemeClr val="tx1">
                    <a:tint val="75000"/>
                  </a:schemeClr>
                </a:solidFill>
              </a:defRPr>
            </a:lvl1pPr>
            <a:lvl2pPr marL="2090060" indent="0">
              <a:buNone/>
              <a:defRPr sz="8267">
                <a:solidFill>
                  <a:schemeClr val="tx1">
                    <a:tint val="75000"/>
                  </a:schemeClr>
                </a:solidFill>
              </a:defRPr>
            </a:lvl2pPr>
            <a:lvl3pPr marL="4180120" indent="0">
              <a:buNone/>
              <a:defRPr sz="7289">
                <a:solidFill>
                  <a:schemeClr val="tx1">
                    <a:tint val="75000"/>
                  </a:schemeClr>
                </a:solidFill>
              </a:defRPr>
            </a:lvl3pPr>
            <a:lvl4pPr marL="627018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6024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503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4036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3042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2048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6092-7060-9A4E-8013-44A4993CAA83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7669-FF2B-0342-885A-97610EF19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19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49105" y="36865560"/>
            <a:ext cx="106291378" cy="104279702"/>
          </a:xfrm>
        </p:spPr>
        <p:txBody>
          <a:bodyPr/>
          <a:lstStyle>
            <a:lvl1pPr>
              <a:defRPr sz="12800"/>
            </a:lvl1pPr>
            <a:lvl2pPr>
              <a:defRPr sz="10933"/>
            </a:lvl2pPr>
            <a:lvl3pPr>
              <a:defRPr sz="9156"/>
            </a:lvl3pPr>
            <a:lvl4pPr>
              <a:defRPr sz="8267"/>
            </a:lvl4pPr>
            <a:lvl5pPr>
              <a:defRPr sz="8267"/>
            </a:lvl5pPr>
            <a:lvl6pPr>
              <a:defRPr sz="8267"/>
            </a:lvl6pPr>
            <a:lvl7pPr>
              <a:defRPr sz="8267"/>
            </a:lvl7pPr>
            <a:lvl8pPr>
              <a:defRPr sz="8267"/>
            </a:lvl8pPr>
            <a:lvl9pPr>
              <a:defRPr sz="8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872001" y="36865560"/>
            <a:ext cx="106291382" cy="104279702"/>
          </a:xfrm>
        </p:spPr>
        <p:txBody>
          <a:bodyPr/>
          <a:lstStyle>
            <a:lvl1pPr>
              <a:defRPr sz="12800"/>
            </a:lvl1pPr>
            <a:lvl2pPr>
              <a:defRPr sz="10933"/>
            </a:lvl2pPr>
            <a:lvl3pPr>
              <a:defRPr sz="9156"/>
            </a:lvl3pPr>
            <a:lvl4pPr>
              <a:defRPr sz="8267"/>
            </a:lvl4pPr>
            <a:lvl5pPr>
              <a:defRPr sz="8267"/>
            </a:lvl5pPr>
            <a:lvl6pPr>
              <a:defRPr sz="8267"/>
            </a:lvl6pPr>
            <a:lvl7pPr>
              <a:defRPr sz="8267"/>
            </a:lvl7pPr>
            <a:lvl8pPr>
              <a:defRPr sz="8267"/>
            </a:lvl8pPr>
            <a:lvl9pPr>
              <a:defRPr sz="8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6092-7060-9A4E-8013-44A4993CAA83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7669-FF2B-0342-885A-97610EF19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986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8542"/>
            <a:ext cx="19392902" cy="3070858"/>
          </a:xfrm>
        </p:spPr>
        <p:txBody>
          <a:bodyPr anchor="b"/>
          <a:lstStyle>
            <a:lvl1pPr marL="0" indent="0">
              <a:buNone/>
              <a:defRPr sz="10933" b="1"/>
            </a:lvl1pPr>
            <a:lvl2pPr marL="2090060" indent="0">
              <a:buNone/>
              <a:defRPr sz="9156" b="1"/>
            </a:lvl2pPr>
            <a:lvl3pPr marL="4180120" indent="0">
              <a:buNone/>
              <a:defRPr sz="8267" b="1"/>
            </a:lvl3pPr>
            <a:lvl4pPr marL="6270180" indent="0">
              <a:buNone/>
              <a:defRPr sz="7289" b="1"/>
            </a:lvl4pPr>
            <a:lvl5pPr marL="8360241" indent="0">
              <a:buNone/>
              <a:defRPr sz="7289" b="1"/>
            </a:lvl5pPr>
            <a:lvl6pPr marL="10450300" indent="0">
              <a:buNone/>
              <a:defRPr sz="7289" b="1"/>
            </a:lvl6pPr>
            <a:lvl7pPr marL="12540360" indent="0">
              <a:buNone/>
              <a:defRPr sz="7289" b="1"/>
            </a:lvl7pPr>
            <a:lvl8pPr marL="14630420" indent="0">
              <a:buNone/>
              <a:defRPr sz="7289" b="1"/>
            </a:lvl8pPr>
            <a:lvl9pPr marL="16720480" indent="0">
              <a:buNone/>
              <a:defRPr sz="72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9400"/>
            <a:ext cx="19392902" cy="18966182"/>
          </a:xfrm>
        </p:spPr>
        <p:txBody>
          <a:bodyPr/>
          <a:lstStyle>
            <a:lvl1pPr>
              <a:defRPr sz="10933"/>
            </a:lvl1pPr>
            <a:lvl2pPr>
              <a:defRPr sz="9156"/>
            </a:lvl2pPr>
            <a:lvl3pPr>
              <a:defRPr sz="8267"/>
            </a:lvl3pPr>
            <a:lvl4pPr>
              <a:defRPr sz="7289"/>
            </a:lvl4pPr>
            <a:lvl5pPr>
              <a:defRPr sz="7289"/>
            </a:lvl5pPr>
            <a:lvl6pPr>
              <a:defRPr sz="7289"/>
            </a:lvl6pPr>
            <a:lvl7pPr>
              <a:defRPr sz="7289"/>
            </a:lvl7pPr>
            <a:lvl8pPr>
              <a:defRPr sz="7289"/>
            </a:lvl8pPr>
            <a:lvl9pPr>
              <a:defRPr sz="72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2"/>
            <a:ext cx="19400520" cy="3070858"/>
          </a:xfrm>
        </p:spPr>
        <p:txBody>
          <a:bodyPr anchor="b"/>
          <a:lstStyle>
            <a:lvl1pPr marL="0" indent="0">
              <a:buNone/>
              <a:defRPr sz="10933" b="1"/>
            </a:lvl1pPr>
            <a:lvl2pPr marL="2090060" indent="0">
              <a:buNone/>
              <a:defRPr sz="9156" b="1"/>
            </a:lvl2pPr>
            <a:lvl3pPr marL="4180120" indent="0">
              <a:buNone/>
              <a:defRPr sz="8267" b="1"/>
            </a:lvl3pPr>
            <a:lvl4pPr marL="6270180" indent="0">
              <a:buNone/>
              <a:defRPr sz="7289" b="1"/>
            </a:lvl4pPr>
            <a:lvl5pPr marL="8360241" indent="0">
              <a:buNone/>
              <a:defRPr sz="7289" b="1"/>
            </a:lvl5pPr>
            <a:lvl6pPr marL="10450300" indent="0">
              <a:buNone/>
              <a:defRPr sz="7289" b="1"/>
            </a:lvl6pPr>
            <a:lvl7pPr marL="12540360" indent="0">
              <a:buNone/>
              <a:defRPr sz="7289" b="1"/>
            </a:lvl7pPr>
            <a:lvl8pPr marL="14630420" indent="0">
              <a:buNone/>
              <a:defRPr sz="7289" b="1"/>
            </a:lvl8pPr>
            <a:lvl9pPr marL="16720480" indent="0">
              <a:buNone/>
              <a:defRPr sz="72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2"/>
          </a:xfrm>
        </p:spPr>
        <p:txBody>
          <a:bodyPr/>
          <a:lstStyle>
            <a:lvl1pPr>
              <a:defRPr sz="10933"/>
            </a:lvl1pPr>
            <a:lvl2pPr>
              <a:defRPr sz="9156"/>
            </a:lvl2pPr>
            <a:lvl3pPr>
              <a:defRPr sz="8267"/>
            </a:lvl3pPr>
            <a:lvl4pPr>
              <a:defRPr sz="7289"/>
            </a:lvl4pPr>
            <a:lvl5pPr>
              <a:defRPr sz="7289"/>
            </a:lvl5pPr>
            <a:lvl6pPr>
              <a:defRPr sz="7289"/>
            </a:lvl6pPr>
            <a:lvl7pPr>
              <a:defRPr sz="7289"/>
            </a:lvl7pPr>
            <a:lvl8pPr>
              <a:defRPr sz="7289"/>
            </a:lvl8pPr>
            <a:lvl9pPr>
              <a:defRPr sz="72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6092-7060-9A4E-8013-44A4993CAA83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7669-FF2B-0342-885A-97610EF19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1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6092-7060-9A4E-8013-44A4993CAA83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7669-FF2B-0342-885A-97610EF19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66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6092-7060-9A4E-8013-44A4993CAA83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7669-FF2B-0342-885A-97610EF19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92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15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4667"/>
            </a:lvl1pPr>
            <a:lvl2pPr>
              <a:defRPr sz="12800"/>
            </a:lvl2pPr>
            <a:lvl3pPr>
              <a:defRPr sz="10933"/>
            </a:lvl3pPr>
            <a:lvl4pPr>
              <a:defRPr sz="9156"/>
            </a:lvl4pPr>
            <a:lvl5pPr>
              <a:defRPr sz="9156"/>
            </a:lvl5pPr>
            <a:lvl6pPr>
              <a:defRPr sz="9156"/>
            </a:lvl6pPr>
            <a:lvl7pPr>
              <a:defRPr sz="9156"/>
            </a:lvl7pPr>
            <a:lvl8pPr>
              <a:defRPr sz="9156"/>
            </a:lvl8pPr>
            <a:lvl9pPr>
              <a:defRPr sz="91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400"/>
            </a:lvl1pPr>
            <a:lvl2pPr marL="2090060" indent="0">
              <a:buNone/>
              <a:defRPr sz="5511"/>
            </a:lvl2pPr>
            <a:lvl3pPr marL="4180120" indent="0">
              <a:buNone/>
              <a:defRPr sz="4533"/>
            </a:lvl3pPr>
            <a:lvl4pPr marL="6270180" indent="0">
              <a:buNone/>
              <a:defRPr sz="4089"/>
            </a:lvl4pPr>
            <a:lvl5pPr marL="8360241" indent="0">
              <a:buNone/>
              <a:defRPr sz="4089"/>
            </a:lvl5pPr>
            <a:lvl6pPr marL="10450300" indent="0">
              <a:buNone/>
              <a:defRPr sz="4089"/>
            </a:lvl6pPr>
            <a:lvl7pPr marL="12540360" indent="0">
              <a:buNone/>
              <a:defRPr sz="4089"/>
            </a:lvl7pPr>
            <a:lvl8pPr marL="14630420" indent="0">
              <a:buNone/>
              <a:defRPr sz="4089"/>
            </a:lvl8pPr>
            <a:lvl9pPr marL="16720480" indent="0">
              <a:buNone/>
              <a:defRPr sz="408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6092-7060-9A4E-8013-44A4993CAA83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7669-FF2B-0342-885A-97610EF19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52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15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4667"/>
            </a:lvl1pPr>
            <a:lvl2pPr marL="2090060" indent="0">
              <a:buNone/>
              <a:defRPr sz="12800"/>
            </a:lvl2pPr>
            <a:lvl3pPr marL="4180120" indent="0">
              <a:buNone/>
              <a:defRPr sz="10933"/>
            </a:lvl3pPr>
            <a:lvl4pPr marL="6270180" indent="0">
              <a:buNone/>
              <a:defRPr sz="9156"/>
            </a:lvl4pPr>
            <a:lvl5pPr marL="8360241" indent="0">
              <a:buNone/>
              <a:defRPr sz="9156"/>
            </a:lvl5pPr>
            <a:lvl6pPr marL="10450300" indent="0">
              <a:buNone/>
              <a:defRPr sz="9156"/>
            </a:lvl6pPr>
            <a:lvl7pPr marL="12540360" indent="0">
              <a:buNone/>
              <a:defRPr sz="9156"/>
            </a:lvl7pPr>
            <a:lvl8pPr marL="14630420" indent="0">
              <a:buNone/>
              <a:defRPr sz="9156"/>
            </a:lvl8pPr>
            <a:lvl9pPr marL="16720480" indent="0">
              <a:buNone/>
              <a:defRPr sz="9156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400"/>
            </a:lvl1pPr>
            <a:lvl2pPr marL="2090060" indent="0">
              <a:buNone/>
              <a:defRPr sz="5511"/>
            </a:lvl2pPr>
            <a:lvl3pPr marL="4180120" indent="0">
              <a:buNone/>
              <a:defRPr sz="4533"/>
            </a:lvl3pPr>
            <a:lvl4pPr marL="6270180" indent="0">
              <a:buNone/>
              <a:defRPr sz="4089"/>
            </a:lvl4pPr>
            <a:lvl5pPr marL="8360241" indent="0">
              <a:buNone/>
              <a:defRPr sz="4089"/>
            </a:lvl5pPr>
            <a:lvl6pPr marL="10450300" indent="0">
              <a:buNone/>
              <a:defRPr sz="4089"/>
            </a:lvl6pPr>
            <a:lvl7pPr marL="12540360" indent="0">
              <a:buNone/>
              <a:defRPr sz="4089"/>
            </a:lvl7pPr>
            <a:lvl8pPr marL="14630420" indent="0">
              <a:buNone/>
              <a:defRPr sz="4089"/>
            </a:lvl8pPr>
            <a:lvl9pPr marL="16720480" indent="0">
              <a:buNone/>
              <a:defRPr sz="408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F6092-7060-9A4E-8013-44A4993CAA83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87669-FF2B-0342-885A-97610EF19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09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70258" tIns="235129" rIns="470258" bIns="23512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70258" tIns="235129" rIns="470258" bIns="23512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70258" tIns="235129" rIns="470258" bIns="235129" rtlCol="0" anchor="ctr"/>
          <a:lstStyle>
            <a:lvl1pPr algn="l">
              <a:defRPr sz="55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F6092-7060-9A4E-8013-44A4993CAA83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70258" tIns="235129" rIns="470258" bIns="235129" rtlCol="0" anchor="ctr"/>
          <a:lstStyle>
            <a:lvl1pPr algn="ctr">
              <a:defRPr sz="55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70258" tIns="235129" rIns="470258" bIns="235129" rtlCol="0" anchor="ctr"/>
          <a:lstStyle>
            <a:lvl1pPr algn="r">
              <a:defRPr sz="55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87669-FF2B-0342-885A-97610EF192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761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90060" rtl="0" eaLnBrk="1" latinLnBrk="0" hangingPunct="1">
        <a:spcBef>
          <a:spcPct val="0"/>
        </a:spcBef>
        <a:buNone/>
        <a:defRPr sz="200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7545" indent="-1567545" algn="l" defTabSz="2090060" rtl="0" eaLnBrk="1" latinLnBrk="0" hangingPunct="1">
        <a:spcBef>
          <a:spcPct val="20000"/>
        </a:spcBef>
        <a:buFont typeface="Arial"/>
        <a:buChar char="•"/>
        <a:defRPr sz="14667" kern="1200">
          <a:solidFill>
            <a:schemeClr val="tx1"/>
          </a:solidFill>
          <a:latin typeface="+mn-lt"/>
          <a:ea typeface="+mn-ea"/>
          <a:cs typeface="+mn-cs"/>
        </a:defRPr>
      </a:lvl1pPr>
      <a:lvl2pPr marL="3396347" indent="-1306287" algn="l" defTabSz="2090060" rtl="0" eaLnBrk="1" latinLnBrk="0" hangingPunct="1">
        <a:spcBef>
          <a:spcPct val="20000"/>
        </a:spcBef>
        <a:buFont typeface="Arial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5150" indent="-1045030" algn="l" defTabSz="2090060" rtl="0" eaLnBrk="1" latinLnBrk="0" hangingPunct="1">
        <a:spcBef>
          <a:spcPct val="20000"/>
        </a:spcBef>
        <a:buFont typeface="Arial"/>
        <a:buChar char="•"/>
        <a:defRPr sz="10933" kern="1200">
          <a:solidFill>
            <a:schemeClr val="tx1"/>
          </a:solidFill>
          <a:latin typeface="+mn-lt"/>
          <a:ea typeface="+mn-ea"/>
          <a:cs typeface="+mn-cs"/>
        </a:defRPr>
      </a:lvl3pPr>
      <a:lvl4pPr marL="7315211" indent="-1045030" algn="l" defTabSz="2090060" rtl="0" eaLnBrk="1" latinLnBrk="0" hangingPunct="1">
        <a:spcBef>
          <a:spcPct val="20000"/>
        </a:spcBef>
        <a:buFont typeface="Arial"/>
        <a:buChar char="–"/>
        <a:defRPr sz="9156" kern="1200">
          <a:solidFill>
            <a:schemeClr val="tx1"/>
          </a:solidFill>
          <a:latin typeface="+mn-lt"/>
          <a:ea typeface="+mn-ea"/>
          <a:cs typeface="+mn-cs"/>
        </a:defRPr>
      </a:lvl4pPr>
      <a:lvl5pPr marL="9405270" indent="-1045030" algn="l" defTabSz="2090060" rtl="0" eaLnBrk="1" latinLnBrk="0" hangingPunct="1">
        <a:spcBef>
          <a:spcPct val="20000"/>
        </a:spcBef>
        <a:buFont typeface="Arial"/>
        <a:buChar char="»"/>
        <a:defRPr sz="9156" kern="1200">
          <a:solidFill>
            <a:schemeClr val="tx1"/>
          </a:solidFill>
          <a:latin typeface="+mn-lt"/>
          <a:ea typeface="+mn-ea"/>
          <a:cs typeface="+mn-cs"/>
        </a:defRPr>
      </a:lvl5pPr>
      <a:lvl6pPr marL="11495330" indent="-1045030" algn="l" defTabSz="2090060" rtl="0" eaLnBrk="1" latinLnBrk="0" hangingPunct="1">
        <a:spcBef>
          <a:spcPct val="20000"/>
        </a:spcBef>
        <a:buFont typeface="Arial"/>
        <a:buChar char="•"/>
        <a:defRPr sz="9156" kern="1200">
          <a:solidFill>
            <a:schemeClr val="tx1"/>
          </a:solidFill>
          <a:latin typeface="+mn-lt"/>
          <a:ea typeface="+mn-ea"/>
          <a:cs typeface="+mn-cs"/>
        </a:defRPr>
      </a:lvl6pPr>
      <a:lvl7pPr marL="13585390" indent="-1045030" algn="l" defTabSz="2090060" rtl="0" eaLnBrk="1" latinLnBrk="0" hangingPunct="1">
        <a:spcBef>
          <a:spcPct val="20000"/>
        </a:spcBef>
        <a:buFont typeface="Arial"/>
        <a:buChar char="•"/>
        <a:defRPr sz="9156" kern="1200">
          <a:solidFill>
            <a:schemeClr val="tx1"/>
          </a:solidFill>
          <a:latin typeface="+mn-lt"/>
          <a:ea typeface="+mn-ea"/>
          <a:cs typeface="+mn-cs"/>
        </a:defRPr>
      </a:lvl7pPr>
      <a:lvl8pPr marL="15675450" indent="-1045030" algn="l" defTabSz="2090060" rtl="0" eaLnBrk="1" latinLnBrk="0" hangingPunct="1">
        <a:spcBef>
          <a:spcPct val="20000"/>
        </a:spcBef>
        <a:buFont typeface="Arial"/>
        <a:buChar char="•"/>
        <a:defRPr sz="9156" kern="1200">
          <a:solidFill>
            <a:schemeClr val="tx1"/>
          </a:solidFill>
          <a:latin typeface="+mn-lt"/>
          <a:ea typeface="+mn-ea"/>
          <a:cs typeface="+mn-cs"/>
        </a:defRPr>
      </a:lvl8pPr>
      <a:lvl9pPr marL="17765510" indent="-1045030" algn="l" defTabSz="2090060" rtl="0" eaLnBrk="1" latinLnBrk="0" hangingPunct="1">
        <a:spcBef>
          <a:spcPct val="20000"/>
        </a:spcBef>
        <a:buFont typeface="Arial"/>
        <a:buChar char="•"/>
        <a:defRPr sz="91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90060" rtl="0" eaLnBrk="1" latinLnBrk="0" hangingPunct="1">
        <a:defRPr sz="8267" kern="1200">
          <a:solidFill>
            <a:schemeClr val="tx1"/>
          </a:solidFill>
          <a:latin typeface="+mn-lt"/>
          <a:ea typeface="+mn-ea"/>
          <a:cs typeface="+mn-cs"/>
        </a:defRPr>
      </a:lvl1pPr>
      <a:lvl2pPr marL="2090060" algn="l" defTabSz="2090060" rtl="0" eaLnBrk="1" latinLnBrk="0" hangingPunct="1">
        <a:defRPr sz="8267" kern="1200">
          <a:solidFill>
            <a:schemeClr val="tx1"/>
          </a:solidFill>
          <a:latin typeface="+mn-lt"/>
          <a:ea typeface="+mn-ea"/>
          <a:cs typeface="+mn-cs"/>
        </a:defRPr>
      </a:lvl2pPr>
      <a:lvl3pPr marL="4180120" algn="l" defTabSz="2090060" rtl="0" eaLnBrk="1" latinLnBrk="0" hangingPunct="1">
        <a:defRPr sz="8267" kern="1200">
          <a:solidFill>
            <a:schemeClr val="tx1"/>
          </a:solidFill>
          <a:latin typeface="+mn-lt"/>
          <a:ea typeface="+mn-ea"/>
          <a:cs typeface="+mn-cs"/>
        </a:defRPr>
      </a:lvl3pPr>
      <a:lvl4pPr marL="6270180" algn="l" defTabSz="2090060" rtl="0" eaLnBrk="1" latinLnBrk="0" hangingPunct="1">
        <a:defRPr sz="8267" kern="1200">
          <a:solidFill>
            <a:schemeClr val="tx1"/>
          </a:solidFill>
          <a:latin typeface="+mn-lt"/>
          <a:ea typeface="+mn-ea"/>
          <a:cs typeface="+mn-cs"/>
        </a:defRPr>
      </a:lvl4pPr>
      <a:lvl5pPr marL="8360241" algn="l" defTabSz="2090060" rtl="0" eaLnBrk="1" latinLnBrk="0" hangingPunct="1">
        <a:defRPr sz="8267" kern="1200">
          <a:solidFill>
            <a:schemeClr val="tx1"/>
          </a:solidFill>
          <a:latin typeface="+mn-lt"/>
          <a:ea typeface="+mn-ea"/>
          <a:cs typeface="+mn-cs"/>
        </a:defRPr>
      </a:lvl5pPr>
      <a:lvl6pPr marL="10450300" algn="l" defTabSz="2090060" rtl="0" eaLnBrk="1" latinLnBrk="0" hangingPunct="1">
        <a:defRPr sz="8267" kern="1200">
          <a:solidFill>
            <a:schemeClr val="tx1"/>
          </a:solidFill>
          <a:latin typeface="+mn-lt"/>
          <a:ea typeface="+mn-ea"/>
          <a:cs typeface="+mn-cs"/>
        </a:defRPr>
      </a:lvl6pPr>
      <a:lvl7pPr marL="12540360" algn="l" defTabSz="2090060" rtl="0" eaLnBrk="1" latinLnBrk="0" hangingPunct="1">
        <a:defRPr sz="8267" kern="1200">
          <a:solidFill>
            <a:schemeClr val="tx1"/>
          </a:solidFill>
          <a:latin typeface="+mn-lt"/>
          <a:ea typeface="+mn-ea"/>
          <a:cs typeface="+mn-cs"/>
        </a:defRPr>
      </a:lvl7pPr>
      <a:lvl8pPr marL="14630420" algn="l" defTabSz="2090060" rtl="0" eaLnBrk="1" latinLnBrk="0" hangingPunct="1">
        <a:defRPr sz="8267" kern="1200">
          <a:solidFill>
            <a:schemeClr val="tx1"/>
          </a:solidFill>
          <a:latin typeface="+mn-lt"/>
          <a:ea typeface="+mn-ea"/>
          <a:cs typeface="+mn-cs"/>
        </a:defRPr>
      </a:lvl8pPr>
      <a:lvl9pPr marL="16720480" algn="l" defTabSz="2090060" rtl="0" eaLnBrk="1" latinLnBrk="0" hangingPunct="1">
        <a:defRPr sz="8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208768" y="0"/>
            <a:ext cx="23473664" cy="32918400"/>
          </a:xfrm>
          <a:prstGeom prst="rect">
            <a:avLst/>
          </a:prstGeom>
          <a:solidFill>
            <a:srgbClr val="004D3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67"/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DFF7EF5A-23AB-3C4B-8D9D-E6E6061A73D4}"/>
              </a:ext>
            </a:extLst>
          </p:cNvPr>
          <p:cNvSpPr txBox="1">
            <a:spLocks/>
          </p:cNvSpPr>
          <p:nvPr/>
        </p:nvSpPr>
        <p:spPr>
          <a:xfrm>
            <a:off x="12121534" y="5557938"/>
            <a:ext cx="19693781" cy="11097741"/>
          </a:xfrm>
          <a:prstGeom prst="rect">
            <a:avLst/>
          </a:prstGeom>
        </p:spPr>
        <p:txBody>
          <a:bodyPr vert="horz" lIns="81280" tIns="40640" rIns="81280" bIns="40640" rtlCol="0" anchor="t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11556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Main finding goes here.</a:t>
            </a:r>
          </a:p>
          <a:p>
            <a:pPr>
              <a:lnSpc>
                <a:spcPct val="150000"/>
              </a:lnSpc>
            </a:pPr>
            <a:r>
              <a:rPr lang="en-US" sz="11556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Emphasize the important words and keep it </a:t>
            </a:r>
            <a:r>
              <a:rPr lang="en-US" sz="11556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simple</a:t>
            </a:r>
            <a:r>
              <a:rPr lang="en-US" sz="11556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19A3CF-F7C0-DA49-8506-3A6C15CE7484}"/>
              </a:ext>
            </a:extLst>
          </p:cNvPr>
          <p:cNvSpPr txBox="1"/>
          <p:nvPr/>
        </p:nvSpPr>
        <p:spPr>
          <a:xfrm>
            <a:off x="812822" y="6443810"/>
            <a:ext cx="8501324" cy="12447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INTRO: </a:t>
            </a:r>
          </a:p>
          <a:p>
            <a:pPr marL="508006" indent="-50800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Explain why your study matters 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(feel free to add graphics)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How did you find this?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Collected [what] from [population]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How you tested it.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Illustrate your methods if you can!</a:t>
            </a: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508006" indent="-50800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Graph/table with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essential results only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08006" indent="-50800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All the other correlations can be placed on the other side of the poster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D58A67-5020-134C-8212-07B2A027BF75}"/>
              </a:ext>
            </a:extLst>
          </p:cNvPr>
          <p:cNvSpPr txBox="1"/>
          <p:nvPr/>
        </p:nvSpPr>
        <p:spPr>
          <a:xfrm>
            <a:off x="34622702" y="3114236"/>
            <a:ext cx="7637975" cy="4961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67" b="1" dirty="0">
                <a:latin typeface="Arial" panose="020B0604020202020204" pitchFamily="34" charset="0"/>
                <a:cs typeface="Arial" panose="020B0604020202020204" pitchFamily="34" charset="0"/>
              </a:rPr>
              <a:t>Replace with…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Graphs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Correlation tables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Figures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Etc..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endParaRPr lang="en-US" sz="391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16013" indent="-1016013">
              <a:buFont typeface="Arial" panose="020B0604020202020204" pitchFamily="34" charset="0"/>
              <a:buChar char="•"/>
            </a:pPr>
            <a:endParaRPr lang="en-US" sz="391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CA214D-1713-E24D-83FD-2C3D9B8375F8}"/>
              </a:ext>
            </a:extLst>
          </p:cNvPr>
          <p:cNvSpPr/>
          <p:nvPr/>
        </p:nvSpPr>
        <p:spPr>
          <a:xfrm>
            <a:off x="1198229" y="4665652"/>
            <a:ext cx="8103500" cy="748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556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PRESENTER:</a:t>
            </a:r>
            <a:r>
              <a:rPr lang="en-US" sz="3556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11" b="1" dirty="0">
                <a:latin typeface="Arial" panose="020B0604020202020204" pitchFamily="34" charset="0"/>
                <a:cs typeface="Arial" panose="020B0604020202020204" pitchFamily="34" charset="0"/>
              </a:rPr>
              <a:t>FirstName </a:t>
            </a:r>
            <a:r>
              <a:rPr lang="en-US" sz="3911" dirty="0" err="1"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endParaRPr lang="en-US" sz="3911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39B25B-8472-B544-85B2-A44830067A67}"/>
              </a:ext>
            </a:extLst>
          </p:cNvPr>
          <p:cNvSpPr txBox="1"/>
          <p:nvPr/>
        </p:nvSpPr>
        <p:spPr>
          <a:xfrm>
            <a:off x="810452" y="3141740"/>
            <a:ext cx="6810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Title:</a:t>
            </a:r>
            <a:br>
              <a:rPr lang="en-US" sz="4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i="1" dirty="0"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317E57-0884-5140-B2FF-48AF0480FD6A}"/>
              </a:ext>
            </a:extLst>
          </p:cNvPr>
          <p:cNvSpPr txBox="1"/>
          <p:nvPr/>
        </p:nvSpPr>
        <p:spPr>
          <a:xfrm>
            <a:off x="35211875" y="25558969"/>
            <a:ext cx="7200878" cy="2499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Author Names, Author Names, Author Names, Author Names, Author Names, Author Names, Author Names, Author Names </a:t>
            </a:r>
            <a:endParaRPr lang="en-US" sz="3911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Graphic 18">
            <a:extLst>
              <a:ext uri="{FF2B5EF4-FFF2-40B4-BE49-F238E27FC236}">
                <a16:creationId xmlns:a16="http://schemas.microsoft.com/office/drawing/2014/main" id="{08D4E751-18FA-DC49-8A05-715A357D5834}"/>
              </a:ext>
            </a:extLst>
          </p:cNvPr>
          <p:cNvSpPr/>
          <p:nvPr/>
        </p:nvSpPr>
        <p:spPr>
          <a:xfrm>
            <a:off x="34774779" y="25737781"/>
            <a:ext cx="345258" cy="297952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8267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067" y="27756214"/>
            <a:ext cx="2485223" cy="248522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20F169A-FAC1-8543-A464-19DD5F3165D7}"/>
              </a:ext>
            </a:extLst>
          </p:cNvPr>
          <p:cNvSpPr txBox="1"/>
          <p:nvPr/>
        </p:nvSpPr>
        <p:spPr>
          <a:xfrm>
            <a:off x="15369372" y="28437837"/>
            <a:ext cx="7179897" cy="140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6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 picture to </a:t>
            </a:r>
            <a:br>
              <a:rPr lang="en-US" sz="426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26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the</a:t>
            </a:r>
            <a:r>
              <a:rPr lang="en-US" sz="42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6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paper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BA158F0-099E-134E-902F-AD872555EFB2}"/>
              </a:ext>
            </a:extLst>
          </p:cNvPr>
          <p:cNvCxnSpPr>
            <a:cxnSpLocks/>
          </p:cNvCxnSpPr>
          <p:nvPr/>
        </p:nvCxnSpPr>
        <p:spPr>
          <a:xfrm flipH="1">
            <a:off x="13882497" y="29077173"/>
            <a:ext cx="1153301" cy="0"/>
          </a:xfrm>
          <a:prstGeom prst="straightConnector1">
            <a:avLst/>
          </a:prstGeom>
          <a:ln w="66675">
            <a:solidFill>
              <a:srgbClr val="D1C7A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0231349" y="4122894"/>
            <a:ext cx="23473664" cy="316981"/>
          </a:xfrm>
          <a:prstGeom prst="rect">
            <a:avLst/>
          </a:prstGeom>
          <a:solidFill>
            <a:srgbClr val="C8BC8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67"/>
          </a:p>
        </p:txBody>
      </p:sp>
      <p:pic>
        <p:nvPicPr>
          <p:cNvPr id="20" name="Picture 19" descr="USouthFlorida-darkbg-1c-white-centere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2523" y="2371590"/>
            <a:ext cx="6692000" cy="127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52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208768" y="0"/>
            <a:ext cx="23473664" cy="33578800"/>
          </a:xfrm>
          <a:prstGeom prst="rect">
            <a:avLst/>
          </a:prstGeom>
          <a:solidFill>
            <a:srgbClr val="004D3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67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19A3CF-F7C0-DA49-8506-3A6C15CE7484}"/>
              </a:ext>
            </a:extLst>
          </p:cNvPr>
          <p:cNvSpPr txBox="1"/>
          <p:nvPr/>
        </p:nvSpPr>
        <p:spPr>
          <a:xfrm>
            <a:off x="812822" y="6443810"/>
            <a:ext cx="8501324" cy="12447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INTRO: </a:t>
            </a:r>
          </a:p>
          <a:p>
            <a:pPr marL="508006" indent="-50800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Explain why your study matters 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(feel free to add graphics)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How did you find this?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Collected [what] from [population]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How you tested it.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Illustrate your methods if you can!</a:t>
            </a: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508006" indent="-50800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Graph/table with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essential results only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08006" indent="-50800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All the other correlations can be placed on the other side of the poster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D58A67-5020-134C-8212-07B2A027BF75}"/>
              </a:ext>
            </a:extLst>
          </p:cNvPr>
          <p:cNvSpPr txBox="1"/>
          <p:nvPr/>
        </p:nvSpPr>
        <p:spPr>
          <a:xfrm>
            <a:off x="34622702" y="3114235"/>
            <a:ext cx="7637975" cy="5181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67" b="1" dirty="0">
                <a:latin typeface="Arial" panose="020B0604020202020204" pitchFamily="34" charset="0"/>
                <a:cs typeface="Arial" panose="020B0604020202020204" pitchFamily="34" charset="0"/>
              </a:rPr>
              <a:t>Replace with…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Graphs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Correlation tables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Figures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4267" dirty="0"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4267" dirty="0">
                <a:latin typeface="Arial" panose="020B0604020202020204" pitchFamily="34" charset="0"/>
                <a:cs typeface="Arial" panose="020B0604020202020204" pitchFamily="34" charset="0"/>
              </a:rPr>
              <a:t>Etc..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endParaRPr lang="en-US" sz="426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2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CA214D-1713-E24D-83FD-2C3D9B8375F8}"/>
              </a:ext>
            </a:extLst>
          </p:cNvPr>
          <p:cNvSpPr/>
          <p:nvPr/>
        </p:nvSpPr>
        <p:spPr>
          <a:xfrm>
            <a:off x="1198229" y="4665652"/>
            <a:ext cx="8103500" cy="748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556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PRESENTER:</a:t>
            </a:r>
            <a:r>
              <a:rPr lang="en-US" sz="3556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11" b="1" dirty="0">
                <a:latin typeface="Arial" panose="020B0604020202020204" pitchFamily="34" charset="0"/>
                <a:cs typeface="Arial" panose="020B0604020202020204" pitchFamily="34" charset="0"/>
              </a:rPr>
              <a:t>FirstName </a:t>
            </a:r>
            <a:r>
              <a:rPr lang="en-US" sz="3911" dirty="0" err="1"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endParaRPr lang="en-US" sz="3911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39B25B-8472-B544-85B2-A44830067A67}"/>
              </a:ext>
            </a:extLst>
          </p:cNvPr>
          <p:cNvSpPr txBox="1"/>
          <p:nvPr/>
        </p:nvSpPr>
        <p:spPr>
          <a:xfrm>
            <a:off x="810452" y="3141740"/>
            <a:ext cx="6810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Title:</a:t>
            </a:r>
            <a:br>
              <a:rPr lang="en-US" sz="4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i="1" dirty="0"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317E57-0884-5140-B2FF-48AF0480FD6A}"/>
              </a:ext>
            </a:extLst>
          </p:cNvPr>
          <p:cNvSpPr txBox="1"/>
          <p:nvPr/>
        </p:nvSpPr>
        <p:spPr>
          <a:xfrm>
            <a:off x="35211875" y="25558969"/>
            <a:ext cx="7200878" cy="2499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Author Names, Author Names, Author Names, Author Names, Author Names, Author Names, Author Names, Author Names </a:t>
            </a:r>
            <a:endParaRPr lang="en-US" sz="3911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Graphic 18">
            <a:extLst>
              <a:ext uri="{FF2B5EF4-FFF2-40B4-BE49-F238E27FC236}">
                <a16:creationId xmlns:a16="http://schemas.microsoft.com/office/drawing/2014/main" id="{08D4E751-18FA-DC49-8A05-715A357D5834}"/>
              </a:ext>
            </a:extLst>
          </p:cNvPr>
          <p:cNvSpPr/>
          <p:nvPr/>
        </p:nvSpPr>
        <p:spPr>
          <a:xfrm>
            <a:off x="34774779" y="25737781"/>
            <a:ext cx="345258" cy="297952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8267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DFF7EF5A-23AB-3C4B-8D9D-E6E6061A73D4}"/>
              </a:ext>
            </a:extLst>
          </p:cNvPr>
          <p:cNvSpPr txBox="1">
            <a:spLocks/>
          </p:cNvSpPr>
          <p:nvPr/>
        </p:nvSpPr>
        <p:spPr>
          <a:xfrm>
            <a:off x="12121534" y="5557938"/>
            <a:ext cx="19693781" cy="11097741"/>
          </a:xfrm>
          <a:prstGeom prst="rect">
            <a:avLst/>
          </a:prstGeom>
        </p:spPr>
        <p:txBody>
          <a:bodyPr vert="horz" lIns="81280" tIns="40640" rIns="81280" bIns="40640" rtlCol="0" anchor="t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11556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Main finding goes here.</a:t>
            </a:r>
          </a:p>
          <a:p>
            <a:pPr>
              <a:lnSpc>
                <a:spcPct val="150000"/>
              </a:lnSpc>
            </a:pPr>
            <a:r>
              <a:rPr lang="en-US" sz="11556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Emphasize the important words and keep it </a:t>
            </a:r>
            <a:r>
              <a:rPr lang="en-US" sz="11556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simple</a:t>
            </a:r>
            <a:r>
              <a:rPr lang="en-US" sz="11556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231349" y="28358054"/>
            <a:ext cx="23473664" cy="316981"/>
          </a:xfrm>
          <a:prstGeom prst="rect">
            <a:avLst/>
          </a:prstGeom>
          <a:solidFill>
            <a:srgbClr val="C8BC8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67"/>
          </a:p>
        </p:txBody>
      </p:sp>
      <p:pic>
        <p:nvPicPr>
          <p:cNvPr id="2" name="Picture 1" descr="USouthFlorida-darkbg-1c-white-center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2523" y="29249674"/>
            <a:ext cx="6692000" cy="127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331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208768" y="1828800"/>
            <a:ext cx="23473664" cy="31089600"/>
          </a:xfrm>
          <a:prstGeom prst="rect">
            <a:avLst/>
          </a:prstGeom>
          <a:solidFill>
            <a:srgbClr val="177A5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67"/>
          </a:p>
        </p:txBody>
      </p:sp>
      <p:sp>
        <p:nvSpPr>
          <p:cNvPr id="15" name="Title 4">
            <a:extLst>
              <a:ext uri="{FF2B5EF4-FFF2-40B4-BE49-F238E27FC236}">
                <a16:creationId xmlns:a16="http://schemas.microsoft.com/office/drawing/2014/main" id="{DDC4359A-7BBB-495A-96DE-65574C0C88E6}"/>
              </a:ext>
            </a:extLst>
          </p:cNvPr>
          <p:cNvSpPr txBox="1">
            <a:spLocks/>
          </p:cNvSpPr>
          <p:nvPr/>
        </p:nvSpPr>
        <p:spPr>
          <a:xfrm>
            <a:off x="11068604" y="6723740"/>
            <a:ext cx="21475117" cy="11097741"/>
          </a:xfrm>
          <a:prstGeom prst="rect">
            <a:avLst/>
          </a:prstGeom>
        </p:spPr>
        <p:txBody>
          <a:bodyPr vert="horz" lIns="418007" tIns="209004" rIns="418007" bIns="209004" rtlCol="0" anchor="t">
            <a:noAutofit/>
          </a:bodyPr>
          <a:lstStyle>
            <a:lvl1pPr algn="ctr" defTabSz="2351288" rtl="0" eaLnBrk="1" latinLnBrk="0" hangingPunct="1">
              <a:spcBef>
                <a:spcPct val="0"/>
              </a:spcBef>
              <a:buNone/>
              <a:defRPr sz="22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11911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Main finding goes here.</a:t>
            </a:r>
          </a:p>
          <a:p>
            <a:pPr>
              <a:lnSpc>
                <a:spcPct val="150000"/>
              </a:lnSpc>
            </a:pPr>
            <a:r>
              <a:rPr lang="en-US" sz="1191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Emphasize the important words and keep it </a:t>
            </a:r>
            <a:r>
              <a:rPr lang="en-US" sz="11911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simple</a:t>
            </a:r>
            <a:r>
              <a:rPr lang="en-US" sz="1191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B244B05-C5D7-4580-8933-5B2F47EB56B0}"/>
              </a:ext>
            </a:extLst>
          </p:cNvPr>
          <p:cNvSpPr txBox="1"/>
          <p:nvPr/>
        </p:nvSpPr>
        <p:spPr>
          <a:xfrm>
            <a:off x="34430209" y="4984546"/>
            <a:ext cx="6810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>
                <a:latin typeface="Lato" panose="020F0502020204030203" pitchFamily="34" charset="0"/>
                <a:cs typeface="Lato" panose="020F0502020204030203" pitchFamily="34" charset="0"/>
              </a:rPr>
              <a:t>Title:</a:t>
            </a:r>
            <a:br>
              <a:rPr lang="en-US" sz="4800" i="1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4800" i="1" dirty="0">
                <a:latin typeface="Lato" panose="020F0502020204030203" pitchFamily="34" charset="0"/>
                <a:cs typeface="Lato" panose="020F0502020204030203" pitchFamily="34" charset="0"/>
              </a:rPr>
              <a:t>Subtitle</a:t>
            </a:r>
          </a:p>
        </p:txBody>
      </p:sp>
      <p:sp>
        <p:nvSpPr>
          <p:cNvPr id="19" name="Graphic 18">
            <a:extLst>
              <a:ext uri="{FF2B5EF4-FFF2-40B4-BE49-F238E27FC236}">
                <a16:creationId xmlns:a16="http://schemas.microsoft.com/office/drawing/2014/main" id="{BDF411EE-4753-4C32-9DAF-D5DA024A3893}"/>
              </a:ext>
            </a:extLst>
          </p:cNvPr>
          <p:cNvSpPr/>
          <p:nvPr/>
        </p:nvSpPr>
        <p:spPr>
          <a:xfrm>
            <a:off x="34421944" y="6826500"/>
            <a:ext cx="320382" cy="297952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8267"/>
          </a:p>
        </p:txBody>
      </p:sp>
      <p:sp>
        <p:nvSpPr>
          <p:cNvPr id="21" name="Graphic 18">
            <a:extLst>
              <a:ext uri="{FF2B5EF4-FFF2-40B4-BE49-F238E27FC236}">
                <a16:creationId xmlns:a16="http://schemas.microsoft.com/office/drawing/2014/main" id="{C1707D57-0C98-4840-94C6-1437E6C5D860}"/>
              </a:ext>
            </a:extLst>
          </p:cNvPr>
          <p:cNvSpPr/>
          <p:nvPr/>
        </p:nvSpPr>
        <p:spPr>
          <a:xfrm>
            <a:off x="522537" y="5670051"/>
            <a:ext cx="320382" cy="270866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8267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BD58A67-5020-134C-8212-07B2A027BF75}"/>
              </a:ext>
            </a:extLst>
          </p:cNvPr>
          <p:cNvSpPr txBox="1"/>
          <p:nvPr/>
        </p:nvSpPr>
        <p:spPr>
          <a:xfrm>
            <a:off x="34430207" y="11211687"/>
            <a:ext cx="7637975" cy="4414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67" b="1" dirty="0">
                <a:latin typeface="Arial" panose="020B0604020202020204" pitchFamily="34" charset="0"/>
                <a:cs typeface="Arial" panose="020B0604020202020204" pitchFamily="34" charset="0"/>
              </a:rPr>
              <a:t>Replace with…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Graphs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Correlation tables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Figures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Etc..</a:t>
            </a:r>
          </a:p>
          <a:p>
            <a:endParaRPr lang="en-US" sz="42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CA214D-1713-E24D-83FD-2C3D9B8375F8}"/>
              </a:ext>
            </a:extLst>
          </p:cNvPr>
          <p:cNvSpPr/>
          <p:nvPr/>
        </p:nvSpPr>
        <p:spPr>
          <a:xfrm>
            <a:off x="907943" y="5317654"/>
            <a:ext cx="8103500" cy="748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556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PRESENTER:</a:t>
            </a:r>
            <a:r>
              <a:rPr lang="en-US" sz="3556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11" b="1" dirty="0">
                <a:latin typeface="Arial" panose="020B0604020202020204" pitchFamily="34" charset="0"/>
                <a:cs typeface="Arial" panose="020B0604020202020204" pitchFamily="34" charset="0"/>
              </a:rPr>
              <a:t>FirstName </a:t>
            </a:r>
            <a:r>
              <a:rPr lang="en-US" sz="3911" dirty="0" err="1"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endParaRPr lang="en-US" sz="3911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E317E57-0884-5140-B2FF-48AF0480FD6A}"/>
              </a:ext>
            </a:extLst>
          </p:cNvPr>
          <p:cNvSpPr txBox="1"/>
          <p:nvPr/>
        </p:nvSpPr>
        <p:spPr>
          <a:xfrm>
            <a:off x="34867304" y="6784435"/>
            <a:ext cx="7200878" cy="2499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Author Names, Author Names, Author Names, Author Names, Author Names, Author Names, Author Names, Author Names </a:t>
            </a:r>
            <a:endParaRPr lang="en-US" sz="3911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E19A3CF-F7C0-DA49-8506-3A6C15CE7484}"/>
              </a:ext>
            </a:extLst>
          </p:cNvPr>
          <p:cNvSpPr txBox="1"/>
          <p:nvPr/>
        </p:nvSpPr>
        <p:spPr>
          <a:xfrm>
            <a:off x="812822" y="6783932"/>
            <a:ext cx="8501324" cy="12447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INTRO: </a:t>
            </a:r>
          </a:p>
          <a:p>
            <a:pPr marL="508006" indent="-50800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Explain why your study matters 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(feel free to add graphics)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How did you find this?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Collected [what] from [population]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How you tested it.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Illustrate your methods if you can!</a:t>
            </a: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508006" indent="-50800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Graph/table with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essential results only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08006" indent="-50800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All the other correlations can be placed on the other side of the poster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43891200" cy="2770567"/>
          </a:xfrm>
          <a:prstGeom prst="rect">
            <a:avLst/>
          </a:prstGeom>
          <a:solidFill>
            <a:srgbClr val="004D3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67"/>
          </a:p>
        </p:txBody>
      </p:sp>
      <p:pic>
        <p:nvPicPr>
          <p:cNvPr id="2" name="Picture 1" descr="USouthFlorida-darkbg-1c-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43" y="792587"/>
            <a:ext cx="6220348" cy="118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208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208768" y="4482497"/>
            <a:ext cx="23473664" cy="240526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67"/>
          </a:p>
        </p:txBody>
      </p:sp>
      <p:sp>
        <p:nvSpPr>
          <p:cNvPr id="6" name="Rectangle 5"/>
          <p:cNvSpPr/>
          <p:nvPr/>
        </p:nvSpPr>
        <p:spPr>
          <a:xfrm>
            <a:off x="0" y="-57025"/>
            <a:ext cx="43891200" cy="4282306"/>
          </a:xfrm>
          <a:prstGeom prst="rect">
            <a:avLst/>
          </a:prstGeom>
          <a:solidFill>
            <a:srgbClr val="004D3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67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D08600-967E-6148-87D4-DA9EEC94ACF9}"/>
              </a:ext>
            </a:extLst>
          </p:cNvPr>
          <p:cNvSpPr txBox="1"/>
          <p:nvPr/>
        </p:nvSpPr>
        <p:spPr>
          <a:xfrm>
            <a:off x="1198229" y="1149854"/>
            <a:ext cx="3266903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</a:t>
            </a:r>
            <a:br>
              <a:rPr lang="en-US" sz="6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45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  <a:r>
              <a:rPr lang="en-US" sz="6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28636094"/>
            <a:ext cx="43891200" cy="4282306"/>
          </a:xfrm>
          <a:prstGeom prst="rect">
            <a:avLst/>
          </a:prstGeom>
          <a:solidFill>
            <a:srgbClr val="177A5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67"/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DC4359A-7BBB-495A-96DE-65574C0C88E6}"/>
              </a:ext>
            </a:extLst>
          </p:cNvPr>
          <p:cNvSpPr txBox="1">
            <a:spLocks/>
          </p:cNvSpPr>
          <p:nvPr/>
        </p:nvSpPr>
        <p:spPr>
          <a:xfrm>
            <a:off x="1192764" y="29385705"/>
            <a:ext cx="41505671" cy="2783083"/>
          </a:xfrm>
          <a:prstGeom prst="rect">
            <a:avLst/>
          </a:prstGeom>
        </p:spPr>
        <p:txBody>
          <a:bodyPr vert="horz" lIns="418007" tIns="209004" rIns="418007" bIns="209004" rtlCol="0" anchor="t">
            <a:noAutofit/>
          </a:bodyPr>
          <a:lstStyle>
            <a:lvl1pPr algn="ctr" defTabSz="2351288" rtl="0" eaLnBrk="1" latinLnBrk="0" hangingPunct="1">
              <a:spcBef>
                <a:spcPct val="0"/>
              </a:spcBef>
              <a:buNone/>
              <a:defRPr sz="22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111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Main finding can go here.</a:t>
            </a:r>
          </a:p>
          <a:p>
            <a:r>
              <a:rPr lang="en-US" sz="711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Emphasize the important words and keep it </a:t>
            </a:r>
            <a:r>
              <a:rPr lang="en-US" sz="7111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simple</a:t>
            </a:r>
            <a:r>
              <a:rPr lang="en-US" sz="711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19A3CF-F7C0-DA49-8506-3A6C15CE7484}"/>
              </a:ext>
            </a:extLst>
          </p:cNvPr>
          <p:cNvSpPr txBox="1"/>
          <p:nvPr/>
        </p:nvSpPr>
        <p:spPr>
          <a:xfrm>
            <a:off x="1198229" y="7183481"/>
            <a:ext cx="8501324" cy="12447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INTRO: </a:t>
            </a:r>
          </a:p>
          <a:p>
            <a:pPr marL="508006" indent="-50800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Explain why your study matters 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(feel free to add graphics)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How did you find this?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Collected [what] from [population]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How you tested it.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Illustrate your methods if you can!</a:t>
            </a: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508006" indent="-50800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Graph/table with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essential results only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08006" indent="-50800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All the other correlations can be placed on the other side of the poster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D58A67-5020-134C-8212-07B2A027BF75}"/>
              </a:ext>
            </a:extLst>
          </p:cNvPr>
          <p:cNvSpPr txBox="1"/>
          <p:nvPr/>
        </p:nvSpPr>
        <p:spPr>
          <a:xfrm>
            <a:off x="11384894" y="7223156"/>
            <a:ext cx="7637975" cy="4414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67" b="1" dirty="0">
                <a:latin typeface="Arial" panose="020B0604020202020204" pitchFamily="34" charset="0"/>
                <a:cs typeface="Arial" panose="020B0604020202020204" pitchFamily="34" charset="0"/>
              </a:rPr>
              <a:t>Replace with…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Graphs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Correlation tables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Figures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Etc..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endParaRPr lang="en-US" sz="42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D58A67-5020-134C-8212-07B2A027BF75}"/>
              </a:ext>
            </a:extLst>
          </p:cNvPr>
          <p:cNvSpPr txBox="1"/>
          <p:nvPr/>
        </p:nvSpPr>
        <p:spPr>
          <a:xfrm>
            <a:off x="34517235" y="7183483"/>
            <a:ext cx="7637975" cy="4414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67" b="1" dirty="0">
                <a:latin typeface="Arial" panose="020B0604020202020204" pitchFamily="34" charset="0"/>
                <a:cs typeface="Arial" panose="020B0604020202020204" pitchFamily="34" charset="0"/>
              </a:rPr>
              <a:t>Replace with…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Graphs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Correlation tables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Figures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Etc..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endParaRPr lang="en-US" sz="42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 descr="USouthFlorida-darkbg-1c-white-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7818" y="1149854"/>
            <a:ext cx="7252839" cy="123078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-1" y="4165515"/>
            <a:ext cx="43891200" cy="316981"/>
          </a:xfrm>
          <a:prstGeom prst="rect">
            <a:avLst/>
          </a:prstGeom>
          <a:solidFill>
            <a:srgbClr val="C8BC8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67"/>
          </a:p>
        </p:txBody>
      </p:sp>
    </p:spTree>
    <p:extLst>
      <p:ext uri="{BB962C8B-B14F-4D97-AF65-F5344CB8AC3E}">
        <p14:creationId xmlns:p14="http://schemas.microsoft.com/office/powerpoint/2010/main" val="2213132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208768" y="4282306"/>
            <a:ext cx="23473664" cy="243835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67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43891200" cy="4282306"/>
          </a:xfrm>
          <a:prstGeom prst="rect">
            <a:avLst/>
          </a:prstGeom>
          <a:solidFill>
            <a:srgbClr val="004D3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67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D08600-967E-6148-87D4-DA9EEC94ACF9}"/>
              </a:ext>
            </a:extLst>
          </p:cNvPr>
          <p:cNvSpPr txBox="1"/>
          <p:nvPr/>
        </p:nvSpPr>
        <p:spPr>
          <a:xfrm>
            <a:off x="1198229" y="1164050"/>
            <a:ext cx="3266903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Title:</a:t>
            </a:r>
            <a:br>
              <a:rPr lang="en-US" sz="6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45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  <a:r>
              <a:rPr lang="en-US" sz="6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28665852"/>
            <a:ext cx="43891200" cy="4282306"/>
          </a:xfrm>
          <a:prstGeom prst="rect">
            <a:avLst/>
          </a:prstGeom>
          <a:solidFill>
            <a:srgbClr val="177A5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67"/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DDC4359A-7BBB-495A-96DE-65574C0C88E6}"/>
              </a:ext>
            </a:extLst>
          </p:cNvPr>
          <p:cNvSpPr txBox="1">
            <a:spLocks/>
          </p:cNvSpPr>
          <p:nvPr/>
        </p:nvSpPr>
        <p:spPr>
          <a:xfrm>
            <a:off x="1192764" y="28881787"/>
            <a:ext cx="41505671" cy="2783083"/>
          </a:xfrm>
          <a:prstGeom prst="rect">
            <a:avLst/>
          </a:prstGeom>
        </p:spPr>
        <p:txBody>
          <a:bodyPr vert="horz" lIns="418007" tIns="209004" rIns="418007" bIns="209004" rtlCol="0" anchor="t">
            <a:noAutofit/>
          </a:bodyPr>
          <a:lstStyle>
            <a:lvl1pPr algn="ctr" defTabSz="2351288" rtl="0" eaLnBrk="1" latinLnBrk="0" hangingPunct="1">
              <a:spcBef>
                <a:spcPct val="0"/>
              </a:spcBef>
              <a:buNone/>
              <a:defRPr sz="22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7111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Main finding can go here. </a:t>
            </a:r>
          </a:p>
          <a:p>
            <a:pPr algn="l"/>
            <a:r>
              <a:rPr lang="en-US" sz="711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Emphasize the important words and keep it </a:t>
            </a:r>
            <a:r>
              <a:rPr lang="en-US" sz="7111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simple</a:t>
            </a:r>
            <a:r>
              <a:rPr lang="en-US" sz="711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19A3CF-F7C0-DA49-8506-3A6C15CE7484}"/>
              </a:ext>
            </a:extLst>
          </p:cNvPr>
          <p:cNvSpPr txBox="1"/>
          <p:nvPr/>
        </p:nvSpPr>
        <p:spPr>
          <a:xfrm>
            <a:off x="1198229" y="7183481"/>
            <a:ext cx="8501324" cy="12447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INTRO: </a:t>
            </a:r>
          </a:p>
          <a:p>
            <a:pPr marL="508006" indent="-50800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Explain why your study matters 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(feel free to add graphics)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How did you find this?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Collected [what] from [population]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How you tested it.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Illustrate your methods if you can!</a:t>
            </a: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508006" indent="-50800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Graph/table with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essential results only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08006" indent="-50800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All the other correlations can be placed on the other side of the poster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D58A67-5020-134C-8212-07B2A027BF75}"/>
              </a:ext>
            </a:extLst>
          </p:cNvPr>
          <p:cNvSpPr txBox="1"/>
          <p:nvPr/>
        </p:nvSpPr>
        <p:spPr>
          <a:xfrm>
            <a:off x="11384894" y="7223156"/>
            <a:ext cx="7637975" cy="4414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67" b="1" dirty="0">
                <a:latin typeface="Arial" panose="020B0604020202020204" pitchFamily="34" charset="0"/>
                <a:cs typeface="Arial" panose="020B0604020202020204" pitchFamily="34" charset="0"/>
              </a:rPr>
              <a:t>Replace with…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Graphs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Correlation tables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Figures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Etc..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endParaRPr lang="en-US" sz="42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D58A67-5020-134C-8212-07B2A027BF75}"/>
              </a:ext>
            </a:extLst>
          </p:cNvPr>
          <p:cNvSpPr txBox="1"/>
          <p:nvPr/>
        </p:nvSpPr>
        <p:spPr>
          <a:xfrm>
            <a:off x="34517235" y="7183483"/>
            <a:ext cx="7637975" cy="4414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67" b="1" dirty="0">
                <a:latin typeface="Arial" panose="020B0604020202020204" pitchFamily="34" charset="0"/>
                <a:cs typeface="Arial" panose="020B0604020202020204" pitchFamily="34" charset="0"/>
              </a:rPr>
              <a:t>Replace with…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Graphs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Correlation tables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Figures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Etc..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endParaRPr lang="en-US" sz="42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 descr="USouthFlorida-darkbg-1c-white-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1299" y="29687838"/>
            <a:ext cx="7252839" cy="123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874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208768" y="0"/>
            <a:ext cx="23473664" cy="32918400"/>
          </a:xfrm>
          <a:prstGeom prst="rect">
            <a:avLst/>
          </a:prstGeom>
          <a:solidFill>
            <a:srgbClr val="004D3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67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B244B05-C5D7-4580-8933-5B2F47EB56B0}"/>
              </a:ext>
            </a:extLst>
          </p:cNvPr>
          <p:cNvSpPr txBox="1"/>
          <p:nvPr/>
        </p:nvSpPr>
        <p:spPr>
          <a:xfrm>
            <a:off x="34430209" y="3046864"/>
            <a:ext cx="6810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>
                <a:latin typeface="Lato" panose="020F0502020204030203" pitchFamily="34" charset="0"/>
                <a:cs typeface="Lato" panose="020F0502020204030203" pitchFamily="34" charset="0"/>
              </a:rPr>
              <a:t>Title:</a:t>
            </a:r>
            <a:br>
              <a:rPr lang="en-US" sz="4800" i="1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4800" i="1" dirty="0">
                <a:latin typeface="Lato" panose="020F0502020204030203" pitchFamily="34" charset="0"/>
                <a:cs typeface="Lato" panose="020F0502020204030203" pitchFamily="34" charset="0"/>
              </a:rPr>
              <a:t>Subtitle</a:t>
            </a:r>
          </a:p>
        </p:txBody>
      </p:sp>
      <p:sp>
        <p:nvSpPr>
          <p:cNvPr id="19" name="Graphic 18">
            <a:extLst>
              <a:ext uri="{FF2B5EF4-FFF2-40B4-BE49-F238E27FC236}">
                <a16:creationId xmlns:a16="http://schemas.microsoft.com/office/drawing/2014/main" id="{BDF411EE-4753-4C32-9DAF-D5DA024A3893}"/>
              </a:ext>
            </a:extLst>
          </p:cNvPr>
          <p:cNvSpPr/>
          <p:nvPr/>
        </p:nvSpPr>
        <p:spPr>
          <a:xfrm>
            <a:off x="34421944" y="4888819"/>
            <a:ext cx="320382" cy="297952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8267"/>
          </a:p>
        </p:txBody>
      </p:sp>
      <p:sp>
        <p:nvSpPr>
          <p:cNvPr id="21" name="Graphic 18">
            <a:extLst>
              <a:ext uri="{FF2B5EF4-FFF2-40B4-BE49-F238E27FC236}">
                <a16:creationId xmlns:a16="http://schemas.microsoft.com/office/drawing/2014/main" id="{C1707D57-0C98-4840-94C6-1437E6C5D860}"/>
              </a:ext>
            </a:extLst>
          </p:cNvPr>
          <p:cNvSpPr/>
          <p:nvPr/>
        </p:nvSpPr>
        <p:spPr>
          <a:xfrm>
            <a:off x="522537" y="3732369"/>
            <a:ext cx="320382" cy="270866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8267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BD58A67-5020-134C-8212-07B2A027BF75}"/>
              </a:ext>
            </a:extLst>
          </p:cNvPr>
          <p:cNvSpPr txBox="1"/>
          <p:nvPr/>
        </p:nvSpPr>
        <p:spPr>
          <a:xfrm>
            <a:off x="34430207" y="9274005"/>
            <a:ext cx="7637975" cy="4414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67" b="1" dirty="0">
                <a:latin typeface="Arial" panose="020B0604020202020204" pitchFamily="34" charset="0"/>
                <a:cs typeface="Arial" panose="020B0604020202020204" pitchFamily="34" charset="0"/>
              </a:rPr>
              <a:t>Replace with…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Graphs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Correlation tables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Extra Figures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Discussion questions</a:t>
            </a:r>
          </a:p>
          <a:p>
            <a:pPr marL="1016013" indent="-1016013">
              <a:buFont typeface="Arial" panose="020B0604020202020204" pitchFamily="34" charset="0"/>
              <a:buChar char="•"/>
            </a:pPr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Etc..</a:t>
            </a:r>
          </a:p>
          <a:p>
            <a:endParaRPr lang="en-US" sz="42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CA214D-1713-E24D-83FD-2C3D9B8375F8}"/>
              </a:ext>
            </a:extLst>
          </p:cNvPr>
          <p:cNvSpPr/>
          <p:nvPr/>
        </p:nvSpPr>
        <p:spPr>
          <a:xfrm>
            <a:off x="907943" y="3379972"/>
            <a:ext cx="8103500" cy="748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556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PRESENTER:</a:t>
            </a:r>
            <a:r>
              <a:rPr lang="en-US" sz="3556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11" b="1" dirty="0">
                <a:latin typeface="Arial" panose="020B0604020202020204" pitchFamily="34" charset="0"/>
                <a:cs typeface="Arial" panose="020B0604020202020204" pitchFamily="34" charset="0"/>
              </a:rPr>
              <a:t>FirstName </a:t>
            </a:r>
            <a:r>
              <a:rPr lang="en-US" sz="3911" dirty="0" err="1"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endParaRPr lang="en-US" sz="3911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E317E57-0884-5140-B2FF-48AF0480FD6A}"/>
              </a:ext>
            </a:extLst>
          </p:cNvPr>
          <p:cNvSpPr txBox="1"/>
          <p:nvPr/>
        </p:nvSpPr>
        <p:spPr>
          <a:xfrm>
            <a:off x="34867304" y="4846753"/>
            <a:ext cx="7200878" cy="2499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11" dirty="0">
                <a:latin typeface="Arial" panose="020B0604020202020204" pitchFamily="34" charset="0"/>
                <a:cs typeface="Arial" panose="020B0604020202020204" pitchFamily="34" charset="0"/>
              </a:rPr>
              <a:t>Author Names, Author Names, Author Names, Author Names, Author Names, Author Names, Author Names, Author Names </a:t>
            </a:r>
            <a:endParaRPr lang="en-US" sz="3911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E19A3CF-F7C0-DA49-8506-3A6C15CE7484}"/>
              </a:ext>
            </a:extLst>
          </p:cNvPr>
          <p:cNvSpPr txBox="1"/>
          <p:nvPr/>
        </p:nvSpPr>
        <p:spPr>
          <a:xfrm>
            <a:off x="812822" y="4846250"/>
            <a:ext cx="8501324" cy="12447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INTRO: </a:t>
            </a:r>
          </a:p>
          <a:p>
            <a:pPr marL="508006" indent="-50800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Explain why your study matters 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(feel free to add graphics)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How did you find this?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Collected [what] from [population]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How you tested it.</a:t>
            </a:r>
          </a:p>
          <a:p>
            <a:pPr marL="660408" indent="-660408">
              <a:lnSpc>
                <a:spcPct val="120000"/>
              </a:lnSpc>
              <a:buFont typeface="+mj-lt"/>
              <a:buAutoNum type="arabicPeriod"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Illustrate your methods if you can!</a:t>
            </a: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508006" indent="-50800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Graph/table with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essential results only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08006" indent="-50800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All the other correlations can be placed on the other side of the poster</a:t>
            </a:r>
          </a:p>
        </p:txBody>
      </p:sp>
      <p:sp>
        <p:nvSpPr>
          <p:cNvPr id="20" name="Title 4">
            <a:extLst>
              <a:ext uri="{FF2B5EF4-FFF2-40B4-BE49-F238E27FC236}">
                <a16:creationId xmlns:a16="http://schemas.microsoft.com/office/drawing/2014/main" id="{DFF7EF5A-23AB-3C4B-8D9D-E6E6061A73D4}"/>
              </a:ext>
            </a:extLst>
          </p:cNvPr>
          <p:cNvSpPr txBox="1">
            <a:spLocks/>
          </p:cNvSpPr>
          <p:nvPr/>
        </p:nvSpPr>
        <p:spPr>
          <a:xfrm>
            <a:off x="12121534" y="5557938"/>
            <a:ext cx="19693781" cy="11097741"/>
          </a:xfrm>
          <a:prstGeom prst="rect">
            <a:avLst/>
          </a:prstGeom>
        </p:spPr>
        <p:txBody>
          <a:bodyPr vert="horz" lIns="81280" tIns="40640" rIns="81280" bIns="40640" rtlCol="0" anchor="t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11556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Main finding goes here.</a:t>
            </a:r>
          </a:p>
          <a:p>
            <a:pPr>
              <a:lnSpc>
                <a:spcPct val="150000"/>
              </a:lnSpc>
            </a:pPr>
            <a:r>
              <a:rPr lang="en-US" sz="11556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Emphasize the important words and keep it </a:t>
            </a:r>
            <a:r>
              <a:rPr lang="en-US" sz="11556" b="1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simple</a:t>
            </a:r>
            <a:r>
              <a:rPr lang="en-US" sz="11556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" name="Picture 1" descr="USouthFlorida-lightbg-2c-cmyk-h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0207" y="28450862"/>
            <a:ext cx="8397166" cy="142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536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1175</Words>
  <Application>Microsoft Office PowerPoint</Application>
  <PresentationFormat>Custom</PresentationFormat>
  <Paragraphs>225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Lato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Kyrstin DiMercurio</dc:creator>
  <cp:lastModifiedBy>Samuel Ediger</cp:lastModifiedBy>
  <cp:revision>26</cp:revision>
  <cp:lastPrinted>2019-10-07T14:25:54Z</cp:lastPrinted>
  <dcterms:created xsi:type="dcterms:W3CDTF">2019-10-07T13:38:40Z</dcterms:created>
  <dcterms:modified xsi:type="dcterms:W3CDTF">2025-01-09T17:07:55Z</dcterms:modified>
</cp:coreProperties>
</file>