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71" r:id="rId3"/>
    <p:sldId id="257" r:id="rId4"/>
    <p:sldId id="258" r:id="rId5"/>
    <p:sldId id="288" r:id="rId6"/>
    <p:sldId id="286" r:id="rId7"/>
    <p:sldId id="259" r:id="rId8"/>
    <p:sldId id="260" r:id="rId9"/>
    <p:sldId id="287" r:id="rId10"/>
    <p:sldId id="293" r:id="rId11"/>
    <p:sldId id="261" r:id="rId12"/>
    <p:sldId id="262" r:id="rId13"/>
    <p:sldId id="277" r:id="rId14"/>
    <p:sldId id="263" r:id="rId15"/>
    <p:sldId id="264" r:id="rId16"/>
    <p:sldId id="265" r:id="rId17"/>
    <p:sldId id="267" r:id="rId18"/>
    <p:sldId id="268" r:id="rId19"/>
    <p:sldId id="266" r:id="rId20"/>
    <p:sldId id="269" r:id="rId21"/>
    <p:sldId id="270" r:id="rId22"/>
    <p:sldId id="275" r:id="rId23"/>
    <p:sldId id="272" r:id="rId24"/>
    <p:sldId id="273" r:id="rId25"/>
    <p:sldId id="274" r:id="rId26"/>
    <p:sldId id="276" r:id="rId27"/>
    <p:sldId id="278" r:id="rId28"/>
    <p:sldId id="279" r:id="rId29"/>
    <p:sldId id="280" r:id="rId30"/>
    <p:sldId id="281" r:id="rId31"/>
    <p:sldId id="282" r:id="rId32"/>
    <p:sldId id="283" r:id="rId33"/>
    <p:sldId id="284" r:id="rId34"/>
    <p:sldId id="291" r:id="rId35"/>
    <p:sldId id="290" r:id="rId36"/>
    <p:sldId id="294" r:id="rId37"/>
    <p:sldId id="289" r:id="rId38"/>
    <p:sldId id="292" r:id="rId39"/>
    <p:sldId id="285" r:id="rId4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FF0066"/>
    <a:srgbClr val="CC6600"/>
    <a:srgbClr val="FF3300"/>
    <a:srgbClr val="009900"/>
    <a:srgbClr val="FF33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5406" autoAdjust="0"/>
  </p:normalViewPr>
  <p:slideViewPr>
    <p:cSldViewPr>
      <p:cViewPr varScale="1">
        <p:scale>
          <a:sx n="114" d="100"/>
          <a:sy n="114" d="100"/>
        </p:scale>
        <p:origin x="15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35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35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35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A196307-E672-457B-8D3A-26EF8DCD8BDB}" type="slidenum">
              <a:rPr lang="en-US" altLang="en-US"/>
              <a:pPr/>
              <a:t>‹#›</a:t>
            </a:fld>
            <a:endParaRPr lang="en-US" altLang="en-US"/>
          </a:p>
        </p:txBody>
      </p:sp>
    </p:spTree>
    <p:extLst>
      <p:ext uri="{BB962C8B-B14F-4D97-AF65-F5344CB8AC3E}">
        <p14:creationId xmlns:p14="http://schemas.microsoft.com/office/powerpoint/2010/main" val="1865532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614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490AC70-86C9-410D-A647-38450D46FE44}" type="slidenum">
              <a:rPr lang="en-US" altLang="en-US"/>
              <a:pPr/>
              <a:t>‹#›</a:t>
            </a:fld>
            <a:endParaRPr lang="en-US" altLang="en-US"/>
          </a:p>
        </p:txBody>
      </p:sp>
    </p:spTree>
    <p:extLst>
      <p:ext uri="{BB962C8B-B14F-4D97-AF65-F5344CB8AC3E}">
        <p14:creationId xmlns:p14="http://schemas.microsoft.com/office/powerpoint/2010/main" val="1617352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242F67A-A620-4246-9465-AF5EB79E1808}" type="slidenum">
              <a:rPr lang="en-US" altLang="en-US" sz="1200"/>
              <a:pPr/>
              <a:t>4</a:t>
            </a:fld>
            <a:endParaRPr lang="en-US" altLang="en-US" sz="120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A873C10-F523-4997-9FBE-7241C2C060A7}" type="slidenum">
              <a:rPr lang="en-US" altLang="en-US" sz="1200"/>
              <a:pPr/>
              <a:t>39</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sz="14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FC6E8296-9C5C-4D35-9DC4-2355EC827D1A}" type="slidenum">
              <a:rPr lang="en-US" altLang="en-US"/>
              <a:pPr/>
              <a:t>‹#›</a:t>
            </a:fld>
            <a:endParaRPr lang="en-US" altLang="en-US"/>
          </a:p>
        </p:txBody>
      </p:sp>
    </p:spTree>
    <p:extLst>
      <p:ext uri="{BB962C8B-B14F-4D97-AF65-F5344CB8AC3E}">
        <p14:creationId xmlns:p14="http://schemas.microsoft.com/office/powerpoint/2010/main" val="2098371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8DD46B9F-53BA-491C-8076-ACF6C0B0E088}" type="slidenum">
              <a:rPr lang="en-US" altLang="en-US"/>
              <a:pPr/>
              <a:t>‹#›</a:t>
            </a:fld>
            <a:endParaRPr lang="en-US" altLang="en-US"/>
          </a:p>
        </p:txBody>
      </p:sp>
    </p:spTree>
    <p:extLst>
      <p:ext uri="{BB962C8B-B14F-4D97-AF65-F5344CB8AC3E}">
        <p14:creationId xmlns:p14="http://schemas.microsoft.com/office/powerpoint/2010/main" val="326249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A2B1DC36-B24E-472A-B904-B162B9C70583}" type="slidenum">
              <a:rPr lang="en-US" altLang="en-US"/>
              <a:pPr/>
              <a:t>‹#›</a:t>
            </a:fld>
            <a:endParaRPr lang="en-US" altLang="en-US"/>
          </a:p>
        </p:txBody>
      </p:sp>
    </p:spTree>
    <p:extLst>
      <p:ext uri="{BB962C8B-B14F-4D97-AF65-F5344CB8AC3E}">
        <p14:creationId xmlns:p14="http://schemas.microsoft.com/office/powerpoint/2010/main" val="2609900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A74D82E7-416A-48B3-B246-FC19AF3EE030}" type="slidenum">
              <a:rPr lang="en-US" altLang="en-US"/>
              <a:pPr/>
              <a:t>‹#›</a:t>
            </a:fld>
            <a:endParaRPr lang="en-US" altLang="en-US"/>
          </a:p>
        </p:txBody>
      </p:sp>
    </p:spTree>
    <p:extLst>
      <p:ext uri="{BB962C8B-B14F-4D97-AF65-F5344CB8AC3E}">
        <p14:creationId xmlns:p14="http://schemas.microsoft.com/office/powerpoint/2010/main" val="116604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D7129D4-CA64-4649-8781-5E206F6ABFCB}" type="slidenum">
              <a:rPr lang="en-US" altLang="en-US"/>
              <a:pPr/>
              <a:t>‹#›</a:t>
            </a:fld>
            <a:endParaRPr lang="en-US" altLang="en-US"/>
          </a:p>
        </p:txBody>
      </p:sp>
    </p:spTree>
    <p:extLst>
      <p:ext uri="{BB962C8B-B14F-4D97-AF65-F5344CB8AC3E}">
        <p14:creationId xmlns:p14="http://schemas.microsoft.com/office/powerpoint/2010/main" val="3071235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CDAE11A-23BB-4B36-914D-BB23C25FA4AC}" type="slidenum">
              <a:rPr lang="en-US" altLang="en-US"/>
              <a:pPr/>
              <a:t>‹#›</a:t>
            </a:fld>
            <a:endParaRPr lang="en-US" altLang="en-US"/>
          </a:p>
        </p:txBody>
      </p:sp>
    </p:spTree>
    <p:extLst>
      <p:ext uri="{BB962C8B-B14F-4D97-AF65-F5344CB8AC3E}">
        <p14:creationId xmlns:p14="http://schemas.microsoft.com/office/powerpoint/2010/main" val="211568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14D77401-7067-46AE-BCCE-53B2EF2956C1}" type="slidenum">
              <a:rPr lang="en-US" altLang="en-US"/>
              <a:pPr/>
              <a:t>‹#›</a:t>
            </a:fld>
            <a:endParaRPr lang="en-US" altLang="en-US"/>
          </a:p>
        </p:txBody>
      </p:sp>
    </p:spTree>
    <p:extLst>
      <p:ext uri="{BB962C8B-B14F-4D97-AF65-F5344CB8AC3E}">
        <p14:creationId xmlns:p14="http://schemas.microsoft.com/office/powerpoint/2010/main" val="754326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4227354C-3F11-4502-8F16-0779F18D5FD1}" type="slidenum">
              <a:rPr lang="en-US" altLang="en-US"/>
              <a:pPr/>
              <a:t>‹#›</a:t>
            </a:fld>
            <a:endParaRPr lang="en-US" altLang="en-US"/>
          </a:p>
        </p:txBody>
      </p:sp>
    </p:spTree>
    <p:extLst>
      <p:ext uri="{BB962C8B-B14F-4D97-AF65-F5344CB8AC3E}">
        <p14:creationId xmlns:p14="http://schemas.microsoft.com/office/powerpoint/2010/main" val="278327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1C8FE99F-32F4-41DB-8D50-6473F76655FE}" type="slidenum">
              <a:rPr lang="en-US" altLang="en-US"/>
              <a:pPr/>
              <a:t>‹#›</a:t>
            </a:fld>
            <a:endParaRPr lang="en-US" altLang="en-US"/>
          </a:p>
        </p:txBody>
      </p:sp>
    </p:spTree>
    <p:extLst>
      <p:ext uri="{BB962C8B-B14F-4D97-AF65-F5344CB8AC3E}">
        <p14:creationId xmlns:p14="http://schemas.microsoft.com/office/powerpoint/2010/main" val="153175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E39718F7-555A-45BC-9363-9CADF10D5699}" type="slidenum">
              <a:rPr lang="en-US" altLang="en-US"/>
              <a:pPr/>
              <a:t>‹#›</a:t>
            </a:fld>
            <a:endParaRPr lang="en-US" altLang="en-US"/>
          </a:p>
        </p:txBody>
      </p:sp>
    </p:spTree>
    <p:extLst>
      <p:ext uri="{BB962C8B-B14F-4D97-AF65-F5344CB8AC3E}">
        <p14:creationId xmlns:p14="http://schemas.microsoft.com/office/powerpoint/2010/main" val="839005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590998C7-FD6F-4FA5-AAF0-459C5619B028}" type="slidenum">
              <a:rPr lang="en-US" altLang="en-US"/>
              <a:pPr/>
              <a:t>‹#›</a:t>
            </a:fld>
            <a:endParaRPr lang="en-US" altLang="en-US"/>
          </a:p>
        </p:txBody>
      </p:sp>
    </p:spTree>
    <p:extLst>
      <p:ext uri="{BB962C8B-B14F-4D97-AF65-F5344CB8AC3E}">
        <p14:creationId xmlns:p14="http://schemas.microsoft.com/office/powerpoint/2010/main" val="1563267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371600"/>
          </a:xfrm>
          <a:prstGeom prst="rect">
            <a:avLst/>
          </a:prstGeom>
          <a:solidFill>
            <a:srgbClr val="FFFF99"/>
          </a:solidFill>
          <a:ln w="952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4AEF33A8-AC3B-4411-955A-D0170C55DF27}" type="slidenum">
              <a:rPr lang="en-US" altLang="en-US"/>
              <a:pPr/>
              <a:t>‹#›</a:t>
            </a:fld>
            <a:endParaRPr lang="en-US" altLang="en-US"/>
          </a:p>
        </p:txBody>
      </p:sp>
      <p:pic>
        <p:nvPicPr>
          <p:cNvPr id="1031" name="Picture 7" descr="USFnew Trifoi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934200" y="6324600"/>
            <a:ext cx="1714500"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kern="1200">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Arial" panose="020B0604020202020204" pitchFamily="34" charset="0"/>
        </a:defRPr>
      </a:lvl2pPr>
      <a:lvl3pPr algn="ctr" rtl="0" eaLnBrk="0" fontAlgn="base" hangingPunct="0">
        <a:spcBef>
          <a:spcPct val="0"/>
        </a:spcBef>
        <a:spcAft>
          <a:spcPct val="0"/>
        </a:spcAft>
        <a:defRPr sz="4000" b="1">
          <a:solidFill>
            <a:schemeClr val="tx1"/>
          </a:solidFill>
          <a:latin typeface="Arial" panose="020B0604020202020204" pitchFamily="34" charset="0"/>
        </a:defRPr>
      </a:lvl3pPr>
      <a:lvl4pPr algn="ctr" rtl="0" eaLnBrk="0" fontAlgn="base" hangingPunct="0">
        <a:spcBef>
          <a:spcPct val="0"/>
        </a:spcBef>
        <a:spcAft>
          <a:spcPct val="0"/>
        </a:spcAft>
        <a:defRPr sz="4000" b="1">
          <a:solidFill>
            <a:schemeClr val="tx1"/>
          </a:solidFill>
          <a:latin typeface="Arial" panose="020B0604020202020204" pitchFamily="34" charset="0"/>
        </a:defRPr>
      </a:lvl4pPr>
      <a:lvl5pPr algn="ctr" rtl="0" eaLnBrk="0" fontAlgn="base" hangingPunct="0">
        <a:spcBef>
          <a:spcPct val="0"/>
        </a:spcBef>
        <a:spcAft>
          <a:spcPct val="0"/>
        </a:spcAft>
        <a:defRPr sz="4000" b="1">
          <a:solidFill>
            <a:schemeClr val="tx1"/>
          </a:solidFill>
          <a:latin typeface="Arial" panose="020B0604020202020204" pitchFamily="34" charset="0"/>
        </a:defRPr>
      </a:lvl5pPr>
      <a:lvl6pPr marL="457200" algn="ctr" rtl="0" fontAlgn="base">
        <a:spcBef>
          <a:spcPct val="0"/>
        </a:spcBef>
        <a:spcAft>
          <a:spcPct val="0"/>
        </a:spcAft>
        <a:defRPr sz="4000" b="1">
          <a:solidFill>
            <a:schemeClr val="tx1"/>
          </a:solidFill>
          <a:latin typeface="Arial" panose="020B0604020202020204" pitchFamily="34" charset="0"/>
        </a:defRPr>
      </a:lvl6pPr>
      <a:lvl7pPr marL="914400" algn="ctr" rtl="0" fontAlgn="base">
        <a:spcBef>
          <a:spcPct val="0"/>
        </a:spcBef>
        <a:spcAft>
          <a:spcPct val="0"/>
        </a:spcAft>
        <a:defRPr sz="4000" b="1">
          <a:solidFill>
            <a:schemeClr val="tx1"/>
          </a:solidFill>
          <a:latin typeface="Arial" panose="020B0604020202020204" pitchFamily="34" charset="0"/>
        </a:defRPr>
      </a:lvl7pPr>
      <a:lvl8pPr marL="1371600" algn="ctr" rtl="0" fontAlgn="base">
        <a:spcBef>
          <a:spcPct val="0"/>
        </a:spcBef>
        <a:spcAft>
          <a:spcPct val="0"/>
        </a:spcAft>
        <a:defRPr sz="4000" b="1">
          <a:solidFill>
            <a:schemeClr val="tx1"/>
          </a:solidFill>
          <a:latin typeface="Arial" panose="020B0604020202020204" pitchFamily="34" charset="0"/>
        </a:defRPr>
      </a:lvl8pPr>
      <a:lvl9pPr marL="1828800" algn="ctr" rtl="0" fontAlgn="base">
        <a:spcBef>
          <a:spcPct val="0"/>
        </a:spcBef>
        <a:spcAft>
          <a:spcPct val="0"/>
        </a:spcAft>
        <a:defRPr sz="4000" b="1">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10.xml.rels><?xml version="1.0" encoding="UTF-8" standalone="yes"?>
<Relationships xmlns="http://schemas.openxmlformats.org/package/2006/relationships"><Relationship Id="rId2" Type="http://schemas.openxmlformats.org/officeDocument/2006/relationships/image" Target="../media/image16.tif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2.png"/><Relationship Id="rId1" Type="http://schemas.openxmlformats.org/officeDocument/2006/relationships/slideLayout" Target="../slideLayouts/slideLayout6.x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24.png"/><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4" Type="http://schemas.openxmlformats.org/officeDocument/2006/relationships/image" Target="../media/image1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a:t>USF Annual Refresher Radiation Safety Training</a:t>
            </a:r>
            <a:endParaRPr lang="en-US" altLang="en-US" i="1">
              <a:latin typeface="Comic Sans MS" pitchFamily="66" charset="0"/>
            </a:endParaRPr>
          </a:p>
        </p:txBody>
      </p:sp>
      <p:pic>
        <p:nvPicPr>
          <p:cNvPr id="4099" name="Picture 4" descr="CRAM 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05000"/>
            <a:ext cx="16065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1" descr="j020550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4191000"/>
            <a:ext cx="1905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5200" y="2209800"/>
            <a:ext cx="1828800" cy="123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17" descr="j018599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1200" y="4419600"/>
            <a:ext cx="1555750" cy="15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8" descr="j019807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91200" y="2209800"/>
            <a:ext cx="1531938"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20" descr="MCj0297815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00200" y="4267200"/>
            <a:ext cx="1325563" cy="232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685800" y="1752600"/>
            <a:ext cx="77724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a:latin typeface="Arial" charset="0"/>
              </a:rPr>
              <a:t>Radiation Exposure:</a:t>
            </a:r>
            <a:r>
              <a:rPr lang="en-US" altLang="en-US">
                <a:latin typeface="Arial" charset="0"/>
              </a:rPr>
              <a:t> The Roentgen is </a:t>
            </a:r>
            <a:br>
              <a:rPr lang="en-US" altLang="en-US">
                <a:latin typeface="Arial" charset="0"/>
              </a:rPr>
            </a:br>
            <a:r>
              <a:rPr lang="en-US" altLang="en-US">
                <a:latin typeface="Arial" charset="0"/>
              </a:rPr>
              <a:t>the unit of radiation exposure in air and </a:t>
            </a:r>
            <a:br>
              <a:rPr lang="en-US" altLang="en-US">
                <a:latin typeface="Arial" charset="0"/>
              </a:rPr>
            </a:br>
            <a:r>
              <a:rPr lang="en-US" altLang="en-US">
                <a:latin typeface="Arial" charset="0"/>
              </a:rPr>
              <a:t>is expressed as the amount of ionization </a:t>
            </a:r>
            <a:br>
              <a:rPr lang="en-US" altLang="en-US">
                <a:latin typeface="Arial" charset="0"/>
              </a:rPr>
            </a:br>
            <a:r>
              <a:rPr lang="en-US" altLang="en-US">
                <a:latin typeface="Arial" charset="0"/>
              </a:rPr>
              <a:t>per unit mass of air due to X or gamma </a:t>
            </a:r>
            <a:br>
              <a:rPr lang="en-US" altLang="en-US">
                <a:latin typeface="Arial" charset="0"/>
              </a:rPr>
            </a:br>
            <a:r>
              <a:rPr lang="en-US" altLang="en-US">
                <a:latin typeface="Arial" charset="0"/>
              </a:rPr>
              <a:t>radiation. </a:t>
            </a:r>
            <a:br>
              <a:rPr lang="en-US" altLang="en-US">
                <a:latin typeface="Arial" charset="0"/>
              </a:rPr>
            </a:br>
            <a:endParaRPr lang="en-US" altLang="en-US">
              <a:latin typeface="Arial" charset="0"/>
            </a:endParaRPr>
          </a:p>
          <a:p>
            <a:pPr eaLnBrk="1" hangingPunct="1">
              <a:spcBef>
                <a:spcPct val="50000"/>
              </a:spcBef>
            </a:pPr>
            <a:r>
              <a:rPr lang="en-US" altLang="en-US" b="1">
                <a:latin typeface="Arial" charset="0"/>
              </a:rPr>
              <a:t>Absorbed Dose:</a:t>
            </a:r>
            <a:r>
              <a:rPr lang="en-US" altLang="en-US">
                <a:latin typeface="Arial" charset="0"/>
              </a:rPr>
              <a:t> Radiation absorbed dose (rad) represents the amount of energy deposited per unit mass of absorbing material.</a:t>
            </a:r>
          </a:p>
          <a:p>
            <a:pPr eaLnBrk="1" hangingPunct="1"/>
            <a:endParaRPr lang="en-US" altLang="en-US"/>
          </a:p>
        </p:txBody>
      </p:sp>
      <p:sp>
        <p:nvSpPr>
          <p:cNvPr id="14339" name="Rectangle 2"/>
          <p:cNvSpPr>
            <a:spLocks noGrp="1" noChangeArrowheads="1"/>
          </p:cNvSpPr>
          <p:nvPr>
            <p:ph type="title"/>
          </p:nvPr>
        </p:nvSpPr>
        <p:spPr>
          <a:xfrm>
            <a:off x="685800" y="228600"/>
            <a:ext cx="7772400" cy="762000"/>
          </a:xfrm>
        </p:spPr>
        <p:txBody>
          <a:bodyPr/>
          <a:lstStyle/>
          <a:p>
            <a:pPr eaLnBrk="1" hangingPunct="1"/>
            <a:r>
              <a:rPr lang="en-US" altLang="en-US" sz="3600"/>
              <a:t>Radiation Safety Fundamentals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53891" y="1752600"/>
            <a:ext cx="1704309" cy="2209800"/>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762000"/>
          </a:xfrm>
        </p:spPr>
        <p:txBody>
          <a:bodyPr/>
          <a:lstStyle/>
          <a:p>
            <a:pPr eaLnBrk="1" hangingPunct="1"/>
            <a:r>
              <a:rPr lang="en-US" altLang="en-US" sz="3600"/>
              <a:t>Radiation Safety Fundamentals</a:t>
            </a:r>
          </a:p>
        </p:txBody>
      </p:sp>
      <p:sp>
        <p:nvSpPr>
          <p:cNvPr id="15363" name="Text Box 3"/>
          <p:cNvSpPr txBox="1">
            <a:spLocks noChangeArrowheads="1"/>
          </p:cNvSpPr>
          <p:nvPr/>
        </p:nvSpPr>
        <p:spPr bwMode="auto">
          <a:xfrm>
            <a:off x="304800" y="1295400"/>
            <a:ext cx="8382000"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latin typeface="Arial" charset="0"/>
              </a:rPr>
              <a:t>Dose Equivalent:</a:t>
            </a:r>
            <a:br>
              <a:rPr lang="en-US" altLang="en-US" sz="1800">
                <a:latin typeface="Arial" charset="0"/>
              </a:rPr>
            </a:br>
            <a:r>
              <a:rPr lang="en-US" altLang="en-US" sz="1600">
                <a:latin typeface="Arial" charset="0"/>
              </a:rPr>
              <a:t>The measure of the biological effect of radiation requires a variable called the </a:t>
            </a:r>
            <a:r>
              <a:rPr lang="en-US" altLang="en-US" sz="1600" b="1">
                <a:latin typeface="Arial" charset="0"/>
              </a:rPr>
              <a:t>quality factor (QF)</a:t>
            </a:r>
            <a:r>
              <a:rPr lang="en-US" altLang="en-US" sz="1600">
                <a:latin typeface="Arial" charset="0"/>
              </a:rPr>
              <a:t>.</a:t>
            </a:r>
            <a:r>
              <a:rPr lang="en-US" altLang="en-US" sz="1600" b="1">
                <a:latin typeface="Arial" charset="0"/>
              </a:rPr>
              <a:t> </a:t>
            </a:r>
            <a:r>
              <a:rPr lang="en-US" altLang="en-US" sz="1600">
                <a:latin typeface="Arial" charset="0"/>
              </a:rPr>
              <a:t>The quality factor takes into account the different degrees of biological damage produced by equal doses of different types of radiation. </a:t>
            </a:r>
            <a:r>
              <a:rPr lang="en-US" altLang="en-US" sz="1800">
                <a:latin typeface="Arial" charset="0"/>
              </a:rPr>
              <a:t>The unit of dose equivalent is the </a:t>
            </a:r>
            <a:r>
              <a:rPr lang="en-US" altLang="en-US" sz="1800" b="1">
                <a:latin typeface="Arial" charset="0"/>
              </a:rPr>
              <a:t>rem </a:t>
            </a:r>
            <a:r>
              <a:rPr lang="en-US" altLang="en-US" sz="1800">
                <a:latin typeface="Arial" charset="0"/>
              </a:rPr>
              <a:t>or </a:t>
            </a:r>
            <a:r>
              <a:rPr lang="en-US" altLang="en-US" sz="1800" b="1">
                <a:latin typeface="Arial" charset="0"/>
              </a:rPr>
              <a:t>mrem [m=milli or 1/1000 of a rem]</a:t>
            </a:r>
          </a:p>
          <a:p>
            <a:pPr eaLnBrk="1" hangingPunct="1">
              <a:spcBef>
                <a:spcPct val="50000"/>
              </a:spcBef>
            </a:pPr>
            <a:r>
              <a:rPr lang="en-US" altLang="en-US" sz="1800">
                <a:latin typeface="Arial" charset="0"/>
              </a:rPr>
              <a:t>Damage from radiation depends on several factors such as whether the exposure was from internal or external sources. </a:t>
            </a:r>
            <a:br>
              <a:rPr lang="en-US" altLang="en-US" sz="1800">
                <a:latin typeface="Arial" charset="0"/>
              </a:rPr>
            </a:br>
            <a:r>
              <a:rPr lang="en-US" altLang="en-US" sz="1800" b="1">
                <a:latin typeface="Arial" charset="0"/>
              </a:rPr>
              <a:t>External Exposure</a:t>
            </a:r>
            <a:r>
              <a:rPr lang="en-US" altLang="en-US" sz="1800">
                <a:latin typeface="Arial" charset="0"/>
              </a:rPr>
              <a:t> comes from a source outside the body, such as a medical x-ray. To do harm, the radiation must have enough energy to penetrate the body. If it does, three factors affect the radiation dose that the individual will receive: </a:t>
            </a:r>
          </a:p>
          <a:p>
            <a:pPr eaLnBrk="1" hangingPunct="1">
              <a:spcBef>
                <a:spcPct val="50000"/>
              </a:spcBef>
              <a:buFontTx/>
              <a:buBlip>
                <a:blip r:embed="rId2"/>
              </a:buBlip>
            </a:pPr>
            <a:r>
              <a:rPr lang="en-US" altLang="en-US" sz="1800">
                <a:latin typeface="Arial" charset="0"/>
              </a:rPr>
              <a:t> The amount of </a:t>
            </a:r>
            <a:r>
              <a:rPr lang="en-US" altLang="en-US" sz="1800" b="1">
                <a:latin typeface="Arial" charset="0"/>
              </a:rPr>
              <a:t>time</a:t>
            </a:r>
            <a:r>
              <a:rPr lang="en-US" altLang="en-US" sz="1800">
                <a:latin typeface="Arial" charset="0"/>
              </a:rPr>
              <a:t> the individual was exposed </a:t>
            </a:r>
          </a:p>
          <a:p>
            <a:pPr eaLnBrk="1" hangingPunct="1">
              <a:spcBef>
                <a:spcPct val="50000"/>
              </a:spcBef>
              <a:buFontTx/>
              <a:buBlip>
                <a:blip r:embed="rId2"/>
              </a:buBlip>
            </a:pPr>
            <a:r>
              <a:rPr lang="en-US" altLang="en-US" sz="1800">
                <a:latin typeface="Arial" charset="0"/>
              </a:rPr>
              <a:t> The </a:t>
            </a:r>
            <a:r>
              <a:rPr lang="en-US" altLang="en-US" sz="1800" b="1">
                <a:latin typeface="Arial" charset="0"/>
              </a:rPr>
              <a:t>distance</a:t>
            </a:r>
            <a:r>
              <a:rPr lang="en-US" altLang="en-US" sz="1800">
                <a:latin typeface="Arial" charset="0"/>
              </a:rPr>
              <a:t> from the source of radiation </a:t>
            </a:r>
          </a:p>
          <a:p>
            <a:pPr eaLnBrk="1" hangingPunct="1">
              <a:spcBef>
                <a:spcPct val="50000"/>
              </a:spcBef>
              <a:buFontTx/>
              <a:buBlip>
                <a:blip r:embed="rId2"/>
              </a:buBlip>
            </a:pPr>
            <a:r>
              <a:rPr lang="en-US" altLang="en-US" sz="1800">
                <a:latin typeface="Arial" charset="0"/>
              </a:rPr>
              <a:t> The amount of </a:t>
            </a:r>
            <a:r>
              <a:rPr lang="en-US" altLang="en-US" sz="1800" b="1">
                <a:latin typeface="Arial" charset="0"/>
              </a:rPr>
              <a:t>shielding</a:t>
            </a:r>
            <a:r>
              <a:rPr lang="en-US" altLang="en-US" sz="1800">
                <a:latin typeface="Arial" charset="0"/>
              </a:rPr>
              <a:t> between the individual and the source of radiation. </a:t>
            </a:r>
          </a:p>
        </p:txBody>
      </p:sp>
      <p:pic>
        <p:nvPicPr>
          <p:cNvPr id="15364" name="Picture 4" descr="j01504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5410200"/>
            <a:ext cx="1600200"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81000"/>
            <a:ext cx="7772400" cy="685800"/>
          </a:xfrm>
        </p:spPr>
        <p:txBody>
          <a:bodyPr/>
          <a:lstStyle/>
          <a:p>
            <a:pPr eaLnBrk="1" hangingPunct="1"/>
            <a:r>
              <a:rPr lang="en-US" altLang="en-US" sz="3600"/>
              <a:t>Radiation Safety Fundamentals</a:t>
            </a:r>
          </a:p>
        </p:txBody>
      </p:sp>
      <p:sp>
        <p:nvSpPr>
          <p:cNvPr id="16387" name="Text Box 3"/>
          <p:cNvSpPr txBox="1">
            <a:spLocks noChangeArrowheads="1"/>
          </p:cNvSpPr>
          <p:nvPr/>
        </p:nvSpPr>
        <p:spPr bwMode="auto">
          <a:xfrm>
            <a:off x="685800" y="1219200"/>
            <a:ext cx="6781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latin typeface="Arial" charset="0"/>
              </a:rPr>
              <a:t>Internal Exposure </a:t>
            </a:r>
            <a:r>
              <a:rPr lang="en-US" altLang="en-US" sz="1800">
                <a:latin typeface="Arial" charset="0"/>
              </a:rPr>
              <a:t>can occur when a radioisotope enters the body by inhalation, ingestion, absorption through skin, or through an open wound. If this happens, any kind of radiation can directly harm living cells. The damage the radiation produces depends on the following factors: </a:t>
            </a:r>
          </a:p>
          <a:p>
            <a:pPr eaLnBrk="1" hangingPunct="1">
              <a:spcBef>
                <a:spcPct val="50000"/>
              </a:spcBef>
              <a:buFontTx/>
              <a:buBlip>
                <a:blip r:embed="rId2"/>
              </a:buBlip>
            </a:pPr>
            <a:r>
              <a:rPr lang="en-US" altLang="en-US" sz="1800">
                <a:latin typeface="Arial" charset="0"/>
              </a:rPr>
              <a:t> The amount of radioactive material deposited into the body </a:t>
            </a:r>
          </a:p>
          <a:p>
            <a:pPr eaLnBrk="1" hangingPunct="1">
              <a:spcBef>
                <a:spcPct val="50000"/>
              </a:spcBef>
              <a:buFontTx/>
              <a:buBlip>
                <a:blip r:embed="rId2"/>
              </a:buBlip>
            </a:pPr>
            <a:r>
              <a:rPr lang="en-US" altLang="en-US" sz="1800">
                <a:latin typeface="Arial" charset="0"/>
              </a:rPr>
              <a:t> The type of radiation emitted </a:t>
            </a:r>
          </a:p>
          <a:p>
            <a:pPr eaLnBrk="1" hangingPunct="1">
              <a:spcBef>
                <a:spcPct val="50000"/>
              </a:spcBef>
              <a:buFontTx/>
              <a:buBlip>
                <a:blip r:embed="rId2"/>
              </a:buBlip>
            </a:pPr>
            <a:r>
              <a:rPr lang="en-US" altLang="en-US" sz="1800">
                <a:latin typeface="Arial" charset="0"/>
              </a:rPr>
              <a:t> The physical characteristics of the element; </a:t>
            </a:r>
          </a:p>
          <a:p>
            <a:pPr eaLnBrk="1" hangingPunct="1">
              <a:spcBef>
                <a:spcPct val="50000"/>
              </a:spcBef>
              <a:buFontTx/>
              <a:buBlip>
                <a:blip r:embed="rId2"/>
              </a:buBlip>
            </a:pPr>
            <a:r>
              <a:rPr lang="en-US" altLang="en-US" sz="1800">
                <a:latin typeface="Arial" charset="0"/>
              </a:rPr>
              <a:t> The half-life of the radioisotope (how fast it decays away) </a:t>
            </a:r>
          </a:p>
          <a:p>
            <a:pPr eaLnBrk="1" hangingPunct="1">
              <a:spcBef>
                <a:spcPct val="50000"/>
              </a:spcBef>
              <a:buFontTx/>
              <a:buBlip>
                <a:blip r:embed="rId2"/>
              </a:buBlip>
            </a:pPr>
            <a:r>
              <a:rPr lang="en-US" altLang="en-US" sz="1800">
                <a:latin typeface="Arial" charset="0"/>
              </a:rPr>
              <a:t> The length of time in the body. </a:t>
            </a:r>
          </a:p>
        </p:txBody>
      </p:sp>
      <p:pic>
        <p:nvPicPr>
          <p:cNvPr id="16388" name="Picture 4" descr="j01297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0638" y="1905000"/>
            <a:ext cx="1125537"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5"/>
          <p:cNvSpPr txBox="1">
            <a:spLocks noChangeArrowheads="1"/>
          </p:cNvSpPr>
          <p:nvPr/>
        </p:nvSpPr>
        <p:spPr bwMode="auto">
          <a:xfrm>
            <a:off x="4632325" y="-1863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pic>
        <p:nvPicPr>
          <p:cNvPr id="16390" name="Picture 7" descr="j023840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3200400"/>
            <a:ext cx="533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Text Box 8"/>
          <p:cNvSpPr txBox="1">
            <a:spLocks noChangeArrowheads="1"/>
          </p:cNvSpPr>
          <p:nvPr/>
        </p:nvSpPr>
        <p:spPr bwMode="auto">
          <a:xfrm>
            <a:off x="685800" y="4953000"/>
            <a:ext cx="68580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solidFill>
                  <a:srgbClr val="CC6600"/>
                </a:solidFill>
              </a:rPr>
              <a:t>Radioactive material inside human body will cause an internal dose.</a:t>
            </a:r>
          </a:p>
          <a:p>
            <a:pPr eaLnBrk="1" hangingPunct="1">
              <a:spcBef>
                <a:spcPct val="50000"/>
              </a:spcBef>
            </a:pPr>
            <a:r>
              <a:rPr lang="en-US" altLang="en-US" b="1">
                <a:solidFill>
                  <a:srgbClr val="FF0000"/>
                </a:solidFill>
              </a:rPr>
              <a:t>You can NEVER eat or drink in a posted radioactive material lab!</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81000"/>
            <a:ext cx="7772400" cy="457200"/>
          </a:xfrm>
        </p:spPr>
        <p:txBody>
          <a:bodyPr/>
          <a:lstStyle/>
          <a:p>
            <a:pPr eaLnBrk="1" hangingPunct="1"/>
            <a:r>
              <a:rPr lang="en-US" altLang="en-US" sz="3600"/>
              <a:t>Radiation Safety Fundamentals</a:t>
            </a:r>
          </a:p>
        </p:txBody>
      </p:sp>
      <p:sp>
        <p:nvSpPr>
          <p:cNvPr id="17411" name="Text Box 4"/>
          <p:cNvSpPr txBox="1">
            <a:spLocks noChangeArrowheads="1"/>
          </p:cNvSpPr>
          <p:nvPr/>
        </p:nvSpPr>
        <p:spPr bwMode="auto">
          <a:xfrm>
            <a:off x="533400" y="1143000"/>
            <a:ext cx="2971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a:solidFill>
                  <a:schemeClr val="accent2"/>
                </a:solidFill>
              </a:rPr>
              <a:t>Using a Ludlum survey meter</a:t>
            </a:r>
          </a:p>
        </p:txBody>
      </p:sp>
      <p:pic>
        <p:nvPicPr>
          <p:cNvPr id="17412" name="Picture 5" descr="Ludlum model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1219200"/>
            <a:ext cx="1793875"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6" descr="SM meter reado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1066800"/>
            <a:ext cx="29718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ext Box 9"/>
          <p:cNvSpPr txBox="1">
            <a:spLocks noChangeArrowheads="1"/>
          </p:cNvSpPr>
          <p:nvPr/>
        </p:nvSpPr>
        <p:spPr bwMode="auto">
          <a:xfrm>
            <a:off x="381000" y="3505200"/>
            <a:ext cx="8229600" cy="272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a:latin typeface="Arial" charset="0"/>
              </a:rPr>
              <a:t>Check battery condition – needle should go to BAT TEST line on meter</a:t>
            </a:r>
          </a:p>
          <a:p>
            <a:pPr eaLnBrk="1" hangingPunct="1">
              <a:spcBef>
                <a:spcPct val="50000"/>
              </a:spcBef>
            </a:pPr>
            <a:r>
              <a:rPr lang="en-US" altLang="en-US" sz="1800">
                <a:latin typeface="Arial" charset="0"/>
              </a:rPr>
              <a:t>Turn large switch to the lowest scale – turn on audio switch.</a:t>
            </a:r>
          </a:p>
          <a:p>
            <a:pPr eaLnBrk="1" hangingPunct="1">
              <a:spcBef>
                <a:spcPct val="50000"/>
              </a:spcBef>
            </a:pPr>
            <a:r>
              <a:rPr lang="en-US" altLang="en-US" sz="1800">
                <a:latin typeface="Arial" charset="0"/>
              </a:rPr>
              <a:t>Note meter “background” reading in a location away from radiation source.</a:t>
            </a:r>
          </a:p>
          <a:p>
            <a:pPr eaLnBrk="1" hangingPunct="1">
              <a:spcBef>
                <a:spcPct val="50000"/>
              </a:spcBef>
            </a:pPr>
            <a:r>
              <a:rPr lang="en-US" altLang="en-US" sz="1800">
                <a:latin typeface="Arial" charset="0"/>
              </a:rPr>
              <a:t>Place probe (window face down) about ½ inch from surface being surveyed.</a:t>
            </a:r>
          </a:p>
          <a:p>
            <a:pPr eaLnBrk="1" hangingPunct="1">
              <a:spcBef>
                <a:spcPct val="50000"/>
              </a:spcBef>
            </a:pPr>
            <a:r>
              <a:rPr lang="en-US" altLang="en-US" sz="1800">
                <a:latin typeface="Arial" charset="0"/>
              </a:rPr>
              <a:t>Try not to let the probe touch surfaces being surveyed.</a:t>
            </a:r>
          </a:p>
          <a:p>
            <a:pPr eaLnBrk="1" hangingPunct="1">
              <a:spcBef>
                <a:spcPct val="50000"/>
              </a:spcBef>
            </a:pPr>
            <a:r>
              <a:rPr lang="en-US" altLang="en-US" sz="1800">
                <a:latin typeface="Arial" charset="0"/>
              </a:rPr>
              <a:t>Survey work area by slowly moving probe over surfaces, listen to audible “clicks” from survey meter speaker. You will hear a response before you see it!</a:t>
            </a:r>
          </a:p>
        </p:txBody>
      </p:sp>
      <p:pic>
        <p:nvPicPr>
          <p:cNvPr id="17415" name="Picture 10" descr="pancake probe4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286000"/>
            <a:ext cx="25908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228600"/>
            <a:ext cx="7772400" cy="762000"/>
          </a:xfrm>
        </p:spPr>
        <p:txBody>
          <a:bodyPr/>
          <a:lstStyle/>
          <a:p>
            <a:pPr algn="l" eaLnBrk="1" hangingPunct="1"/>
            <a:r>
              <a:rPr lang="en-US" altLang="en-US"/>
              <a:t>2) ALARA</a:t>
            </a:r>
          </a:p>
        </p:txBody>
      </p:sp>
      <p:sp>
        <p:nvSpPr>
          <p:cNvPr id="18435" name="Text Box 4"/>
          <p:cNvSpPr txBox="1">
            <a:spLocks noChangeArrowheads="1"/>
          </p:cNvSpPr>
          <p:nvPr/>
        </p:nvSpPr>
        <p:spPr bwMode="auto">
          <a:xfrm>
            <a:off x="228600" y="1066800"/>
            <a:ext cx="868680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2800">
                <a:latin typeface="Arial" charset="0"/>
                <a:cs typeface="Times New Roman" pitchFamily="18" charset="0"/>
              </a:rPr>
              <a:t>The University of South Florida (USF) is committed to the </a:t>
            </a:r>
            <a:r>
              <a:rPr lang="en-US" altLang="en-US" sz="2800" b="1">
                <a:latin typeface="Arial" charset="0"/>
                <a:cs typeface="Times New Roman" pitchFamily="18" charset="0"/>
              </a:rPr>
              <a:t>As Low As Reasonably Achievable</a:t>
            </a:r>
            <a:r>
              <a:rPr lang="en-US" altLang="en-US" sz="2800">
                <a:latin typeface="Arial" charset="0"/>
                <a:cs typeface="Times New Roman" pitchFamily="18" charset="0"/>
              </a:rPr>
              <a:t> (</a:t>
            </a:r>
            <a:r>
              <a:rPr lang="en-US" altLang="en-US" sz="2800" b="1">
                <a:solidFill>
                  <a:srgbClr val="009900"/>
                </a:solidFill>
                <a:latin typeface="Arial" charset="0"/>
                <a:cs typeface="Times New Roman" pitchFamily="18" charset="0"/>
              </a:rPr>
              <a:t>ALARA</a:t>
            </a:r>
            <a:r>
              <a:rPr lang="en-US" altLang="en-US" sz="2800">
                <a:latin typeface="Arial" charset="0"/>
                <a:cs typeface="Times New Roman" pitchFamily="18" charset="0"/>
              </a:rPr>
              <a:t>) concept for working with ionizing radiation. USF maintains a radiation safety program with the objective of maintaining all exposures to ionizing radiation ALARA. USF research operations with radioactive materials and/or radiation generating equipment provide a benefit to a large number of people. </a:t>
            </a:r>
            <a:r>
              <a:rPr lang="en-US" altLang="en-US" sz="2800">
                <a:latin typeface="Arial" charset="0"/>
                <a:ea typeface="Arial Unicode MS" pitchFamily="34" charset="-128"/>
                <a:cs typeface="Arial Unicode MS" pitchFamily="34" charset="-128"/>
              </a:rPr>
              <a:t>USF maintains an ALARA program to ensure our important work with ionizing radiation presents a very low risk to faculty, staff, students and general public.   </a:t>
            </a:r>
            <a:endParaRPr lang="en-US" altLang="en-US" sz="2800">
              <a:latin typeface="Arial"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685800"/>
          </a:xfrm>
        </p:spPr>
        <p:txBody>
          <a:bodyPr/>
          <a:lstStyle/>
          <a:p>
            <a:pPr eaLnBrk="1" hangingPunct="1"/>
            <a:r>
              <a:rPr lang="en-US" altLang="en-US"/>
              <a:t>ALARA</a:t>
            </a:r>
          </a:p>
        </p:txBody>
      </p:sp>
      <p:sp>
        <p:nvSpPr>
          <p:cNvPr id="13315" name="Text Box 3"/>
          <p:cNvSpPr txBox="1">
            <a:spLocks noChangeArrowheads="1"/>
          </p:cNvSpPr>
          <p:nvPr/>
        </p:nvSpPr>
        <p:spPr bwMode="auto">
          <a:xfrm>
            <a:off x="533400" y="1143000"/>
            <a:ext cx="8153400" cy="503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sz="1800" b="1">
                <a:solidFill>
                  <a:srgbClr val="FF3399"/>
                </a:solidFill>
                <a:latin typeface="Arial" panose="020B0604020202020204" pitchFamily="34" charset="0"/>
              </a:rPr>
              <a:t>EXTERNAL RADIATION EXPOSURE CONTROL</a:t>
            </a:r>
            <a:br>
              <a:rPr lang="en-US" altLang="en-US" sz="1800">
                <a:solidFill>
                  <a:srgbClr val="FF3399"/>
                </a:solidFill>
                <a:latin typeface="Arial" panose="020B0604020202020204" pitchFamily="34" charset="0"/>
              </a:rPr>
            </a:br>
            <a:r>
              <a:rPr lang="en-US" altLang="en-US" sz="1800" b="1">
                <a:solidFill>
                  <a:srgbClr val="009900"/>
                </a:solidFill>
                <a:effectLst>
                  <a:outerShdw blurRad="38100" dist="38100" dir="2700000" algn="tl">
                    <a:srgbClr val="000000"/>
                  </a:outerShdw>
                </a:effectLst>
                <a:latin typeface="Arial" panose="020B0604020202020204" pitchFamily="34" charset="0"/>
              </a:rPr>
              <a:t>X-rays and Gamma Rays:</a:t>
            </a:r>
            <a:r>
              <a:rPr lang="en-US" altLang="en-US" sz="1800">
                <a:latin typeface="Arial" panose="020B0604020202020204" pitchFamily="34" charset="0"/>
              </a:rPr>
              <a:t> Your exposure to x-rays and gamma rays can be decreased using the following methods:</a:t>
            </a:r>
          </a:p>
          <a:p>
            <a:pPr eaLnBrk="1" hangingPunct="1">
              <a:spcBef>
                <a:spcPct val="50000"/>
              </a:spcBef>
              <a:defRPr/>
            </a:pPr>
            <a:r>
              <a:rPr lang="en-US" altLang="en-US" sz="1800" b="1">
                <a:latin typeface="Arial" panose="020B0604020202020204" pitchFamily="34" charset="0"/>
              </a:rPr>
              <a:t>Time:  </a:t>
            </a:r>
            <a:r>
              <a:rPr lang="en-US" altLang="en-US" sz="1800">
                <a:latin typeface="Arial" panose="020B0604020202020204" pitchFamily="34" charset="0"/>
              </a:rPr>
              <a:t>Keep your time of exposure to a minimum. Design your experiment to minimize time in the radiation field. Be familiar with your experimental protocol so you can work quickly and efficiently.</a:t>
            </a:r>
          </a:p>
          <a:p>
            <a:pPr eaLnBrk="1" hangingPunct="1">
              <a:spcBef>
                <a:spcPct val="50000"/>
              </a:spcBef>
              <a:defRPr/>
            </a:pPr>
            <a:r>
              <a:rPr lang="en-US" altLang="en-US" sz="1800" b="1">
                <a:latin typeface="Arial" panose="020B0604020202020204" pitchFamily="34" charset="0"/>
              </a:rPr>
              <a:t>Distance:  </a:t>
            </a:r>
            <a:r>
              <a:rPr lang="en-US" altLang="en-US" sz="1800">
                <a:latin typeface="Arial" panose="020B0604020202020204" pitchFamily="34" charset="0"/>
              </a:rPr>
              <a:t>Radiation intensity falls off quickly with distance (inverse square law), so maintain the maximum possible distance from the source at all times. If you double your distance from the radiation the intensity goes down by 75%. </a:t>
            </a:r>
          </a:p>
          <a:p>
            <a:pPr eaLnBrk="1" hangingPunct="1">
              <a:spcBef>
                <a:spcPct val="50000"/>
              </a:spcBef>
              <a:defRPr/>
            </a:pPr>
            <a:r>
              <a:rPr lang="en-US" altLang="en-US" sz="1800" b="1">
                <a:latin typeface="Arial" panose="020B0604020202020204" pitchFamily="34" charset="0"/>
              </a:rPr>
              <a:t>Shielding:  </a:t>
            </a:r>
            <a:r>
              <a:rPr lang="en-US" altLang="en-US" sz="1800">
                <a:latin typeface="Arial" panose="020B0604020202020204" pitchFamily="34" charset="0"/>
              </a:rPr>
              <a:t>Use lead shielding. </a:t>
            </a:r>
          </a:p>
          <a:p>
            <a:pPr eaLnBrk="1" hangingPunct="1">
              <a:spcBef>
                <a:spcPct val="50000"/>
              </a:spcBef>
              <a:defRPr/>
            </a:pPr>
            <a:r>
              <a:rPr lang="en-US" altLang="en-US" sz="1800" b="1">
                <a:solidFill>
                  <a:srgbClr val="009900"/>
                </a:solidFill>
                <a:effectLst>
                  <a:outerShdw blurRad="38100" dist="38100" dir="2700000" algn="tl">
                    <a:srgbClr val="000000"/>
                  </a:outerShdw>
                </a:effectLst>
                <a:latin typeface="Arial" panose="020B0604020202020204" pitchFamily="34" charset="0"/>
              </a:rPr>
              <a:t>Beta radiation:</a:t>
            </a:r>
            <a:r>
              <a:rPr lang="en-US" altLang="en-US" sz="1800">
                <a:latin typeface="Arial" panose="020B0604020202020204" pitchFamily="34" charset="0"/>
              </a:rPr>
              <a:t> The main concern with </a:t>
            </a:r>
            <a:r>
              <a:rPr lang="en-US" altLang="en-US" sz="1800" b="1">
                <a:latin typeface="Arial" panose="020B0604020202020204" pitchFamily="34" charset="0"/>
              </a:rPr>
              <a:t>Beta</a:t>
            </a:r>
            <a:r>
              <a:rPr lang="en-US" altLang="en-US" sz="1800">
                <a:latin typeface="Arial" panose="020B0604020202020204" pitchFamily="34" charset="0"/>
              </a:rPr>
              <a:t> radiation is a skin exposure. The time and distance methods of exposure reduction for x-rays and gamma rays listed above also apply to beta radiation. When </a:t>
            </a:r>
            <a:r>
              <a:rPr lang="en-US" altLang="en-US" sz="1800" b="1">
                <a:latin typeface="Arial" panose="020B0604020202020204" pitchFamily="34" charset="0"/>
              </a:rPr>
              <a:t>shielding</a:t>
            </a:r>
            <a:r>
              <a:rPr lang="en-US" altLang="en-US" sz="1800">
                <a:latin typeface="Arial" panose="020B0604020202020204" pitchFamily="34" charset="0"/>
              </a:rPr>
              <a:t> beta particles, use Plexiglas, </a:t>
            </a:r>
            <a:r>
              <a:rPr lang="en-US" altLang="en-US" sz="1800" b="1">
                <a:solidFill>
                  <a:srgbClr val="FF3300"/>
                </a:solidFill>
                <a:latin typeface="Arial" panose="020B0604020202020204" pitchFamily="34" charset="0"/>
              </a:rPr>
              <a:t>not lead</a:t>
            </a:r>
            <a:r>
              <a:rPr lang="en-US" altLang="en-US" sz="1800">
                <a:latin typeface="Arial" panose="020B0604020202020204" pitchFamily="34" charset="0"/>
              </a:rPr>
              <a:t>. Beta radiation will interact with lead and will produce x-rays. Plexiglas approximately one-half inch thick will effectively stop beta particles in use at USF.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381000"/>
            <a:ext cx="7772400" cy="609600"/>
          </a:xfrm>
        </p:spPr>
        <p:txBody>
          <a:bodyPr/>
          <a:lstStyle/>
          <a:p>
            <a:pPr eaLnBrk="1" hangingPunct="1"/>
            <a:r>
              <a:rPr lang="en-US" altLang="en-US"/>
              <a:t>ALARA</a:t>
            </a:r>
          </a:p>
        </p:txBody>
      </p:sp>
      <p:sp>
        <p:nvSpPr>
          <p:cNvPr id="20483" name="Text Box 3"/>
          <p:cNvSpPr txBox="1">
            <a:spLocks noChangeArrowheads="1"/>
          </p:cNvSpPr>
          <p:nvPr/>
        </p:nvSpPr>
        <p:spPr bwMode="auto">
          <a:xfrm>
            <a:off x="304800" y="1295400"/>
            <a:ext cx="8534400" cy="481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solidFill>
                  <a:srgbClr val="FF3399"/>
                </a:solidFill>
                <a:latin typeface="Arial" charset="0"/>
              </a:rPr>
              <a:t>INTERNAL RADIATION EXPOSURE CONTROL</a:t>
            </a:r>
            <a:br>
              <a:rPr lang="en-US" altLang="en-US" sz="1800">
                <a:latin typeface="Arial" charset="0"/>
              </a:rPr>
            </a:br>
            <a:r>
              <a:rPr lang="en-US" altLang="en-US" sz="1800">
                <a:latin typeface="Arial" charset="0"/>
              </a:rPr>
              <a:t>Follow the precautions below to minimize internal radiation exposure:</a:t>
            </a:r>
          </a:p>
          <a:p>
            <a:pPr eaLnBrk="1" hangingPunct="1">
              <a:spcBef>
                <a:spcPct val="50000"/>
              </a:spcBef>
            </a:pPr>
            <a:r>
              <a:rPr lang="en-US" altLang="en-US" sz="1800" b="1">
                <a:latin typeface="Arial" charset="0"/>
              </a:rPr>
              <a:t>Prevent absorption </a:t>
            </a:r>
            <a:r>
              <a:rPr lang="en-US" altLang="en-US" sz="1800">
                <a:latin typeface="Arial" charset="0"/>
              </a:rPr>
              <a:t>by changing your gloves frequently. Avoid touching your face while conducting experiments. Monitor your work area with survey meter, wash your hands, and check your hands and lab coat with a survey meter.</a:t>
            </a:r>
          </a:p>
          <a:p>
            <a:pPr eaLnBrk="1" hangingPunct="1">
              <a:spcBef>
                <a:spcPct val="50000"/>
              </a:spcBef>
            </a:pPr>
            <a:r>
              <a:rPr lang="en-US" altLang="en-US" sz="1800" b="1">
                <a:latin typeface="Arial" charset="0"/>
              </a:rPr>
              <a:t>Prevent inhalation </a:t>
            </a:r>
            <a:r>
              <a:rPr lang="en-US" altLang="en-US" sz="1800">
                <a:latin typeface="Arial" charset="0"/>
              </a:rPr>
              <a:t>by using</a:t>
            </a:r>
            <a:r>
              <a:rPr lang="en-US" altLang="en-US" sz="1800" b="1">
                <a:latin typeface="Arial" charset="0"/>
              </a:rPr>
              <a:t> </a:t>
            </a:r>
            <a:r>
              <a:rPr lang="en-US" altLang="en-US" sz="1800">
                <a:latin typeface="Arial" charset="0"/>
              </a:rPr>
              <a:t>fume hood whenever you are using any volatile sources of radioactivity.</a:t>
            </a:r>
          </a:p>
          <a:p>
            <a:pPr eaLnBrk="1" hangingPunct="1">
              <a:spcBef>
                <a:spcPct val="50000"/>
              </a:spcBef>
            </a:pPr>
            <a:r>
              <a:rPr lang="en-US" altLang="en-US" sz="1800" b="1">
                <a:latin typeface="Arial" charset="0"/>
              </a:rPr>
              <a:t>Prevent ingestion </a:t>
            </a:r>
            <a:r>
              <a:rPr lang="en-US" altLang="en-US" sz="1800">
                <a:latin typeface="Arial" charset="0"/>
              </a:rPr>
              <a:t>by never eating, or drinking in the laboratory. Never store food in refrigerators or freezers or other areas designated for chemical or radioactive material storage.</a:t>
            </a:r>
          </a:p>
          <a:p>
            <a:pPr eaLnBrk="1" hangingPunct="1">
              <a:spcBef>
                <a:spcPct val="50000"/>
              </a:spcBef>
            </a:pPr>
            <a:endParaRPr lang="en-US" altLang="en-US" sz="2000" b="1">
              <a:solidFill>
                <a:srgbClr val="FF3300"/>
              </a:solidFill>
              <a:latin typeface="Tahoma" pitchFamily="34" charset="0"/>
            </a:endParaRPr>
          </a:p>
          <a:p>
            <a:pPr eaLnBrk="1" hangingPunct="1">
              <a:spcBef>
                <a:spcPct val="50000"/>
              </a:spcBef>
            </a:pPr>
            <a:r>
              <a:rPr lang="en-US" altLang="en-US" sz="2000" b="1">
                <a:solidFill>
                  <a:srgbClr val="FF3300"/>
                </a:solidFill>
                <a:latin typeface="Tahoma" pitchFamily="34" charset="0"/>
              </a:rPr>
              <a:t>If you every suspect that you may have internal contamination – please contact USF Radiation Safety Officer Immediately (813-974-1194)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81000"/>
            <a:ext cx="7772400" cy="533400"/>
          </a:xfrm>
        </p:spPr>
        <p:txBody>
          <a:bodyPr/>
          <a:lstStyle/>
          <a:p>
            <a:pPr eaLnBrk="1" hangingPunct="1"/>
            <a:r>
              <a:rPr lang="en-US" altLang="en-US" sz="2400" b="0"/>
              <a:t>3) Common Research Radioactive Materials</a:t>
            </a:r>
          </a:p>
        </p:txBody>
      </p:sp>
      <p:sp>
        <p:nvSpPr>
          <p:cNvPr id="21507" name="Text Box 3"/>
          <p:cNvSpPr txBox="1">
            <a:spLocks noChangeArrowheads="1"/>
          </p:cNvSpPr>
          <p:nvPr/>
        </p:nvSpPr>
        <p:spPr bwMode="auto">
          <a:xfrm>
            <a:off x="609600" y="1143000"/>
            <a:ext cx="7772400"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a:latin typeface="Arial" charset="0"/>
                <a:cs typeface="Arial" charset="0"/>
              </a:rPr>
              <a:t>Carbon 14 (C-14)</a:t>
            </a:r>
            <a:r>
              <a:rPr lang="en-US" altLang="en-US">
                <a:latin typeface="Arial" charset="0"/>
                <a:cs typeface="Times New Roman" pitchFamily="18" charset="0"/>
              </a:rPr>
              <a:t>			Half life: 5730 years</a:t>
            </a:r>
          </a:p>
          <a:p>
            <a:pPr eaLnBrk="1" hangingPunct="1">
              <a:spcBef>
                <a:spcPct val="50000"/>
              </a:spcBef>
            </a:pPr>
            <a:r>
              <a:rPr lang="en-US" altLang="en-US" sz="1800">
                <a:cs typeface="Times New Roman" pitchFamily="18" charset="0"/>
              </a:rPr>
              <a:t>Pure beta emitter:	Eavg  = 0.049 MeV		Max range in air 24 cm			Emax = 0.156 MeV		Max range in H</a:t>
            </a:r>
            <a:r>
              <a:rPr lang="en-US" altLang="en-US" sz="1800" baseline="-25000">
                <a:cs typeface="Times New Roman" pitchFamily="18" charset="0"/>
              </a:rPr>
              <a:t>2</a:t>
            </a:r>
            <a:r>
              <a:rPr lang="en-US" altLang="en-US" sz="1800">
                <a:cs typeface="Times New Roman" pitchFamily="18" charset="0"/>
              </a:rPr>
              <a:t>O 0.28 mm </a:t>
            </a:r>
          </a:p>
          <a:p>
            <a:pPr eaLnBrk="1" hangingPunct="1">
              <a:spcBef>
                <a:spcPct val="50000"/>
              </a:spcBef>
            </a:pPr>
            <a:r>
              <a:rPr lang="en-US" altLang="en-US" sz="1800">
                <a:cs typeface="Times New Roman" pitchFamily="18" charset="0"/>
              </a:rPr>
              <a:t>Hazard - Internal	</a:t>
            </a:r>
            <a:r>
              <a:rPr lang="en-US" altLang="en-US" sz="1800" b="1">
                <a:cs typeface="Times New Roman" pitchFamily="18" charset="0"/>
              </a:rPr>
              <a:t>Detection</a:t>
            </a:r>
            <a:r>
              <a:rPr lang="en-US" altLang="en-US" sz="1800">
                <a:cs typeface="Times New Roman" pitchFamily="18" charset="0"/>
              </a:rPr>
              <a:t>  Wipe tests &amp; Liquid Scintillation Counting (LSC)</a:t>
            </a:r>
          </a:p>
          <a:p>
            <a:pPr eaLnBrk="1" hangingPunct="1">
              <a:spcBef>
                <a:spcPct val="50000"/>
              </a:spcBef>
            </a:pPr>
            <a:r>
              <a:rPr lang="en-US" altLang="en-US" b="1">
                <a:latin typeface="Arial" charset="0"/>
                <a:cs typeface="Arial" charset="0"/>
              </a:rPr>
              <a:t>Hydrogen 3 (H-3) Tritium</a:t>
            </a:r>
            <a:r>
              <a:rPr lang="en-US" altLang="en-US">
                <a:latin typeface="Arial" charset="0"/>
                <a:cs typeface="Times New Roman" pitchFamily="18" charset="0"/>
              </a:rPr>
              <a:t>		Half life: 12.28 years</a:t>
            </a:r>
          </a:p>
          <a:p>
            <a:pPr eaLnBrk="1" hangingPunct="1">
              <a:spcBef>
                <a:spcPct val="50000"/>
              </a:spcBef>
            </a:pPr>
            <a:r>
              <a:rPr lang="en-US" altLang="en-US" sz="1800">
                <a:cs typeface="Times New Roman" pitchFamily="18" charset="0"/>
              </a:rPr>
              <a:t>Pure beta emitter:		Eavg  = 5.7   keV	Max range in air 6 nm				Emax = 18.6 keV	Max range in H</a:t>
            </a:r>
            <a:r>
              <a:rPr lang="en-US" altLang="en-US" sz="1800" baseline="-25000">
                <a:cs typeface="Times New Roman" pitchFamily="18" charset="0"/>
              </a:rPr>
              <a:t>2</a:t>
            </a:r>
            <a:r>
              <a:rPr lang="en-US" altLang="en-US" sz="1800">
                <a:cs typeface="Times New Roman" pitchFamily="18" charset="0"/>
              </a:rPr>
              <a:t>O 6E-3nm</a:t>
            </a:r>
          </a:p>
          <a:p>
            <a:pPr eaLnBrk="1" hangingPunct="1">
              <a:spcBef>
                <a:spcPct val="50000"/>
              </a:spcBef>
            </a:pPr>
            <a:r>
              <a:rPr lang="en-US" altLang="en-US" sz="1800">
                <a:cs typeface="Times New Roman" pitchFamily="18" charset="0"/>
              </a:rPr>
              <a:t>Hazard - Internal	</a:t>
            </a:r>
            <a:r>
              <a:rPr lang="en-US" altLang="en-US" sz="1800" b="1">
                <a:cs typeface="Times New Roman" pitchFamily="18" charset="0"/>
              </a:rPr>
              <a:t>Detection:</a:t>
            </a:r>
            <a:r>
              <a:rPr lang="en-US" altLang="en-US" sz="1800">
                <a:cs typeface="Times New Roman" pitchFamily="18" charset="0"/>
              </a:rPr>
              <a:t>  Wipe tests &amp; LSC</a:t>
            </a:r>
          </a:p>
          <a:p>
            <a:pPr eaLnBrk="1" hangingPunct="1">
              <a:spcBef>
                <a:spcPct val="50000"/>
              </a:spcBef>
            </a:pPr>
            <a:r>
              <a:rPr lang="en-US" altLang="en-US" b="1">
                <a:latin typeface="Arial" charset="0"/>
                <a:cs typeface="Arial" charset="0"/>
              </a:rPr>
              <a:t>Sulfur - 35 (S-35)</a:t>
            </a:r>
            <a:r>
              <a:rPr lang="en-US" altLang="en-US">
                <a:latin typeface="Arial" charset="0"/>
                <a:cs typeface="Times New Roman" pitchFamily="18" charset="0"/>
              </a:rPr>
              <a:t>			Half life:  87.44 days</a:t>
            </a:r>
          </a:p>
          <a:p>
            <a:pPr eaLnBrk="1" hangingPunct="1">
              <a:spcBef>
                <a:spcPct val="50000"/>
              </a:spcBef>
            </a:pPr>
            <a:r>
              <a:rPr lang="en-US" altLang="en-US" sz="1800">
                <a:cs typeface="Times New Roman" pitchFamily="18" charset="0"/>
              </a:rPr>
              <a:t>Pure beta emitter:		Eavg  = 0.049 MeV	max range in air 26 cm				Emax = 0.167 MeV	max range in H</a:t>
            </a:r>
            <a:r>
              <a:rPr lang="en-US" altLang="en-US" sz="1800" baseline="-25000">
                <a:cs typeface="Times New Roman" pitchFamily="18" charset="0"/>
              </a:rPr>
              <a:t>2</a:t>
            </a:r>
            <a:r>
              <a:rPr lang="en-US" altLang="en-US" sz="1800">
                <a:cs typeface="Times New Roman" pitchFamily="18" charset="0"/>
              </a:rPr>
              <a:t>O 0.32 nm</a:t>
            </a:r>
          </a:p>
          <a:p>
            <a:pPr eaLnBrk="1" hangingPunct="1">
              <a:spcBef>
                <a:spcPct val="50000"/>
              </a:spcBef>
            </a:pPr>
            <a:r>
              <a:rPr lang="en-US" altLang="en-US" sz="1800">
                <a:cs typeface="Times New Roman" pitchFamily="18" charset="0"/>
              </a:rPr>
              <a:t> Hazard - Internal	</a:t>
            </a:r>
            <a:r>
              <a:rPr lang="en-US" altLang="en-US" sz="1800" b="1">
                <a:cs typeface="Times New Roman" pitchFamily="18" charset="0"/>
              </a:rPr>
              <a:t>Detection:</a:t>
            </a:r>
            <a:r>
              <a:rPr lang="en-US" altLang="en-US" sz="1800">
                <a:cs typeface="Times New Roman" pitchFamily="18" charset="0"/>
              </a:rPr>
              <a:t>  Wipe tests &amp; LSC	</a:t>
            </a:r>
            <a:endParaRPr lang="en-US" altLang="en-US"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81000"/>
            <a:ext cx="7772400" cy="533400"/>
          </a:xfrm>
        </p:spPr>
        <p:txBody>
          <a:bodyPr/>
          <a:lstStyle/>
          <a:p>
            <a:pPr eaLnBrk="1" hangingPunct="1"/>
            <a:r>
              <a:rPr lang="en-US" altLang="en-US" sz="2400" b="0"/>
              <a:t>Common radioactive materials in research labs</a:t>
            </a:r>
          </a:p>
        </p:txBody>
      </p:sp>
      <p:sp>
        <p:nvSpPr>
          <p:cNvPr id="22531" name="Text Box 3"/>
          <p:cNvSpPr txBox="1">
            <a:spLocks noChangeArrowheads="1"/>
          </p:cNvSpPr>
          <p:nvPr/>
        </p:nvSpPr>
        <p:spPr bwMode="auto">
          <a:xfrm>
            <a:off x="533400" y="1295400"/>
            <a:ext cx="8229600" cy="43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a:latin typeface="Arial" charset="0"/>
                <a:cs typeface="Arial" charset="0"/>
              </a:rPr>
              <a:t>Phosphorus - 32 (P-32)     </a:t>
            </a:r>
            <a:r>
              <a:rPr lang="en-US" altLang="en-US">
                <a:latin typeface="Arial" charset="0"/>
                <a:cs typeface="Times New Roman" pitchFamily="18" charset="0"/>
              </a:rPr>
              <a:t>Half life:  14.29 days</a:t>
            </a:r>
          </a:p>
          <a:p>
            <a:pPr eaLnBrk="1" hangingPunct="1">
              <a:spcBef>
                <a:spcPct val="50000"/>
              </a:spcBef>
            </a:pPr>
            <a:r>
              <a:rPr lang="en-US" altLang="en-US" sz="1800">
                <a:cs typeface="Times New Roman" pitchFamily="18" charset="0"/>
              </a:rPr>
              <a:t>Pure beta emitter:	Eavg  = 0.695 MeV	  max range in air 790 cm				Emax = 1.71 MeV	  max range in H2O 0.76 cm</a:t>
            </a:r>
          </a:p>
          <a:p>
            <a:pPr eaLnBrk="1" hangingPunct="1">
              <a:spcBef>
                <a:spcPct val="50000"/>
              </a:spcBef>
            </a:pPr>
            <a:r>
              <a:rPr lang="en-US" altLang="en-US" sz="1800">
                <a:cs typeface="Times New Roman" pitchFamily="18" charset="0"/>
              </a:rPr>
              <a:t> Hazard – External skin &amp; Internal  	</a:t>
            </a:r>
            <a:r>
              <a:rPr lang="en-US" altLang="en-US" sz="1800" b="1">
                <a:cs typeface="Times New Roman" pitchFamily="18" charset="0"/>
              </a:rPr>
              <a:t>Detection:</a:t>
            </a:r>
            <a:r>
              <a:rPr lang="en-US" altLang="en-US" sz="1800">
                <a:cs typeface="Times New Roman" pitchFamily="18" charset="0"/>
              </a:rPr>
              <a:t> Survey meter</a:t>
            </a:r>
          </a:p>
          <a:p>
            <a:pPr eaLnBrk="1" hangingPunct="1">
              <a:spcBef>
                <a:spcPct val="50000"/>
              </a:spcBef>
            </a:pPr>
            <a:r>
              <a:rPr lang="en-US" altLang="en-US" b="1">
                <a:latin typeface="Arial" charset="0"/>
                <a:cs typeface="Arial" charset="0"/>
              </a:rPr>
              <a:t>Iodine-125 (I-125)</a:t>
            </a:r>
            <a:r>
              <a:rPr lang="en-US" altLang="en-US">
                <a:latin typeface="Arial" charset="0"/>
                <a:cs typeface="Times New Roman" pitchFamily="18" charset="0"/>
              </a:rPr>
              <a:t>		Half Life:  60.14 days</a:t>
            </a:r>
          </a:p>
          <a:p>
            <a:pPr eaLnBrk="1" hangingPunct="1">
              <a:spcBef>
                <a:spcPct val="50000"/>
              </a:spcBef>
            </a:pPr>
            <a:r>
              <a:rPr lang="en-US" altLang="en-US" sz="1800">
                <a:cs typeface="Times New Roman" pitchFamily="18" charset="0"/>
              </a:rPr>
              <a:t>Low energy gamma &amp; X-rays – Typical shielding needed (0.5 mm of lead)</a:t>
            </a:r>
          </a:p>
          <a:p>
            <a:pPr eaLnBrk="1" hangingPunct="1">
              <a:spcBef>
                <a:spcPct val="50000"/>
              </a:spcBef>
            </a:pPr>
            <a:r>
              <a:rPr lang="en-US" altLang="en-US" sz="1800">
                <a:cs typeface="Times New Roman" pitchFamily="18" charset="0"/>
              </a:rPr>
              <a:t>Hazard –External &amp; Internal  		</a:t>
            </a:r>
            <a:r>
              <a:rPr lang="en-US" altLang="en-US" sz="1800" b="1">
                <a:cs typeface="Times New Roman" pitchFamily="18" charset="0"/>
              </a:rPr>
              <a:t>Detection: </a:t>
            </a:r>
            <a:r>
              <a:rPr lang="en-US" altLang="en-US" sz="1800">
                <a:cs typeface="Times New Roman" pitchFamily="18" charset="0"/>
              </a:rPr>
              <a:t>Survey meter</a:t>
            </a:r>
          </a:p>
          <a:p>
            <a:pPr eaLnBrk="1" hangingPunct="1">
              <a:spcBef>
                <a:spcPct val="50000"/>
              </a:spcBef>
            </a:pPr>
            <a:r>
              <a:rPr lang="en-US" altLang="en-US" b="1">
                <a:latin typeface="Arial" charset="0"/>
                <a:cs typeface="Arial" charset="0"/>
              </a:rPr>
              <a:t>Chromium- 51 (Cr-51)</a:t>
            </a:r>
            <a:r>
              <a:rPr lang="en-US" altLang="en-US">
                <a:latin typeface="Arial" charset="0"/>
                <a:cs typeface="Times New Roman" pitchFamily="18" charset="0"/>
              </a:rPr>
              <a:t>		Half Life 27.8 days</a:t>
            </a:r>
          </a:p>
          <a:p>
            <a:pPr eaLnBrk="1" hangingPunct="1">
              <a:spcBef>
                <a:spcPct val="50000"/>
              </a:spcBef>
            </a:pPr>
            <a:r>
              <a:rPr lang="en-US" altLang="en-US" sz="1800">
                <a:cs typeface="Times New Roman" pitchFamily="18" charset="0"/>
              </a:rPr>
              <a:t>Low energy gamma &amp; X-rays – Typical shielding needed (0.5 mm of lead)</a:t>
            </a:r>
          </a:p>
          <a:p>
            <a:pPr eaLnBrk="1" hangingPunct="1">
              <a:spcBef>
                <a:spcPct val="50000"/>
              </a:spcBef>
            </a:pPr>
            <a:r>
              <a:rPr lang="en-US" altLang="en-US" sz="1800">
                <a:cs typeface="Times New Roman" pitchFamily="18" charset="0"/>
              </a:rPr>
              <a:t>Hazard –External &amp; Internal  		</a:t>
            </a:r>
            <a:r>
              <a:rPr lang="en-US" altLang="en-US" sz="1800" b="1">
                <a:cs typeface="Times New Roman" pitchFamily="18" charset="0"/>
              </a:rPr>
              <a:t>Detection: </a:t>
            </a:r>
            <a:r>
              <a:rPr lang="en-US" altLang="en-US" sz="1800">
                <a:cs typeface="Times New Roman" pitchFamily="18" charset="0"/>
              </a:rPr>
              <a:t>Survey meter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81000"/>
            <a:ext cx="7772400" cy="609600"/>
          </a:xfrm>
        </p:spPr>
        <p:txBody>
          <a:bodyPr/>
          <a:lstStyle/>
          <a:p>
            <a:pPr eaLnBrk="1" hangingPunct="1"/>
            <a:r>
              <a:rPr lang="en-US" altLang="en-US" sz="2400" b="0"/>
              <a:t>Common Research Radioactive Materials </a:t>
            </a:r>
            <a:br>
              <a:rPr lang="en-US" altLang="en-US" sz="2400" b="0"/>
            </a:br>
            <a:r>
              <a:rPr lang="en-US" altLang="en-US" sz="2400" b="0"/>
              <a:t>Toxicity </a:t>
            </a:r>
          </a:p>
        </p:txBody>
      </p:sp>
      <p:sp>
        <p:nvSpPr>
          <p:cNvPr id="23555" name="Text Box 3"/>
          <p:cNvSpPr txBox="1">
            <a:spLocks noChangeArrowheads="1"/>
          </p:cNvSpPr>
          <p:nvPr/>
        </p:nvSpPr>
        <p:spPr bwMode="auto">
          <a:xfrm>
            <a:off x="609600" y="1524000"/>
            <a:ext cx="769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tLang="en-US"/>
          </a:p>
        </p:txBody>
      </p:sp>
      <p:grpSp>
        <p:nvGrpSpPr>
          <p:cNvPr id="23556" name="Group 308"/>
          <p:cNvGrpSpPr>
            <a:grpSpLocks/>
          </p:cNvGrpSpPr>
          <p:nvPr/>
        </p:nvGrpSpPr>
        <p:grpSpPr bwMode="auto">
          <a:xfrm>
            <a:off x="266700" y="1652954"/>
            <a:ext cx="8382000" cy="2286000"/>
            <a:chOff x="-3" y="1878"/>
            <a:chExt cx="3678" cy="966"/>
          </a:xfrm>
        </p:grpSpPr>
        <p:grpSp>
          <p:nvGrpSpPr>
            <p:cNvPr id="23559" name="Group 306"/>
            <p:cNvGrpSpPr>
              <a:grpSpLocks/>
            </p:cNvGrpSpPr>
            <p:nvPr/>
          </p:nvGrpSpPr>
          <p:grpSpPr bwMode="auto">
            <a:xfrm>
              <a:off x="0" y="1878"/>
              <a:ext cx="3672" cy="963"/>
              <a:chOff x="0" y="1878"/>
              <a:chExt cx="3672" cy="963"/>
            </a:xfrm>
          </p:grpSpPr>
          <p:grpSp>
            <p:nvGrpSpPr>
              <p:cNvPr id="23561" name="Group 285"/>
              <p:cNvGrpSpPr>
                <a:grpSpLocks/>
              </p:cNvGrpSpPr>
              <p:nvPr/>
            </p:nvGrpSpPr>
            <p:grpSpPr bwMode="auto">
              <a:xfrm>
                <a:off x="0" y="1881"/>
                <a:ext cx="779" cy="384"/>
                <a:chOff x="0" y="1881"/>
                <a:chExt cx="779" cy="384"/>
              </a:xfrm>
            </p:grpSpPr>
            <p:sp>
              <p:nvSpPr>
                <p:cNvPr id="23589" name="Rectangle 284"/>
                <p:cNvSpPr>
                  <a:spLocks noChangeArrowheads="1"/>
                </p:cNvSpPr>
                <p:nvPr/>
              </p:nvSpPr>
              <p:spPr bwMode="auto">
                <a:xfrm>
                  <a:off x="0" y="1881"/>
                  <a:ext cx="779"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nvGrpSpPr>
                <p:cNvPr id="23590" name="Group 283"/>
                <p:cNvGrpSpPr>
                  <a:grpSpLocks/>
                </p:cNvGrpSpPr>
                <p:nvPr/>
              </p:nvGrpSpPr>
              <p:grpSpPr bwMode="auto">
                <a:xfrm>
                  <a:off x="0" y="1881"/>
                  <a:ext cx="779" cy="384"/>
                  <a:chOff x="0" y="1881"/>
                  <a:chExt cx="779" cy="384"/>
                </a:xfrm>
              </p:grpSpPr>
              <p:sp>
                <p:nvSpPr>
                  <p:cNvPr id="23591" name="Rectangle 274"/>
                  <p:cNvSpPr>
                    <a:spLocks noChangeArrowheads="1"/>
                  </p:cNvSpPr>
                  <p:nvPr/>
                </p:nvSpPr>
                <p:spPr bwMode="auto">
                  <a:xfrm>
                    <a:off x="43" y="1881"/>
                    <a:ext cx="693"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b="1" dirty="0">
                        <a:latin typeface="Arial" charset="0"/>
                        <a:cs typeface="Tahoma" pitchFamily="34" charset="0"/>
                      </a:rPr>
                      <a:t>High</a:t>
                    </a:r>
                    <a:endParaRPr lang="en-US" altLang="en-US" sz="2000" dirty="0">
                      <a:latin typeface="Arial" charset="0"/>
                      <a:cs typeface="Times New Roman" pitchFamily="18" charset="0"/>
                    </a:endParaRPr>
                  </a:p>
                  <a:p>
                    <a:endParaRPr lang="en-US" altLang="en-US" sz="1600" dirty="0">
                      <a:latin typeface="Arial" charset="0"/>
                    </a:endParaRPr>
                  </a:p>
                </p:txBody>
              </p:sp>
              <p:sp>
                <p:nvSpPr>
                  <p:cNvPr id="23592" name="Rectangle 282"/>
                  <p:cNvSpPr>
                    <a:spLocks noChangeArrowheads="1"/>
                  </p:cNvSpPr>
                  <p:nvPr/>
                </p:nvSpPr>
                <p:spPr bwMode="auto">
                  <a:xfrm>
                    <a:off x="0" y="1881"/>
                    <a:ext cx="779"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grpSp>
            <p:nvGrpSpPr>
              <p:cNvPr id="23562" name="Group 289"/>
              <p:cNvGrpSpPr>
                <a:grpSpLocks/>
              </p:cNvGrpSpPr>
              <p:nvPr/>
            </p:nvGrpSpPr>
            <p:grpSpPr bwMode="auto">
              <a:xfrm>
                <a:off x="779" y="1878"/>
                <a:ext cx="1045" cy="387"/>
                <a:chOff x="779" y="1878"/>
                <a:chExt cx="1045" cy="387"/>
              </a:xfrm>
            </p:grpSpPr>
            <p:sp>
              <p:nvSpPr>
                <p:cNvPr id="23585" name="Rectangle 288"/>
                <p:cNvSpPr>
                  <a:spLocks noChangeArrowheads="1"/>
                </p:cNvSpPr>
                <p:nvPr/>
              </p:nvSpPr>
              <p:spPr bwMode="auto">
                <a:xfrm>
                  <a:off x="779" y="1881"/>
                  <a:ext cx="1045"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nvGrpSpPr>
                <p:cNvPr id="23586" name="Group 287"/>
                <p:cNvGrpSpPr>
                  <a:grpSpLocks/>
                </p:cNvGrpSpPr>
                <p:nvPr/>
              </p:nvGrpSpPr>
              <p:grpSpPr bwMode="auto">
                <a:xfrm>
                  <a:off x="779" y="1878"/>
                  <a:ext cx="1045" cy="387"/>
                  <a:chOff x="779" y="1878"/>
                  <a:chExt cx="1045" cy="387"/>
                </a:xfrm>
              </p:grpSpPr>
              <p:sp>
                <p:nvSpPr>
                  <p:cNvPr id="23587" name="Rectangle 275"/>
                  <p:cNvSpPr>
                    <a:spLocks noChangeArrowheads="1"/>
                  </p:cNvSpPr>
                  <p:nvPr/>
                </p:nvSpPr>
                <p:spPr bwMode="auto">
                  <a:xfrm>
                    <a:off x="840" y="1878"/>
                    <a:ext cx="959"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b="1" dirty="0">
                        <a:latin typeface="Arial" charset="0"/>
                        <a:cs typeface="Tahoma" pitchFamily="34" charset="0"/>
                      </a:rPr>
                      <a:t>Medium to Upper</a:t>
                    </a:r>
                    <a:endParaRPr lang="en-US" altLang="en-US" sz="1800" dirty="0">
                      <a:latin typeface="Arial" charset="0"/>
                      <a:cs typeface="Times New Roman" pitchFamily="18" charset="0"/>
                    </a:endParaRPr>
                  </a:p>
                  <a:p>
                    <a:endParaRPr lang="en-US" altLang="en-US" sz="1600" dirty="0">
                      <a:latin typeface="Arial" charset="0"/>
                    </a:endParaRPr>
                  </a:p>
                </p:txBody>
              </p:sp>
              <p:sp>
                <p:nvSpPr>
                  <p:cNvPr id="23588" name="Rectangle 286"/>
                  <p:cNvSpPr>
                    <a:spLocks noChangeArrowheads="1"/>
                  </p:cNvSpPr>
                  <p:nvPr/>
                </p:nvSpPr>
                <p:spPr bwMode="auto">
                  <a:xfrm>
                    <a:off x="779" y="1881"/>
                    <a:ext cx="104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grpSp>
            <p:nvGrpSpPr>
              <p:cNvPr id="23563" name="Group 293"/>
              <p:cNvGrpSpPr>
                <a:grpSpLocks/>
              </p:cNvGrpSpPr>
              <p:nvPr/>
            </p:nvGrpSpPr>
            <p:grpSpPr bwMode="auto">
              <a:xfrm>
                <a:off x="1824" y="1881"/>
                <a:ext cx="1045" cy="384"/>
                <a:chOff x="1824" y="1881"/>
                <a:chExt cx="1045" cy="384"/>
              </a:xfrm>
            </p:grpSpPr>
            <p:sp>
              <p:nvSpPr>
                <p:cNvPr id="23581" name="Rectangle 292"/>
                <p:cNvSpPr>
                  <a:spLocks noChangeArrowheads="1"/>
                </p:cNvSpPr>
                <p:nvPr/>
              </p:nvSpPr>
              <p:spPr bwMode="auto">
                <a:xfrm>
                  <a:off x="1824" y="1881"/>
                  <a:ext cx="1045"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nvGrpSpPr>
                <p:cNvPr id="23582" name="Group 291"/>
                <p:cNvGrpSpPr>
                  <a:grpSpLocks/>
                </p:cNvGrpSpPr>
                <p:nvPr/>
              </p:nvGrpSpPr>
              <p:grpSpPr bwMode="auto">
                <a:xfrm>
                  <a:off x="1824" y="1881"/>
                  <a:ext cx="1045" cy="384"/>
                  <a:chOff x="1824" y="1881"/>
                  <a:chExt cx="1045" cy="384"/>
                </a:xfrm>
              </p:grpSpPr>
              <p:sp>
                <p:nvSpPr>
                  <p:cNvPr id="23583" name="Rectangle 276"/>
                  <p:cNvSpPr>
                    <a:spLocks noChangeArrowheads="1"/>
                  </p:cNvSpPr>
                  <p:nvPr/>
                </p:nvSpPr>
                <p:spPr bwMode="auto">
                  <a:xfrm>
                    <a:off x="1867" y="1881"/>
                    <a:ext cx="959"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b="1" dirty="0">
                        <a:latin typeface="Arial" charset="0"/>
                        <a:cs typeface="Tahoma" pitchFamily="34" charset="0"/>
                      </a:rPr>
                      <a:t>Medium to Lower</a:t>
                    </a:r>
                    <a:endParaRPr lang="en-US" altLang="en-US" sz="1800" dirty="0">
                      <a:latin typeface="Arial" charset="0"/>
                      <a:cs typeface="Times New Roman" pitchFamily="18" charset="0"/>
                    </a:endParaRPr>
                  </a:p>
                  <a:p>
                    <a:endParaRPr lang="en-US" altLang="en-US" sz="1600" dirty="0">
                      <a:latin typeface="Arial" charset="0"/>
                    </a:endParaRPr>
                  </a:p>
                </p:txBody>
              </p:sp>
              <p:sp>
                <p:nvSpPr>
                  <p:cNvPr id="23584" name="Rectangle 290"/>
                  <p:cNvSpPr>
                    <a:spLocks noChangeArrowheads="1"/>
                  </p:cNvSpPr>
                  <p:nvPr/>
                </p:nvSpPr>
                <p:spPr bwMode="auto">
                  <a:xfrm>
                    <a:off x="1824" y="1881"/>
                    <a:ext cx="1045"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grpSp>
            <p:nvGrpSpPr>
              <p:cNvPr id="23564" name="Group 297"/>
              <p:cNvGrpSpPr>
                <a:grpSpLocks/>
              </p:cNvGrpSpPr>
              <p:nvPr/>
            </p:nvGrpSpPr>
            <p:grpSpPr bwMode="auto">
              <a:xfrm>
                <a:off x="2869" y="1881"/>
                <a:ext cx="803" cy="384"/>
                <a:chOff x="2869" y="1881"/>
                <a:chExt cx="803" cy="384"/>
              </a:xfrm>
            </p:grpSpPr>
            <p:sp>
              <p:nvSpPr>
                <p:cNvPr id="23577" name="Rectangle 296"/>
                <p:cNvSpPr>
                  <a:spLocks noChangeArrowheads="1"/>
                </p:cNvSpPr>
                <p:nvPr/>
              </p:nvSpPr>
              <p:spPr bwMode="auto">
                <a:xfrm>
                  <a:off x="2869" y="1881"/>
                  <a:ext cx="803"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nvGrpSpPr>
                <p:cNvPr id="23578" name="Group 295"/>
                <p:cNvGrpSpPr>
                  <a:grpSpLocks/>
                </p:cNvGrpSpPr>
                <p:nvPr/>
              </p:nvGrpSpPr>
              <p:grpSpPr bwMode="auto">
                <a:xfrm>
                  <a:off x="2869" y="1881"/>
                  <a:ext cx="803" cy="384"/>
                  <a:chOff x="2869" y="1881"/>
                  <a:chExt cx="803" cy="384"/>
                </a:xfrm>
              </p:grpSpPr>
              <p:sp>
                <p:nvSpPr>
                  <p:cNvPr id="23579" name="Rectangle 277"/>
                  <p:cNvSpPr>
                    <a:spLocks noChangeArrowheads="1"/>
                  </p:cNvSpPr>
                  <p:nvPr/>
                </p:nvSpPr>
                <p:spPr bwMode="auto">
                  <a:xfrm>
                    <a:off x="2912" y="1881"/>
                    <a:ext cx="717"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b="1" dirty="0">
                        <a:latin typeface="Arial" charset="0"/>
                        <a:cs typeface="Tahoma" pitchFamily="34" charset="0"/>
                      </a:rPr>
                      <a:t>Low</a:t>
                    </a:r>
                    <a:endParaRPr lang="en-US" altLang="en-US" sz="2000" dirty="0">
                      <a:latin typeface="Arial" charset="0"/>
                      <a:cs typeface="Times New Roman" pitchFamily="18" charset="0"/>
                    </a:endParaRPr>
                  </a:p>
                  <a:p>
                    <a:endParaRPr lang="en-US" altLang="en-US" sz="1600" dirty="0">
                      <a:latin typeface="Arial" charset="0"/>
                    </a:endParaRPr>
                  </a:p>
                </p:txBody>
              </p:sp>
              <p:sp>
                <p:nvSpPr>
                  <p:cNvPr id="23580" name="Rectangle 294"/>
                  <p:cNvSpPr>
                    <a:spLocks noChangeArrowheads="1"/>
                  </p:cNvSpPr>
                  <p:nvPr/>
                </p:nvSpPr>
                <p:spPr bwMode="auto">
                  <a:xfrm>
                    <a:off x="2869" y="1881"/>
                    <a:ext cx="803" cy="3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grpSp>
            <p:nvGrpSpPr>
              <p:cNvPr id="23565" name="Group 299"/>
              <p:cNvGrpSpPr>
                <a:grpSpLocks/>
              </p:cNvGrpSpPr>
              <p:nvPr/>
            </p:nvGrpSpPr>
            <p:grpSpPr bwMode="auto">
              <a:xfrm>
                <a:off x="0" y="2265"/>
                <a:ext cx="779" cy="576"/>
                <a:chOff x="0" y="2265"/>
                <a:chExt cx="779" cy="576"/>
              </a:xfrm>
            </p:grpSpPr>
            <p:sp>
              <p:nvSpPr>
                <p:cNvPr id="23575" name="Rectangle 278"/>
                <p:cNvSpPr>
                  <a:spLocks noChangeArrowheads="1"/>
                </p:cNvSpPr>
                <p:nvPr/>
              </p:nvSpPr>
              <p:spPr bwMode="auto">
                <a:xfrm>
                  <a:off x="43" y="2265"/>
                  <a:ext cx="693"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dirty="0">
                      <a:latin typeface="Arial" charset="0"/>
                      <a:cs typeface="Tahoma" pitchFamily="34" charset="0"/>
                    </a:rPr>
                    <a:t>None</a:t>
                  </a:r>
                  <a:endParaRPr lang="en-US" altLang="en-US" sz="2000" dirty="0">
                    <a:latin typeface="Arial" charset="0"/>
                    <a:cs typeface="Times New Roman" pitchFamily="18" charset="0"/>
                  </a:endParaRPr>
                </a:p>
                <a:p>
                  <a:endParaRPr lang="en-US" altLang="en-US" sz="1600" dirty="0">
                    <a:latin typeface="Arial" charset="0"/>
                  </a:endParaRPr>
                </a:p>
              </p:txBody>
            </p:sp>
            <p:sp>
              <p:nvSpPr>
                <p:cNvPr id="23576" name="Rectangle 298"/>
                <p:cNvSpPr>
                  <a:spLocks noChangeArrowheads="1"/>
                </p:cNvSpPr>
                <p:nvPr/>
              </p:nvSpPr>
              <p:spPr bwMode="auto">
                <a:xfrm>
                  <a:off x="0" y="2265"/>
                  <a:ext cx="779"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23566" name="Group 301"/>
              <p:cNvGrpSpPr>
                <a:grpSpLocks/>
              </p:cNvGrpSpPr>
              <p:nvPr/>
            </p:nvGrpSpPr>
            <p:grpSpPr bwMode="auto">
              <a:xfrm>
                <a:off x="779" y="2265"/>
                <a:ext cx="1045" cy="576"/>
                <a:chOff x="779" y="2265"/>
                <a:chExt cx="1045" cy="576"/>
              </a:xfrm>
            </p:grpSpPr>
            <p:sp>
              <p:nvSpPr>
                <p:cNvPr id="23573" name="Rectangle 279"/>
                <p:cNvSpPr>
                  <a:spLocks noChangeArrowheads="1"/>
                </p:cNvSpPr>
                <p:nvPr/>
              </p:nvSpPr>
              <p:spPr bwMode="auto">
                <a:xfrm>
                  <a:off x="822" y="2265"/>
                  <a:ext cx="959"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dirty="0">
                      <a:latin typeface="Arial" charset="0"/>
                      <a:cs typeface="Tahoma" pitchFamily="34" charset="0"/>
                    </a:rPr>
                    <a:t>I-125 and Cs-137</a:t>
                  </a:r>
                  <a:endParaRPr lang="en-US" altLang="en-US" sz="1800" dirty="0">
                    <a:latin typeface="Arial" charset="0"/>
                    <a:cs typeface="Times New Roman" pitchFamily="18" charset="0"/>
                  </a:endParaRPr>
                </a:p>
                <a:p>
                  <a:endParaRPr lang="en-US" altLang="en-US" sz="1600" dirty="0">
                    <a:latin typeface="Arial" charset="0"/>
                  </a:endParaRPr>
                </a:p>
              </p:txBody>
            </p:sp>
            <p:sp>
              <p:nvSpPr>
                <p:cNvPr id="23574" name="Rectangle 300"/>
                <p:cNvSpPr>
                  <a:spLocks noChangeArrowheads="1"/>
                </p:cNvSpPr>
                <p:nvPr/>
              </p:nvSpPr>
              <p:spPr bwMode="auto">
                <a:xfrm>
                  <a:off x="779" y="2265"/>
                  <a:ext cx="1045"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23567" name="Group 303"/>
              <p:cNvGrpSpPr>
                <a:grpSpLocks/>
              </p:cNvGrpSpPr>
              <p:nvPr/>
            </p:nvGrpSpPr>
            <p:grpSpPr bwMode="auto">
              <a:xfrm>
                <a:off x="1824" y="2265"/>
                <a:ext cx="1045" cy="576"/>
                <a:chOff x="1824" y="2265"/>
                <a:chExt cx="1045" cy="576"/>
              </a:xfrm>
            </p:grpSpPr>
            <p:sp>
              <p:nvSpPr>
                <p:cNvPr id="23571" name="Rectangle 280"/>
                <p:cNvSpPr>
                  <a:spLocks noChangeArrowheads="1"/>
                </p:cNvSpPr>
                <p:nvPr/>
              </p:nvSpPr>
              <p:spPr bwMode="auto">
                <a:xfrm>
                  <a:off x="1867" y="2265"/>
                  <a:ext cx="959"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dirty="0">
                      <a:latin typeface="Arial" charset="0"/>
                      <a:cs typeface="Tahoma" pitchFamily="34" charset="0"/>
                    </a:rPr>
                    <a:t>P-32, P-33, S-35,</a:t>
                  </a:r>
                </a:p>
                <a:p>
                  <a:pPr eaLnBrk="1" hangingPunct="1"/>
                  <a:r>
                    <a:rPr lang="en-US" altLang="en-US" sz="1800" dirty="0">
                      <a:latin typeface="Arial" charset="0"/>
                      <a:cs typeface="Tahoma" pitchFamily="34" charset="0"/>
                    </a:rPr>
                    <a:t>C-14, Cr-51, Cd-109, Zn-65, and Rb-86</a:t>
                  </a:r>
                  <a:endParaRPr lang="en-US" altLang="en-US" sz="1800" dirty="0">
                    <a:latin typeface="Arial" charset="0"/>
                  </a:endParaRPr>
                </a:p>
              </p:txBody>
            </p:sp>
            <p:sp>
              <p:nvSpPr>
                <p:cNvPr id="23572" name="Rectangle 302"/>
                <p:cNvSpPr>
                  <a:spLocks noChangeArrowheads="1"/>
                </p:cNvSpPr>
                <p:nvPr/>
              </p:nvSpPr>
              <p:spPr bwMode="auto">
                <a:xfrm>
                  <a:off x="1824" y="2265"/>
                  <a:ext cx="1045"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23568" name="Group 305"/>
              <p:cNvGrpSpPr>
                <a:grpSpLocks/>
              </p:cNvGrpSpPr>
              <p:nvPr/>
            </p:nvGrpSpPr>
            <p:grpSpPr bwMode="auto">
              <a:xfrm>
                <a:off x="2869" y="2265"/>
                <a:ext cx="803" cy="576"/>
                <a:chOff x="2869" y="2265"/>
                <a:chExt cx="803" cy="576"/>
              </a:xfrm>
            </p:grpSpPr>
            <p:sp>
              <p:nvSpPr>
                <p:cNvPr id="23569" name="Rectangle 281"/>
                <p:cNvSpPr>
                  <a:spLocks noChangeArrowheads="1"/>
                </p:cNvSpPr>
                <p:nvPr/>
              </p:nvSpPr>
              <p:spPr bwMode="auto">
                <a:xfrm>
                  <a:off x="2912" y="2265"/>
                  <a:ext cx="717"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dirty="0">
                      <a:latin typeface="Arial" charset="0"/>
                      <a:cs typeface="Tahoma" pitchFamily="34" charset="0"/>
                    </a:rPr>
                    <a:t>H-3</a:t>
                  </a:r>
                </a:p>
                <a:p>
                  <a:pPr eaLnBrk="1" hangingPunct="1"/>
                  <a:r>
                    <a:rPr lang="en-US" altLang="en-US" sz="1800" dirty="0">
                      <a:latin typeface="Arial" charset="0"/>
                      <a:cs typeface="Tahoma" pitchFamily="34" charset="0"/>
                    </a:rPr>
                    <a:t>Tc-99m</a:t>
                  </a:r>
                  <a:endParaRPr lang="en-US" altLang="en-US" sz="1800" dirty="0">
                    <a:latin typeface="Arial" charset="0"/>
                    <a:cs typeface="Times New Roman" pitchFamily="18" charset="0"/>
                  </a:endParaRPr>
                </a:p>
                <a:p>
                  <a:endParaRPr lang="en-US" altLang="en-US" sz="1600" dirty="0">
                    <a:latin typeface="Arial" charset="0"/>
                  </a:endParaRPr>
                </a:p>
              </p:txBody>
            </p:sp>
            <p:sp>
              <p:nvSpPr>
                <p:cNvPr id="23570" name="Rectangle 304"/>
                <p:cNvSpPr>
                  <a:spLocks noChangeArrowheads="1"/>
                </p:cNvSpPr>
                <p:nvPr/>
              </p:nvSpPr>
              <p:spPr bwMode="auto">
                <a:xfrm>
                  <a:off x="2869" y="2265"/>
                  <a:ext cx="803"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sp>
          <p:nvSpPr>
            <p:cNvPr id="23560" name="Rectangle 307"/>
            <p:cNvSpPr>
              <a:spLocks noChangeArrowheads="1"/>
            </p:cNvSpPr>
            <p:nvPr/>
          </p:nvSpPr>
          <p:spPr bwMode="auto">
            <a:xfrm>
              <a:off x="-3" y="1878"/>
              <a:ext cx="3678" cy="966"/>
            </a:xfrm>
            <a:prstGeom prst="rect">
              <a:avLst/>
            </a:prstGeom>
            <a:noFill/>
            <a:ln w="9525">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sp>
        <p:nvSpPr>
          <p:cNvPr id="23557" name="Text Box 309"/>
          <p:cNvSpPr txBox="1">
            <a:spLocks noChangeArrowheads="1"/>
          </p:cNvSpPr>
          <p:nvPr/>
        </p:nvSpPr>
        <p:spPr bwMode="auto">
          <a:xfrm>
            <a:off x="381000" y="4267200"/>
            <a:ext cx="8382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b="1" dirty="0">
                <a:solidFill>
                  <a:srgbClr val="009900"/>
                </a:solidFill>
                <a:latin typeface="Tahoma" pitchFamily="34" charset="0"/>
                <a:cs typeface="Tahoma" pitchFamily="34" charset="0"/>
              </a:rPr>
              <a:t>Relative toxicity ranking of radioisotopes is based upon internal uptake through ingestion, inhalation, or absorption of radioisotopes.</a:t>
            </a:r>
          </a:p>
        </p:txBody>
      </p:sp>
      <p:sp>
        <p:nvSpPr>
          <p:cNvPr id="23558" name="Text Box 310"/>
          <p:cNvSpPr txBox="1">
            <a:spLocks noChangeArrowheads="1"/>
          </p:cNvSpPr>
          <p:nvPr/>
        </p:nvSpPr>
        <p:spPr bwMode="auto">
          <a:xfrm>
            <a:off x="304800" y="1143000"/>
            <a:ext cx="853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a:solidFill>
                  <a:srgbClr val="009900"/>
                </a:solidFill>
                <a:latin typeface="Tahoma" pitchFamily="34" charset="0"/>
                <a:cs typeface="Tahoma" pitchFamily="34" charset="0"/>
              </a:rPr>
              <a:t>USF radioisotopes and relative toxicity group rankings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914400"/>
          </a:xfrm>
        </p:spPr>
        <p:txBody>
          <a:bodyPr/>
          <a:lstStyle/>
          <a:p>
            <a:pPr eaLnBrk="1" hangingPunct="1"/>
            <a:r>
              <a:rPr lang="en-US" altLang="en-US" sz="2000">
                <a:cs typeface="Times New Roman" pitchFamily="18" charset="0"/>
              </a:rPr>
              <a:t>USF RADIATION SAFETY </a:t>
            </a:r>
            <a:br>
              <a:rPr lang="en-US" altLang="en-US" sz="2000">
                <a:cs typeface="Times New Roman" pitchFamily="18" charset="0"/>
              </a:rPr>
            </a:br>
            <a:r>
              <a:rPr lang="en-US" altLang="en-US" sz="2000">
                <a:cs typeface="Times New Roman" pitchFamily="18" charset="0"/>
              </a:rPr>
              <a:t>PERSONNEL CLASSIFICATIONS AND </a:t>
            </a:r>
            <a:br>
              <a:rPr lang="en-US" altLang="en-US" sz="2000">
                <a:cs typeface="Times New Roman" pitchFamily="18" charset="0"/>
              </a:rPr>
            </a:br>
            <a:r>
              <a:rPr lang="en-US" altLang="en-US" sz="2000">
                <a:cs typeface="Times New Roman" pitchFamily="18" charset="0"/>
              </a:rPr>
              <a:t>TRAINING REQUIREMENTS</a:t>
            </a:r>
          </a:p>
        </p:txBody>
      </p:sp>
      <p:sp>
        <p:nvSpPr>
          <p:cNvPr id="5123" name="Text Box 3"/>
          <p:cNvSpPr txBox="1">
            <a:spLocks noChangeArrowheads="1"/>
          </p:cNvSpPr>
          <p:nvPr/>
        </p:nvSpPr>
        <p:spPr bwMode="auto">
          <a:xfrm>
            <a:off x="457200" y="1752600"/>
            <a:ext cx="8077200"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latin typeface="Arial" charset="0"/>
                <a:ea typeface="Arial Unicode MS" pitchFamily="34" charset="-128"/>
                <a:cs typeface="Arial Unicode MS" pitchFamily="34" charset="-128"/>
              </a:rPr>
              <a:t>Principal Investigator (PI)</a:t>
            </a:r>
            <a:r>
              <a:rPr lang="en-US" altLang="en-US" sz="1800">
                <a:latin typeface="Arial" charset="0"/>
                <a:ea typeface="Arial Unicode MS" pitchFamily="34" charset="-128"/>
                <a:cs typeface="Arial Unicode MS" pitchFamily="34" charset="-128"/>
              </a:rPr>
              <a:t>: This person is primarily responsible for the permit operation and the authorized use, supervision and training of their laboratory personnel. </a:t>
            </a:r>
          </a:p>
          <a:p>
            <a:pPr eaLnBrk="1" hangingPunct="1">
              <a:spcBef>
                <a:spcPct val="50000"/>
              </a:spcBef>
            </a:pPr>
            <a:r>
              <a:rPr lang="en-US" altLang="en-US" sz="1800" b="1">
                <a:latin typeface="Arial" charset="0"/>
                <a:ea typeface="Arial Unicode MS" pitchFamily="34" charset="-128"/>
                <a:cs typeface="Arial Unicode MS" pitchFamily="34" charset="-128"/>
              </a:rPr>
              <a:t>Research Associate (RA)</a:t>
            </a:r>
            <a:r>
              <a:rPr lang="en-US" altLang="en-US" sz="1800">
                <a:latin typeface="Arial" charset="0"/>
                <a:ea typeface="Arial Unicode MS" pitchFamily="34" charset="-128"/>
                <a:cs typeface="Arial Unicode MS" pitchFamily="34" charset="-128"/>
              </a:rPr>
              <a:t>:  The RA can be a faculty/staff/post doctorate/graduate student.  The RA must be a researcher with six months experience in handling radioactive materials and is authorized to supervise and train other laboratory personnel.  Initial USF Radiation Safety training is required, followed by the completion of refresher training annually.</a:t>
            </a:r>
          </a:p>
          <a:p>
            <a:pPr eaLnBrk="1" hangingPunct="1">
              <a:spcBef>
                <a:spcPct val="50000"/>
              </a:spcBef>
            </a:pPr>
            <a:r>
              <a:rPr lang="en-US" altLang="en-US" sz="1800" b="1">
                <a:latin typeface="Arial" charset="0"/>
                <a:ea typeface="Arial Unicode MS" pitchFamily="34" charset="-128"/>
                <a:cs typeface="Arial Unicode MS" pitchFamily="34" charset="-128"/>
              </a:rPr>
              <a:t>Radioisotope Worker (RW)</a:t>
            </a:r>
            <a:r>
              <a:rPr lang="en-US" altLang="en-US" sz="1800">
                <a:latin typeface="Arial" charset="0"/>
                <a:ea typeface="Arial Unicode MS" pitchFamily="34" charset="-128"/>
                <a:cs typeface="Arial Unicode MS" pitchFamily="34" charset="-128"/>
              </a:rPr>
              <a:t>:  The RW is a staff member or student of at least 18 years of age and who must be supervised by PI or RA.  RWs must complete USF’s Initial Radiation Safety training. No previous radioisotope work experience is required.  Refresher training is required annually.</a:t>
            </a:r>
          </a:p>
          <a:p>
            <a:pPr eaLnBrk="1" hangingPunct="1">
              <a:spcBef>
                <a:spcPct val="50000"/>
              </a:spcBef>
            </a:pPr>
            <a:br>
              <a:rPr lang="en-US" altLang="en-US" sz="2000" b="1" i="1">
                <a:solidFill>
                  <a:srgbClr val="339933"/>
                </a:solidFill>
                <a:latin typeface="Arial" charset="0"/>
                <a:ea typeface="Arial Unicode MS" pitchFamily="34" charset="-128"/>
                <a:cs typeface="Arial Unicode MS" pitchFamily="34" charset="-128"/>
              </a:rPr>
            </a:br>
            <a:r>
              <a:rPr lang="en-US" altLang="en-US" sz="2000" b="1" i="1">
                <a:solidFill>
                  <a:srgbClr val="339933"/>
                </a:solidFill>
                <a:latin typeface="Arial" charset="0"/>
                <a:ea typeface="Arial Unicode MS" pitchFamily="34" charset="-128"/>
                <a:cs typeface="Arial Unicode MS" pitchFamily="34" charset="-128"/>
              </a:rPr>
              <a:t>This USF refresher training is for RA &amp; RW personnel</a:t>
            </a:r>
            <a:endParaRPr lang="en-US"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838200" y="1066800"/>
            <a:ext cx="7162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2000" b="1">
                <a:solidFill>
                  <a:srgbClr val="000000"/>
                </a:solidFill>
                <a:latin typeface="Arial" charset="0"/>
                <a:ea typeface="Arial Unicode MS" pitchFamily="34" charset="-128"/>
                <a:cs typeface="Arial Unicode MS" pitchFamily="34" charset="-128"/>
              </a:rPr>
              <a:t>USF’s </a:t>
            </a:r>
            <a:r>
              <a:rPr lang="en-US" altLang="en-US" sz="2000" b="1">
                <a:solidFill>
                  <a:srgbClr val="009900"/>
                </a:solidFill>
                <a:latin typeface="Arial" charset="0"/>
                <a:ea typeface="Arial Unicode MS" pitchFamily="34" charset="-128"/>
                <a:cs typeface="Arial Unicode MS" pitchFamily="34" charset="-128"/>
              </a:rPr>
              <a:t>day of use</a:t>
            </a:r>
            <a:r>
              <a:rPr lang="en-US" altLang="en-US" sz="2000" b="1">
                <a:solidFill>
                  <a:srgbClr val="000000"/>
                </a:solidFill>
                <a:latin typeface="Arial" charset="0"/>
                <a:ea typeface="Arial Unicode MS" pitchFamily="34" charset="-128"/>
                <a:cs typeface="Arial Unicode MS" pitchFamily="34" charset="-128"/>
              </a:rPr>
              <a:t> area survey requirements for most commonly used radioisotopes.</a:t>
            </a:r>
            <a:endParaRPr lang="en-US" altLang="en-US" sz="2000">
              <a:latin typeface="Arial" charset="0"/>
            </a:endParaRPr>
          </a:p>
        </p:txBody>
      </p:sp>
      <p:sp>
        <p:nvSpPr>
          <p:cNvPr id="18435" name="Rectangle 3"/>
          <p:cNvSpPr>
            <a:spLocks noChangeArrowheads="1"/>
          </p:cNvSpPr>
          <p:nvPr/>
        </p:nvSpPr>
        <p:spPr bwMode="auto">
          <a:xfrm>
            <a:off x="838200" y="1828800"/>
            <a:ext cx="7162800" cy="4117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1pPr>
            <a:lvl2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2pPr>
            <a:lvl3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3pPr>
            <a:lvl4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4pPr>
            <a:lvl5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9pPr>
          </a:lstStyle>
          <a:p>
            <a:pPr eaLnBrk="1" hangingPunct="1">
              <a:defRPr/>
            </a:pPr>
            <a:r>
              <a:rPr lang="en-US" altLang="en-US" b="1" u="sng" dirty="0">
                <a:solidFill>
                  <a:srgbClr val="000000"/>
                </a:solidFill>
                <a:effectLst>
                  <a:outerShdw blurRad="38100" dist="38100" dir="2700000" algn="tl">
                    <a:srgbClr val="FFFFFF"/>
                  </a:outerShdw>
                </a:effectLst>
                <a:latin typeface="Tahoma" panose="020B0604030504040204" pitchFamily="34" charset="0"/>
                <a:cs typeface="Tahoma" panose="020B0604030504040204" pitchFamily="34" charset="0"/>
              </a:rPr>
              <a:t>Lab uses					Type of survey required</a:t>
            </a:r>
            <a:r>
              <a:rPr lang="en-US" altLang="en-US" b="1" dirty="0">
                <a:solidFill>
                  <a:srgbClr val="000000"/>
                </a:solidFill>
                <a:latin typeface="Tahoma" panose="020B0604030504040204" pitchFamily="34" charset="0"/>
                <a:cs typeface="Tahoma" panose="020B0604030504040204" pitchFamily="34" charset="0"/>
              </a:rPr>
              <a:t> </a:t>
            </a:r>
            <a:endParaRPr lang="en-US" altLang="en-US"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3</a:t>
            </a:r>
            <a:r>
              <a:rPr lang="en-US" altLang="en-US" u="sng" dirty="0">
                <a:solidFill>
                  <a:srgbClr val="000000"/>
                </a:solidFill>
                <a:latin typeface="Tahoma" panose="020B0604030504040204" pitchFamily="34" charset="0"/>
                <a:cs typeface="Tahoma" panose="020B0604030504040204" pitchFamily="34" charset="0"/>
              </a:rPr>
              <a:t>H (Tritium) 							wipe tests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35</a:t>
            </a:r>
            <a:r>
              <a:rPr lang="en-US" altLang="en-US" u="sng" dirty="0">
                <a:solidFill>
                  <a:srgbClr val="000000"/>
                </a:solidFill>
                <a:latin typeface="Tahoma" panose="020B0604030504040204" pitchFamily="34" charset="0"/>
                <a:cs typeface="Tahoma" panose="020B0604030504040204" pitchFamily="34" charset="0"/>
              </a:rPr>
              <a:t>S										wipe tests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14</a:t>
            </a:r>
            <a:r>
              <a:rPr lang="en-US" altLang="en-US" u="sng" dirty="0">
                <a:solidFill>
                  <a:srgbClr val="000000"/>
                </a:solidFill>
                <a:latin typeface="Tahoma" panose="020B0604030504040204" pitchFamily="34" charset="0"/>
                <a:cs typeface="Tahoma" panose="020B0604030504040204" pitchFamily="34" charset="0"/>
              </a:rPr>
              <a:t>C										wipe tests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33</a:t>
            </a:r>
            <a:r>
              <a:rPr lang="en-US" altLang="en-US" u="sng" dirty="0">
                <a:solidFill>
                  <a:srgbClr val="000000"/>
                </a:solidFill>
                <a:latin typeface="Tahoma" panose="020B0604030504040204" pitchFamily="34" charset="0"/>
                <a:cs typeface="Tahoma" panose="020B0604030504040204" pitchFamily="34" charset="0"/>
              </a:rPr>
              <a:t>P										wipe tests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45</a:t>
            </a:r>
            <a:r>
              <a:rPr lang="en-US" altLang="en-US" u="sng" dirty="0">
                <a:solidFill>
                  <a:srgbClr val="000000"/>
                </a:solidFill>
                <a:latin typeface="Tahoma" panose="020B0604030504040204" pitchFamily="34" charset="0"/>
                <a:cs typeface="Tahoma" panose="020B0604030504040204" pitchFamily="34" charset="0"/>
              </a:rPr>
              <a:t>Ca										wipe tests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51</a:t>
            </a:r>
            <a:r>
              <a:rPr lang="en-US" altLang="en-US" u="sng" dirty="0">
                <a:solidFill>
                  <a:srgbClr val="000000"/>
                </a:solidFill>
                <a:latin typeface="Tahoma" panose="020B0604030504040204" pitchFamily="34" charset="0"/>
                <a:cs typeface="Tahoma" panose="020B0604030504040204" pitchFamily="34" charset="0"/>
              </a:rPr>
              <a:t>Cr										meter readings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125</a:t>
            </a:r>
            <a:r>
              <a:rPr lang="en-US" altLang="en-US" u="sng" dirty="0">
                <a:solidFill>
                  <a:srgbClr val="000000"/>
                </a:solidFill>
                <a:latin typeface="Tahoma" panose="020B0604030504040204" pitchFamily="34" charset="0"/>
                <a:cs typeface="Tahoma" panose="020B0604030504040204" pitchFamily="34" charset="0"/>
              </a:rPr>
              <a:t>I										meter readings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32</a:t>
            </a:r>
            <a:r>
              <a:rPr lang="en-US" altLang="en-US" u="sng" dirty="0">
                <a:solidFill>
                  <a:srgbClr val="000000"/>
                </a:solidFill>
                <a:latin typeface="Tahoma" panose="020B0604030504040204" pitchFamily="34" charset="0"/>
                <a:cs typeface="Tahoma" panose="020B0604030504040204" pitchFamily="34" charset="0"/>
              </a:rPr>
              <a:t>P										meter readings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u="sng" baseline="30000" dirty="0">
                <a:solidFill>
                  <a:srgbClr val="000000"/>
                </a:solidFill>
                <a:latin typeface="Tahoma" panose="020B0604030504040204" pitchFamily="34" charset="0"/>
                <a:cs typeface="Tahoma" panose="020B0604030504040204" pitchFamily="34" charset="0"/>
              </a:rPr>
              <a:t>99m</a:t>
            </a:r>
            <a:r>
              <a:rPr lang="en-US" altLang="en-US" u="sng" dirty="0">
                <a:solidFill>
                  <a:srgbClr val="000000"/>
                </a:solidFill>
                <a:latin typeface="Tahoma" panose="020B0604030504040204" pitchFamily="34" charset="0"/>
                <a:cs typeface="Tahoma" panose="020B0604030504040204" pitchFamily="34" charset="0"/>
              </a:rPr>
              <a:t>Tc									meter readings</a:t>
            </a:r>
            <a:endParaRPr lang="en-US" altLang="en-US" u="sng" dirty="0">
              <a:solidFill>
                <a:srgbClr val="000000"/>
              </a:solidFill>
              <a:latin typeface="Tahoma" panose="020B0604030504040204" pitchFamily="34" charset="0"/>
              <a:ea typeface="Arial Unicode MS" panose="020B0604020202020204" pitchFamily="34" charset="-128"/>
              <a:cs typeface="Arial Unicode MS" panose="020B0604020202020204" pitchFamily="34" charset="-128"/>
            </a:endParaRPr>
          </a:p>
          <a:p>
            <a:pPr>
              <a:defRPr/>
            </a:pPr>
            <a:r>
              <a:rPr lang="en-US" altLang="en-US" baseline="30000" dirty="0">
                <a:solidFill>
                  <a:srgbClr val="000000"/>
                </a:solidFill>
                <a:latin typeface="Tahoma" panose="020B0604030504040204" pitchFamily="34" charset="0"/>
                <a:cs typeface="Tahoma" panose="020B0604030504040204" pitchFamily="34" charset="0"/>
              </a:rPr>
              <a:t>131</a:t>
            </a:r>
            <a:r>
              <a:rPr lang="en-US" altLang="en-US" dirty="0">
                <a:solidFill>
                  <a:srgbClr val="000000"/>
                </a:solidFill>
                <a:latin typeface="Tahoma" panose="020B0604030504040204" pitchFamily="34" charset="0"/>
                <a:cs typeface="Tahoma" panose="020B0604030504040204" pitchFamily="34" charset="0"/>
              </a:rPr>
              <a:t>I										meter readings</a:t>
            </a:r>
            <a:endParaRPr lang="en-US" altLang="en-US" dirty="0">
              <a:latin typeface="Tahoma" panose="020B0604030504040204" pitchFamily="34" charset="0"/>
            </a:endParaRPr>
          </a:p>
        </p:txBody>
      </p:sp>
      <p:sp>
        <p:nvSpPr>
          <p:cNvPr id="24580" name="Rectangle 4"/>
          <p:cNvSpPr>
            <a:spLocks noGrp="1" noChangeArrowheads="1"/>
          </p:cNvSpPr>
          <p:nvPr>
            <p:ph type="title" idx="4294967295"/>
          </p:nvPr>
        </p:nvSpPr>
        <p:spPr>
          <a:xfrm>
            <a:off x="838200" y="381000"/>
            <a:ext cx="7162800" cy="685800"/>
          </a:xfrm>
        </p:spPr>
        <p:txBody>
          <a:bodyPr/>
          <a:lstStyle/>
          <a:p>
            <a:pPr eaLnBrk="1" hangingPunct="1"/>
            <a:r>
              <a:rPr lang="en-US" altLang="en-US" sz="2400" b="0"/>
              <a:t>Common Research Radioactive Materials </a:t>
            </a:r>
            <a:br>
              <a:rPr lang="en-US" altLang="en-US" sz="2400" b="0"/>
            </a:br>
            <a:r>
              <a:rPr lang="en-US" altLang="en-US" sz="2400" b="0"/>
              <a:t>Survey Tequirements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04800"/>
            <a:ext cx="7772400" cy="533400"/>
          </a:xfrm>
        </p:spPr>
        <p:txBody>
          <a:bodyPr/>
          <a:lstStyle/>
          <a:p>
            <a:pPr algn="l" eaLnBrk="1" hangingPunct="1"/>
            <a:r>
              <a:rPr lang="en-US" altLang="en-US" sz="2800" b="0"/>
              <a:t>4) USF Radiation Safety Requirements</a:t>
            </a:r>
          </a:p>
        </p:txBody>
      </p:sp>
      <p:sp>
        <p:nvSpPr>
          <p:cNvPr id="19459" name="Text Box 3"/>
          <p:cNvSpPr txBox="1">
            <a:spLocks noChangeArrowheads="1"/>
          </p:cNvSpPr>
          <p:nvPr/>
        </p:nvSpPr>
        <p:spPr bwMode="auto">
          <a:xfrm>
            <a:off x="381000" y="1066800"/>
            <a:ext cx="830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endParaRPr lang="en-US" altLang="en-US" sz="1800" b="1" i="1">
              <a:solidFill>
                <a:srgbClr val="339933"/>
              </a:solidFill>
              <a:effectLst>
                <a:outerShdw blurRad="38100" dist="38100" dir="2700000" algn="tl">
                  <a:srgbClr val="000000"/>
                </a:outerShdw>
              </a:effectLst>
              <a:latin typeface="Arial" panose="020B0604020202020204" pitchFamily="34" charset="0"/>
            </a:endParaRPr>
          </a:p>
        </p:txBody>
      </p:sp>
      <p:sp>
        <p:nvSpPr>
          <p:cNvPr id="25604" name="Text Box 4"/>
          <p:cNvSpPr txBox="1">
            <a:spLocks noChangeArrowheads="1"/>
          </p:cNvSpPr>
          <p:nvPr/>
        </p:nvSpPr>
        <p:spPr bwMode="auto">
          <a:xfrm>
            <a:off x="304800" y="4343400"/>
            <a:ext cx="8305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b="1">
                <a:solidFill>
                  <a:srgbClr val="009900"/>
                </a:solidFill>
                <a:latin typeface="Arial" charset="0"/>
              </a:rPr>
              <a:t>When working with radioisotopes at USF you must wear a lab coat, </a:t>
            </a:r>
            <a:r>
              <a:rPr lang="en-US" altLang="en-US" b="1">
                <a:solidFill>
                  <a:srgbClr val="009900"/>
                </a:solidFill>
                <a:latin typeface="Arial" charset="0"/>
                <a:ea typeface="Arial Unicode MS" pitchFamily="34" charset="-128"/>
                <a:cs typeface="Arial Unicode MS" pitchFamily="34" charset="-128"/>
              </a:rPr>
              <a:t>safety glasses,</a:t>
            </a:r>
            <a:r>
              <a:rPr lang="en-US" altLang="en-US" b="1">
                <a:solidFill>
                  <a:srgbClr val="009900"/>
                </a:solidFill>
                <a:latin typeface="Arial" charset="0"/>
              </a:rPr>
              <a:t> and disposable gloves (using double gloves is recommended).  You should wear pants and covered shoes (no sandals) while working in any research lab.</a:t>
            </a:r>
          </a:p>
        </p:txBody>
      </p:sp>
      <p:sp>
        <p:nvSpPr>
          <p:cNvPr id="25605" name="Text Box 5"/>
          <p:cNvSpPr txBox="1">
            <a:spLocks noChangeArrowheads="1"/>
          </p:cNvSpPr>
          <p:nvPr/>
        </p:nvSpPr>
        <p:spPr bwMode="auto">
          <a:xfrm>
            <a:off x="304800" y="990600"/>
            <a:ext cx="8382000" cy="329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2000" b="1">
                <a:latin typeface="Arial" charset="0"/>
                <a:ea typeface="Arial Unicode MS" pitchFamily="34" charset="-128"/>
                <a:cs typeface="Arial Unicode MS" pitchFamily="34" charset="-128"/>
              </a:rPr>
              <a:t>USF laboratories where radioactive materials are used must have: </a:t>
            </a:r>
          </a:p>
          <a:p>
            <a:pPr eaLnBrk="1" hangingPunct="1">
              <a:spcBef>
                <a:spcPct val="50000"/>
              </a:spcBef>
            </a:pPr>
            <a:r>
              <a:rPr lang="en-US" altLang="en-US" sz="2000">
                <a:latin typeface="Arial" charset="0"/>
                <a:ea typeface="Arial Unicode MS" pitchFamily="34" charset="-128"/>
                <a:cs typeface="Arial Unicode MS" pitchFamily="34" charset="-128"/>
              </a:rPr>
              <a:t>Access to a  radioisotope use notebook for records. Notebook must contain a USF radiation use permit for principal investigator (this designates approval of USF Radiation Safety Committee).</a:t>
            </a:r>
          </a:p>
          <a:p>
            <a:pPr eaLnBrk="1" hangingPunct="1">
              <a:spcBef>
                <a:spcPct val="50000"/>
              </a:spcBef>
            </a:pPr>
            <a:r>
              <a:rPr lang="en-US" altLang="en-US" sz="2000">
                <a:latin typeface="Arial" charset="0"/>
                <a:ea typeface="Arial Unicode MS" pitchFamily="34" charset="-128"/>
                <a:cs typeface="Arial Unicode MS" pitchFamily="34" charset="-128"/>
              </a:rPr>
              <a:t>Impervious counter tops. Absorbent paper used in radioisotope work areas. Caution Radioactive Materials labels or  tape on containers, pipettes, and equipment used for radioisotopes.</a:t>
            </a:r>
          </a:p>
          <a:p>
            <a:pPr eaLnBrk="1" hangingPunct="1">
              <a:spcBef>
                <a:spcPct val="50000"/>
              </a:spcBef>
            </a:pPr>
            <a:r>
              <a:rPr lang="en-US" altLang="en-US" sz="2000">
                <a:solidFill>
                  <a:srgbClr val="000000"/>
                </a:solidFill>
                <a:latin typeface="Arial" charset="0"/>
                <a:cs typeface="Times New Roman" pitchFamily="18" charset="0"/>
              </a:rPr>
              <a:t>Transfer of radioactive material is prohibited without prior approval from USF Radiation Safety Officer (RSO).</a:t>
            </a:r>
            <a:r>
              <a:rPr lang="en-US" altLang="en-US" sz="2000">
                <a:latin typeface="Arial" charset="0"/>
                <a:ea typeface="Arial Unicode MS" pitchFamily="34" charset="-128"/>
                <a:cs typeface="Arial Unicode MS" pitchFamily="34" charset="-128"/>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81000"/>
            <a:ext cx="7772400" cy="457200"/>
          </a:xfrm>
        </p:spPr>
        <p:txBody>
          <a:bodyPr/>
          <a:lstStyle/>
          <a:p>
            <a:pPr eaLnBrk="1" hangingPunct="1"/>
            <a:r>
              <a:rPr lang="en-US" altLang="en-US" sz="2800" b="0"/>
              <a:t>4) USF Radiation Safety Requirements</a:t>
            </a:r>
          </a:p>
        </p:txBody>
      </p:sp>
      <p:sp>
        <p:nvSpPr>
          <p:cNvPr id="26627" name="Text Box 4"/>
          <p:cNvSpPr txBox="1">
            <a:spLocks noChangeArrowheads="1"/>
          </p:cNvSpPr>
          <p:nvPr/>
        </p:nvSpPr>
        <p:spPr bwMode="auto">
          <a:xfrm>
            <a:off x="457200" y="1219200"/>
            <a:ext cx="769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tLang="en-US"/>
          </a:p>
        </p:txBody>
      </p:sp>
      <p:sp>
        <p:nvSpPr>
          <p:cNvPr id="26629" name="Rectangle 5"/>
          <p:cNvSpPr>
            <a:spLocks noChangeArrowheads="1"/>
          </p:cNvSpPr>
          <p:nvPr/>
        </p:nvSpPr>
        <p:spPr bwMode="auto">
          <a:xfrm>
            <a:off x="304800" y="914400"/>
            <a:ext cx="8458200" cy="527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1pPr>
            <a:lvl2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2pPr>
            <a:lvl3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3pPr>
            <a:lvl4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4pPr>
            <a:lvl5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anose="02020603050405020304" pitchFamily="18" charset="0"/>
              </a:defRPr>
            </a:lvl9pPr>
          </a:lstStyle>
          <a:p>
            <a:pPr eaLnBrk="1" hangingPunct="1">
              <a:defRPr/>
            </a:pP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You must shield all sources of radiation not being used to an exposure rate less 0.2 </a:t>
            </a:r>
            <a:r>
              <a:rPr lang="en-US" altLang="en-US" sz="2000" dirty="0" err="1">
                <a:latin typeface="Arial" panose="020B0604020202020204" pitchFamily="34" charset="0"/>
                <a:ea typeface="Arial Unicode MS" panose="020B0604020202020204" pitchFamily="34" charset="-128"/>
                <a:cs typeface="Arial Unicode MS" panose="020B0604020202020204" pitchFamily="34" charset="-128"/>
              </a:rPr>
              <a:t>mR</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a:t>
            </a:r>
            <a:r>
              <a:rPr lang="en-US" altLang="en-US" sz="2000" dirty="0" err="1">
                <a:latin typeface="Arial" panose="020B0604020202020204" pitchFamily="34" charset="0"/>
                <a:ea typeface="Arial Unicode MS" panose="020B0604020202020204" pitchFamily="34" charset="-128"/>
                <a:cs typeface="Arial Unicode MS" panose="020B0604020202020204" pitchFamily="34" charset="-128"/>
              </a:rPr>
              <a:t>hr</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at one (1) foot from the shielding.</a:t>
            </a:r>
          </a:p>
          <a:p>
            <a:pPr eaLnBrk="1" hangingPunct="1">
              <a:defRPr/>
            </a:pPr>
            <a:endParaRPr lang="en-US" altLang="en-US" sz="2000" dirty="0">
              <a:latin typeface="Arial" panose="020B0604020202020204" pitchFamily="34" charset="0"/>
              <a:ea typeface="Arial Unicode MS" panose="020B0604020202020204" pitchFamily="34" charset="-128"/>
              <a:cs typeface="Arial Unicode MS" panose="020B0604020202020204" pitchFamily="34" charset="-128"/>
            </a:endParaRPr>
          </a:p>
          <a:p>
            <a:pPr eaLnBrk="1" hangingPunct="1">
              <a:defRPr/>
            </a:pP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Personnel that have been issued personnel monitoring badges are required to wear them when working with radioactive material or when in a lab where radioactive material is used.  Badges should be </a:t>
            </a:r>
            <a:r>
              <a:rPr lang="en-US" altLang="en-US" sz="2000" u="sng" dirty="0">
                <a:latin typeface="Arial" panose="020B0604020202020204" pitchFamily="34" charset="0"/>
                <a:ea typeface="Arial Unicode MS" panose="020B0604020202020204" pitchFamily="34" charset="-128"/>
                <a:cs typeface="Arial Unicode MS" panose="020B0604020202020204" pitchFamily="34" charset="-128"/>
              </a:rPr>
              <a:t>worn unshielded on breast pocket or collar</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TLD finger rings are issued to personnel that handle beta-emitters with energies &gt;150 </a:t>
            </a:r>
            <a:r>
              <a:rPr lang="en-US" altLang="en-US" sz="2000" dirty="0" err="1">
                <a:latin typeface="Arial" panose="020B0604020202020204" pitchFamily="34" charset="0"/>
                <a:ea typeface="Arial Unicode MS" panose="020B0604020202020204" pitchFamily="34" charset="-128"/>
                <a:cs typeface="Arial Unicode MS" panose="020B0604020202020204" pitchFamily="34" charset="-128"/>
              </a:rPr>
              <a:t>keV</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or any gamma emitter and are to be worn so that the label is toward the palm of your dominant hand and </a:t>
            </a:r>
            <a:r>
              <a:rPr lang="en-US" altLang="en-US" sz="2000" b="1" dirty="0">
                <a:latin typeface="Arial" panose="020B0604020202020204" pitchFamily="34" charset="0"/>
                <a:ea typeface="Arial Unicode MS" panose="020B0604020202020204" pitchFamily="34" charset="-128"/>
                <a:cs typeface="Arial Unicode MS" panose="020B0604020202020204" pitchFamily="34" charset="-128"/>
              </a:rPr>
              <a:t>inside glove</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a:t>
            </a:r>
          </a:p>
          <a:p>
            <a:pPr eaLnBrk="1" hangingPunct="1">
              <a:defRPr/>
            </a:pPr>
            <a:endParaRPr lang="en-US" altLang="en-US" sz="2000" dirty="0">
              <a:latin typeface="Arial" panose="020B0604020202020204" pitchFamily="34" charset="0"/>
              <a:ea typeface="Arial Unicode MS" panose="020B0604020202020204" pitchFamily="34" charset="-128"/>
              <a:cs typeface="Arial Unicode MS" panose="020B0604020202020204" pitchFamily="34" charset="-128"/>
            </a:endParaRPr>
          </a:p>
          <a:p>
            <a:pPr eaLnBrk="1" hangingPunct="1">
              <a:defRPr/>
            </a:pP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Fume hoods are required when your lab uses </a:t>
            </a:r>
            <a:r>
              <a:rPr lang="en-US" altLang="en-US" sz="2000" b="1" dirty="0">
                <a:solidFill>
                  <a:schemeClr val="accent2"/>
                </a:solidFill>
                <a:latin typeface="Arial" panose="020B0604020202020204" pitchFamily="34" charset="0"/>
                <a:ea typeface="Arial Unicode MS" panose="020B0604020202020204" pitchFamily="34" charset="-128"/>
                <a:cs typeface="Arial Unicode MS" panose="020B0604020202020204" pitchFamily="34" charset="-128"/>
              </a:rPr>
              <a:t>tritium (H-3), sulphur-35 and iodine-131 or iodine-125 radioisotope stock vials</a:t>
            </a:r>
            <a:r>
              <a:rPr lang="en-US" altLang="en-US" sz="2000" b="1" dirty="0">
                <a:latin typeface="Arial" panose="020B0604020202020204" pitchFamily="34" charset="0"/>
                <a:ea typeface="Arial Unicode MS" panose="020B0604020202020204" pitchFamily="34" charset="-128"/>
                <a:cs typeface="Arial Unicode MS" panose="020B0604020202020204" pitchFamily="34" charset="-128"/>
              </a:rPr>
              <a:t>.</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The face velocity, measured on a twelve-point grid [four points across and three points high], must average to 100 linear feet per minute with the sash at a reasonable working height. </a:t>
            </a:r>
            <a:r>
              <a:rPr lang="en-US" altLang="en-US" sz="2000" b="1" dirty="0">
                <a:solidFill>
                  <a:srgbClr val="FF3300"/>
                </a:solidFill>
                <a:effectLst>
                  <a:outerShdw blurRad="38100" dist="38100" dir="2700000" algn="tl">
                    <a:srgbClr val="000000"/>
                  </a:outerShdw>
                </a:effectLst>
                <a:latin typeface="Arial" panose="020B0604020202020204" pitchFamily="34" charset="0"/>
                <a:ea typeface="Arial Unicode MS" panose="020B0604020202020204" pitchFamily="34" charset="-128"/>
                <a:cs typeface="Arial Unicode MS" panose="020B0604020202020204" pitchFamily="34" charset="-128"/>
              </a:rPr>
              <a:t>If your fume hood is not working correctly, stop work – close sash and contact the RSO.</a:t>
            </a:r>
            <a:endParaRPr lang="en-US" altLang="en-US" sz="2000" b="1" dirty="0">
              <a:solidFill>
                <a:srgbClr val="FF3300"/>
              </a:solidFill>
              <a:effectLst>
                <a:outerShdw blurRad="38100" dist="38100" dir="2700000" algn="tl">
                  <a:srgbClr val="000000"/>
                </a:outerShdw>
              </a:effectLst>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81000"/>
            <a:ext cx="7772400" cy="685800"/>
          </a:xfrm>
        </p:spPr>
        <p:txBody>
          <a:bodyPr/>
          <a:lstStyle/>
          <a:p>
            <a:pPr eaLnBrk="1" hangingPunct="1"/>
            <a:r>
              <a:rPr lang="en-US" altLang="en-US" sz="2800" b="0"/>
              <a:t>USF Radiation Safety Requirements</a:t>
            </a:r>
          </a:p>
        </p:txBody>
      </p:sp>
      <p:sp>
        <p:nvSpPr>
          <p:cNvPr id="21507" name="Text Box 3"/>
          <p:cNvSpPr txBox="1">
            <a:spLocks noChangeArrowheads="1"/>
          </p:cNvSpPr>
          <p:nvPr/>
        </p:nvSpPr>
        <p:spPr bwMode="auto">
          <a:xfrm>
            <a:off x="457200" y="1219200"/>
            <a:ext cx="8382000" cy="524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sz="2000" b="1" dirty="0">
                <a:solidFill>
                  <a:schemeClr val="accent2"/>
                </a:solidFill>
                <a:effectLst>
                  <a:outerShdw blurRad="38100" dist="38100" dir="2700000" algn="tl">
                    <a:srgbClr val="000000"/>
                  </a:outerShdw>
                </a:effectLst>
                <a:latin typeface="Arial" panose="020B0604020202020204" pitchFamily="34" charset="0"/>
                <a:cs typeface="Times New Roman" panose="02020603050405020304" pitchFamily="18" charset="0"/>
              </a:rPr>
              <a:t>Survey/Wipe Requirements</a:t>
            </a:r>
            <a:r>
              <a:rPr lang="en-US" altLang="en-US" sz="2000" b="1" dirty="0">
                <a:solidFill>
                  <a:schemeClr val="accent2"/>
                </a:solidFill>
                <a:latin typeface="Arial" panose="020B0604020202020204" pitchFamily="34" charset="0"/>
              </a:rPr>
              <a:t> </a:t>
            </a:r>
          </a:p>
          <a:p>
            <a:pPr eaLnBrk="1" hangingPunct="1">
              <a:spcBef>
                <a:spcPct val="50000"/>
              </a:spcBef>
              <a:defRPr/>
            </a:pPr>
            <a:r>
              <a:rPr lang="en-US" altLang="en-US" sz="1800" b="1" u="sng" dirty="0">
                <a:solidFill>
                  <a:srgbClr val="993300"/>
                </a:solidFill>
                <a:latin typeface="Arial" panose="020B0604020202020204" pitchFamily="34" charset="0"/>
                <a:cs typeface="Arial" panose="020B0604020202020204" pitchFamily="34" charset="0"/>
              </a:rPr>
              <a:t>Incoming Radioisotope Package</a:t>
            </a:r>
            <a:r>
              <a:rPr lang="en-US" altLang="en-US" sz="1800" dirty="0">
                <a:solidFill>
                  <a:srgbClr val="993300"/>
                </a:solidFill>
                <a:latin typeface="Arial" panose="020B0604020202020204" pitchFamily="34" charset="0"/>
                <a:cs typeface="Arial" panose="020B0604020202020204" pitchFamily="34" charset="0"/>
              </a:rPr>
              <a:t> </a:t>
            </a:r>
            <a:endParaRPr lang="en-US" altLang="en-US" sz="1800" dirty="0">
              <a:latin typeface="Arial" panose="020B0604020202020204" pitchFamily="34" charset="0"/>
              <a:cs typeface="Times New Roman" panose="02020603050405020304" pitchFamily="18" charset="0"/>
            </a:endParaRPr>
          </a:p>
          <a:p>
            <a:pPr eaLnBrk="1" hangingPunct="1">
              <a:spcBef>
                <a:spcPct val="50000"/>
              </a:spcBef>
              <a:defRPr/>
            </a:pPr>
            <a:r>
              <a:rPr lang="en-US" altLang="en-US" sz="1800" dirty="0">
                <a:latin typeface="Arial" panose="020B0604020202020204" pitchFamily="34" charset="0"/>
                <a:cs typeface="Arial" panose="020B0604020202020204" pitchFamily="34" charset="0"/>
              </a:rPr>
              <a:t>You must conduct a wipe test on the outer vial holder and count on a Liquid Scintillation Counter (LSC) using wide (open) window.  Attach LSC results to bottom of record of use sheet. </a:t>
            </a:r>
          </a:p>
          <a:p>
            <a:pPr eaLnBrk="1" hangingPunct="1">
              <a:spcBef>
                <a:spcPct val="50000"/>
              </a:spcBef>
              <a:defRPr/>
            </a:pPr>
            <a:r>
              <a:rPr lang="en-US" altLang="en-US" sz="1800" b="1" u="sng" dirty="0">
                <a:solidFill>
                  <a:srgbClr val="993300"/>
                </a:solidFill>
                <a:latin typeface="Arial" panose="020B0604020202020204" pitchFamily="34" charset="0"/>
                <a:cs typeface="Arial" panose="020B0604020202020204" pitchFamily="34" charset="0"/>
              </a:rPr>
              <a:t>Daily Use</a:t>
            </a:r>
            <a:endParaRPr lang="en-US" altLang="en-US" sz="1800" b="1" u="sng" dirty="0">
              <a:latin typeface="Arial" panose="020B0604020202020204" pitchFamily="34" charset="0"/>
              <a:cs typeface="Arial" panose="020B0604020202020204" pitchFamily="34" charset="0"/>
            </a:endParaRPr>
          </a:p>
          <a:p>
            <a:pPr eaLnBrk="1" hangingPunct="1">
              <a:spcBef>
                <a:spcPct val="50000"/>
              </a:spcBef>
              <a:defRPr/>
            </a:pPr>
            <a:r>
              <a:rPr lang="en-US" altLang="en-US" sz="1800" b="1" dirty="0">
                <a:solidFill>
                  <a:schemeClr val="accent2"/>
                </a:solidFill>
                <a:effectLst>
                  <a:outerShdw blurRad="38100" dist="38100" dir="2700000" algn="tl">
                    <a:srgbClr val="000000"/>
                  </a:outerShdw>
                </a:effectLst>
                <a:latin typeface="Arial" panose="020B0604020202020204" pitchFamily="34" charset="0"/>
                <a:cs typeface="Arial" panose="020B0604020202020204" pitchFamily="34" charset="0"/>
              </a:rPr>
              <a:t>If you remove any activity from radioisotope stock vial containing:</a:t>
            </a:r>
            <a:endParaRPr lang="en-US" altLang="en-US" sz="1800" b="1" dirty="0">
              <a:solidFill>
                <a:schemeClr val="accent2"/>
              </a:solidFill>
              <a:effectLst>
                <a:outerShdw blurRad="38100" dist="38100" dir="2700000" algn="tl">
                  <a:srgbClr val="000000"/>
                </a:outerShdw>
              </a:effectLst>
              <a:latin typeface="Arial" panose="020B0604020202020204" pitchFamily="34" charset="0"/>
              <a:cs typeface="Times New Roman" panose="02020603050405020304" pitchFamily="18" charset="0"/>
            </a:endParaRPr>
          </a:p>
          <a:p>
            <a:pPr eaLnBrk="1" hangingPunct="1">
              <a:spcBef>
                <a:spcPct val="50000"/>
              </a:spcBef>
              <a:defRPr/>
            </a:pPr>
            <a:r>
              <a:rPr lang="en-US" altLang="en-US" sz="1800" b="1" u="sng" dirty="0">
                <a:solidFill>
                  <a:srgbClr val="008000"/>
                </a:solidFill>
                <a:latin typeface="Arial" panose="020B0604020202020204" pitchFamily="34" charset="0"/>
                <a:cs typeface="Arial" panose="020B0604020202020204" pitchFamily="34" charset="0"/>
              </a:rPr>
              <a:t>P-32, I-125, or Cr-51 </a:t>
            </a:r>
            <a:r>
              <a:rPr lang="en-US" altLang="en-US" sz="1800" dirty="0">
                <a:latin typeface="Arial" panose="020B0604020202020204" pitchFamily="34" charset="0"/>
                <a:cs typeface="Arial" panose="020B0604020202020204" pitchFamily="34" charset="0"/>
              </a:rPr>
              <a:t>You must survey the area and equipment where radioisotope work was conducted with a survey meter.  </a:t>
            </a:r>
            <a:r>
              <a:rPr lang="en-US" altLang="en-US" sz="1800" b="1" dirty="0">
                <a:latin typeface="Arial" panose="020B0604020202020204" pitchFamily="34" charset="0"/>
                <a:cs typeface="Arial" panose="020B0604020202020204" pitchFamily="34" charset="0"/>
              </a:rPr>
              <a:t>(Minimum six (6) locations.)</a:t>
            </a:r>
            <a:endParaRPr lang="en-US" altLang="en-US" sz="1800" dirty="0">
              <a:latin typeface="Arial" panose="020B0604020202020204" pitchFamily="34" charset="0"/>
              <a:cs typeface="Times New Roman" panose="02020603050405020304" pitchFamily="18" charset="0"/>
            </a:endParaRPr>
          </a:p>
          <a:p>
            <a:pPr eaLnBrk="1" hangingPunct="1">
              <a:spcBef>
                <a:spcPct val="50000"/>
              </a:spcBef>
              <a:defRPr/>
            </a:pPr>
            <a:r>
              <a:rPr lang="en-US" altLang="en-US" sz="1800" b="1" u="sng" dirty="0">
                <a:solidFill>
                  <a:srgbClr val="008000"/>
                </a:solidFill>
                <a:latin typeface="Arial" panose="020B0604020202020204" pitchFamily="34" charset="0"/>
                <a:cs typeface="Arial" panose="020B0604020202020204" pitchFamily="34" charset="0"/>
              </a:rPr>
              <a:t>H-3, C-14, S-35, or P-33</a:t>
            </a:r>
            <a:r>
              <a:rPr lang="en-US" altLang="en-US" sz="1800" dirty="0">
                <a:latin typeface="Arial" panose="020B0604020202020204" pitchFamily="34" charset="0"/>
                <a:cs typeface="Arial" panose="020B0604020202020204" pitchFamily="34" charset="0"/>
              </a:rPr>
              <a:t>	You must wipe test the area and equipment where radioisotope work was conducted.  </a:t>
            </a:r>
            <a:r>
              <a:rPr lang="en-US" altLang="en-US" sz="1800" b="1" dirty="0">
                <a:latin typeface="Arial" panose="020B0604020202020204" pitchFamily="34" charset="0"/>
                <a:cs typeface="Arial" panose="020B0604020202020204" pitchFamily="34" charset="0"/>
              </a:rPr>
              <a:t>(Minimum six (6) locations.)</a:t>
            </a:r>
            <a:endParaRPr lang="en-US" altLang="en-US" sz="1800" dirty="0">
              <a:latin typeface="Arial" panose="020B0604020202020204" pitchFamily="34" charset="0"/>
              <a:cs typeface="Times New Roman" panose="02020603050405020304" pitchFamily="18" charset="0"/>
            </a:endParaRPr>
          </a:p>
          <a:p>
            <a:pPr eaLnBrk="1" hangingPunct="1">
              <a:spcBef>
                <a:spcPct val="50000"/>
              </a:spcBef>
              <a:defRPr/>
            </a:pPr>
            <a:r>
              <a:rPr lang="en-US" altLang="en-US" sz="1800" dirty="0">
                <a:latin typeface="Arial" panose="020B0604020202020204" pitchFamily="34" charset="0"/>
                <a:cs typeface="Arial" panose="020B0604020202020204" pitchFamily="34" charset="0"/>
              </a:rPr>
              <a:t>Write survey results or affix LSC wipe results to </a:t>
            </a:r>
            <a:r>
              <a:rPr lang="en-US" altLang="en-US" sz="1800" b="1" dirty="0">
                <a:latin typeface="Arial" panose="020B0604020202020204" pitchFamily="34" charset="0"/>
                <a:cs typeface="Arial" panose="020B0604020202020204" pitchFamily="34" charset="0"/>
              </a:rPr>
              <a:t>undated</a:t>
            </a:r>
            <a:r>
              <a:rPr lang="en-US" altLang="en-US" sz="1800" dirty="0">
                <a:latin typeface="Arial" panose="020B0604020202020204" pitchFamily="34" charset="0"/>
                <a:cs typeface="Arial" panose="020B0604020202020204" pitchFamily="34" charset="0"/>
              </a:rPr>
              <a:t> lab schematics in space provided, mark survey and/or wipe locations on lab diagram, and keep results in radioisotope notebook.</a:t>
            </a:r>
            <a:endParaRPr lang="en-US" altLang="en-US" sz="1800" dirty="0">
              <a:latin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7772400" cy="533400"/>
          </a:xfrm>
        </p:spPr>
        <p:txBody>
          <a:bodyPr/>
          <a:lstStyle/>
          <a:p>
            <a:pPr eaLnBrk="1" hangingPunct="1"/>
            <a:r>
              <a:rPr lang="en-US" altLang="en-US" sz="2800" b="0"/>
              <a:t>USF Radiation Safety Requirements</a:t>
            </a:r>
          </a:p>
        </p:txBody>
      </p:sp>
      <p:sp>
        <p:nvSpPr>
          <p:cNvPr id="24579" name="Text Box 3"/>
          <p:cNvSpPr txBox="1">
            <a:spLocks noChangeArrowheads="1"/>
          </p:cNvSpPr>
          <p:nvPr/>
        </p:nvSpPr>
        <p:spPr bwMode="auto">
          <a:xfrm>
            <a:off x="381000" y="838200"/>
            <a:ext cx="8458200" cy="190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000" b="1" dirty="0">
                <a:solidFill>
                  <a:schemeClr val="accent2"/>
                </a:solidFill>
                <a:effectLst>
                  <a:outerShdw blurRad="38100" dist="38100" dir="2700000" algn="tl">
                    <a:srgbClr val="000000"/>
                  </a:outerShdw>
                </a:effectLst>
                <a:latin typeface="Arial" panose="020B0604020202020204" pitchFamily="34" charset="0"/>
                <a:cs typeface="Times New Roman" panose="02020603050405020304" pitchFamily="18" charset="0"/>
              </a:rPr>
              <a:t>Survey/Wipe Requirements</a:t>
            </a:r>
            <a:endParaRPr lang="en-US" altLang="en-US" sz="2000" b="1" dirty="0">
              <a:solidFill>
                <a:schemeClr val="accent2"/>
              </a:solidFill>
              <a:latin typeface="Arial" panose="020B0604020202020204" pitchFamily="34" charset="0"/>
            </a:endParaRPr>
          </a:p>
          <a:p>
            <a:pPr>
              <a:defRPr/>
            </a:pPr>
            <a:r>
              <a:rPr lang="en-US" altLang="en-US" sz="1800" b="1" u="sng" dirty="0">
                <a:solidFill>
                  <a:srgbClr val="993300"/>
                </a:solidFill>
                <a:latin typeface="Arial" panose="020B0604020202020204" pitchFamily="34" charset="0"/>
                <a:cs typeface="Arial" panose="020B0604020202020204" pitchFamily="34" charset="0"/>
              </a:rPr>
              <a:t>Weekly Storage Wipe Tests</a:t>
            </a:r>
            <a:r>
              <a:rPr lang="en-US" altLang="en-US" sz="1800" dirty="0">
                <a:solidFill>
                  <a:srgbClr val="993300"/>
                </a:solidFill>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If the PI’s primary lab(s) have radioisotopes, then weekly wipe tests must be conducted on the outer surface of each lock box and waste container with radioactive materials </a:t>
            </a:r>
            <a:r>
              <a:rPr lang="en-US" altLang="en-US" sz="1800" b="1" dirty="0">
                <a:solidFill>
                  <a:srgbClr val="FF3300"/>
                </a:solidFill>
                <a:latin typeface="Arial" panose="020B0604020202020204" pitchFamily="34" charset="0"/>
                <a:cs typeface="Arial" panose="020B0604020202020204" pitchFamily="34" charset="0"/>
              </a:rPr>
              <a:t>present</a:t>
            </a:r>
            <a:r>
              <a:rPr lang="en-US" altLang="en-US" sz="1800" dirty="0">
                <a:latin typeface="Arial" panose="020B0604020202020204" pitchFamily="34" charset="0"/>
                <a:cs typeface="Arial" panose="020B0604020202020204" pitchFamily="34" charset="0"/>
              </a:rPr>
              <a:t>.</a:t>
            </a:r>
            <a:endParaRPr lang="en-US" altLang="en-US" sz="1800" dirty="0">
              <a:latin typeface="Arial" panose="020B0604020202020204" pitchFamily="34" charset="0"/>
              <a:cs typeface="Times New Roman" panose="02020603050405020304" pitchFamily="18" charset="0"/>
            </a:endParaRPr>
          </a:p>
          <a:p>
            <a:pPr eaLnBrk="1" hangingPunct="1">
              <a:spcBef>
                <a:spcPct val="50000"/>
              </a:spcBef>
              <a:defRPr/>
            </a:pPr>
            <a:r>
              <a:rPr lang="en-US" altLang="en-US" sz="1800" dirty="0">
                <a:latin typeface="Arial" panose="020B0604020202020204" pitchFamily="34" charset="0"/>
                <a:cs typeface="Arial" panose="020B0604020202020204" pitchFamily="34" charset="0"/>
              </a:rPr>
              <a:t>Affix LSC wipe test printout to </a:t>
            </a:r>
            <a:r>
              <a:rPr lang="en-US" altLang="en-US" sz="1800" b="1" dirty="0">
                <a:latin typeface="Arial" panose="020B0604020202020204" pitchFamily="34" charset="0"/>
                <a:cs typeface="Arial" panose="020B0604020202020204" pitchFamily="34" charset="0"/>
              </a:rPr>
              <a:t>pre-dated</a:t>
            </a:r>
            <a:r>
              <a:rPr lang="en-US" altLang="en-US" sz="1800" dirty="0">
                <a:latin typeface="Arial" panose="020B0604020202020204" pitchFamily="34" charset="0"/>
                <a:cs typeface="Arial" panose="020B0604020202020204" pitchFamily="34" charset="0"/>
              </a:rPr>
              <a:t> lab schematics, mark wipe locations on the lab diagram, and keep results in radioisotope notebook.</a:t>
            </a:r>
          </a:p>
        </p:txBody>
      </p:sp>
      <p:sp>
        <p:nvSpPr>
          <p:cNvPr id="28676" name="Text Box 4"/>
          <p:cNvSpPr txBox="1">
            <a:spLocks noChangeArrowheads="1"/>
          </p:cNvSpPr>
          <p:nvPr/>
        </p:nvSpPr>
        <p:spPr bwMode="auto">
          <a:xfrm>
            <a:off x="382588" y="2971800"/>
            <a:ext cx="8305800"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dirty="0">
                <a:solidFill>
                  <a:srgbClr val="0000FF"/>
                </a:solidFill>
                <a:latin typeface="Arial" charset="0"/>
                <a:cs typeface="Arial" charset="0"/>
              </a:rPr>
              <a:t>How do I determine if an area is “contaminated”? </a:t>
            </a:r>
          </a:p>
          <a:p>
            <a:pPr eaLnBrk="1" hangingPunct="1">
              <a:spcBef>
                <a:spcPct val="50000"/>
              </a:spcBef>
            </a:pPr>
            <a:r>
              <a:rPr lang="en-US" altLang="en-US" sz="1800" dirty="0">
                <a:latin typeface="Arial" charset="0"/>
                <a:cs typeface="Arial" charset="0"/>
              </a:rPr>
              <a:t>If the open-window count exceeds </a:t>
            </a:r>
            <a:r>
              <a:rPr lang="en-US" altLang="en-US" sz="2000" b="1" u="sng" dirty="0">
                <a:solidFill>
                  <a:srgbClr val="FF0000"/>
                </a:solidFill>
                <a:latin typeface="Arial" charset="0"/>
                <a:cs typeface="Arial" charset="0"/>
              </a:rPr>
              <a:t>200 cpm </a:t>
            </a:r>
            <a:r>
              <a:rPr lang="en-US" altLang="en-US" sz="1800" dirty="0">
                <a:latin typeface="Arial" charset="0"/>
                <a:cs typeface="Arial" charset="0"/>
              </a:rPr>
              <a:t>above background, you should recount the wipe vial.  If result is still above 200 cpm, you must decontaminate the area and perform another wipe test.  </a:t>
            </a:r>
            <a:endParaRPr lang="en-US" altLang="en-US" sz="1800" dirty="0">
              <a:cs typeface="Times New Roman" pitchFamily="18" charset="0"/>
            </a:endParaRPr>
          </a:p>
          <a:p>
            <a:pPr eaLnBrk="1" hangingPunct="1">
              <a:spcBef>
                <a:spcPct val="50000"/>
              </a:spcBef>
            </a:pPr>
            <a:r>
              <a:rPr lang="en-US" altLang="en-US" sz="1600" dirty="0">
                <a:latin typeface="Arial" charset="0"/>
                <a:cs typeface="Arial" charset="0"/>
              </a:rPr>
              <a:t> </a:t>
            </a:r>
            <a:r>
              <a:rPr lang="en-US" altLang="en-US" sz="1800" dirty="0">
                <a:latin typeface="Arial" charset="0"/>
                <a:cs typeface="Arial" charset="0"/>
              </a:rPr>
              <a:t>A meter reading two times background in any part of your lab area that has no nearby radioactive material storage or radioactive waste storage needs to be decontaminated.  If area cannot be cleaned after two attempts, contact USF Radiation Safety office staff for assistance.</a:t>
            </a:r>
            <a:br>
              <a:rPr lang="en-US" altLang="en-US" sz="1800" dirty="0">
                <a:latin typeface="Arial" charset="0"/>
                <a:cs typeface="Arial" charset="0"/>
              </a:rPr>
            </a:br>
            <a:endParaRPr lang="en-US" altLang="en-US" sz="1800" dirty="0">
              <a:latin typeface="Arial" charset="0"/>
              <a:cs typeface="Arial" charset="0"/>
            </a:endParaRPr>
          </a:p>
          <a:p>
            <a:pPr eaLnBrk="1" hangingPunct="1">
              <a:spcBef>
                <a:spcPct val="50000"/>
              </a:spcBef>
            </a:pPr>
            <a:r>
              <a:rPr lang="en-US" altLang="en-US" sz="1800" dirty="0">
                <a:latin typeface="Arial" charset="0"/>
                <a:cs typeface="Arial" charset="0"/>
              </a:rPr>
              <a:t>Additional information is provided on how to </a:t>
            </a:r>
            <a:br>
              <a:rPr lang="en-US" altLang="en-US" sz="1800" dirty="0">
                <a:latin typeface="Arial" charset="0"/>
                <a:cs typeface="Arial" charset="0"/>
              </a:rPr>
            </a:br>
            <a:r>
              <a:rPr lang="en-US" altLang="en-US" sz="1800" dirty="0">
                <a:latin typeface="Arial" charset="0"/>
                <a:cs typeface="Arial" charset="0"/>
              </a:rPr>
              <a:t>perform a wipe test at the end of this training. </a:t>
            </a:r>
            <a:endParaRPr lang="en-US" alt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304800"/>
            <a:ext cx="7772400" cy="609600"/>
          </a:xfrm>
        </p:spPr>
        <p:txBody>
          <a:bodyPr/>
          <a:lstStyle/>
          <a:p>
            <a:pPr eaLnBrk="1" hangingPunct="1"/>
            <a:r>
              <a:rPr lang="en-US" altLang="en-US" sz="2800" b="0"/>
              <a:t>USF Radiation Safety Requirements</a:t>
            </a:r>
          </a:p>
        </p:txBody>
      </p:sp>
      <p:sp>
        <p:nvSpPr>
          <p:cNvPr id="25605" name="Text Box 5"/>
          <p:cNvSpPr txBox="1">
            <a:spLocks noChangeArrowheads="1"/>
          </p:cNvSpPr>
          <p:nvPr/>
        </p:nvSpPr>
        <p:spPr bwMode="auto">
          <a:xfrm>
            <a:off x="457200" y="990600"/>
            <a:ext cx="81534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b="1" dirty="0">
                <a:solidFill>
                  <a:schemeClr val="accent2"/>
                </a:solidFill>
                <a:effectLst>
                  <a:outerShdw blurRad="38100" dist="38100" dir="2700000" algn="tl">
                    <a:srgbClr val="000000"/>
                  </a:outerShdw>
                </a:effectLst>
                <a:latin typeface="Arial" panose="020B0604020202020204" pitchFamily="34" charset="0"/>
                <a:ea typeface="Arial Unicode MS" panose="020B0604020202020204" pitchFamily="34" charset="-128"/>
                <a:cs typeface="Arial Unicode MS" panose="020B0604020202020204" pitchFamily="34" charset="-128"/>
              </a:rPr>
              <a:t>Record Keeping</a:t>
            </a:r>
            <a:endParaRPr lang="en-US" altLang="en-US" dirty="0">
              <a:solidFill>
                <a:schemeClr val="accent2"/>
              </a:solidFill>
              <a:effectLst>
                <a:outerShdw blurRad="38100" dist="38100" dir="2700000" algn="tl">
                  <a:srgbClr val="000000"/>
                </a:outerShdw>
              </a:effectLst>
              <a:latin typeface="Arial" panose="020B0604020202020204" pitchFamily="34" charset="0"/>
              <a:ea typeface="Arial Unicode MS" panose="020B0604020202020204" pitchFamily="34" charset="-128"/>
              <a:cs typeface="Arial Unicode MS" panose="020B0604020202020204" pitchFamily="34" charset="-128"/>
            </a:endParaRPr>
          </a:p>
          <a:p>
            <a:pPr eaLnBrk="1" hangingPunct="1">
              <a:spcBef>
                <a:spcPct val="50000"/>
              </a:spcBef>
              <a:defRPr/>
            </a:pPr>
            <a:r>
              <a:rPr lang="en-US" altLang="en-US" b="1" dirty="0">
                <a:solidFill>
                  <a:srgbClr val="CC6600"/>
                </a:solidFill>
                <a:latin typeface="Arial" panose="020B0604020202020204" pitchFamily="34" charset="0"/>
                <a:ea typeface="Arial Unicode MS" panose="020B0604020202020204" pitchFamily="34" charset="-128"/>
                <a:cs typeface="Arial Unicode MS" panose="020B0604020202020204" pitchFamily="34" charset="-128"/>
              </a:rPr>
              <a:t>Record of Radioisotope Use Sheet</a:t>
            </a:r>
            <a:r>
              <a:rPr lang="en-US" altLang="en-US" dirty="0">
                <a:latin typeface="Arial" panose="020B0604020202020204" pitchFamily="34" charset="0"/>
                <a:ea typeface="Arial Unicode MS" panose="020B0604020202020204" pitchFamily="34" charset="-128"/>
                <a:cs typeface="Arial Unicode MS" panose="020B0604020202020204" pitchFamily="34" charset="-128"/>
              </a:rPr>
              <a:t>  This sheet is issued with each radioactive shipment and is designated with an inventory number (R#) in the upper right-hand corner.  Individual entries must be made at any time that an aliquot of activity is removed from the stock vial.</a:t>
            </a:r>
          </a:p>
          <a:p>
            <a:pPr eaLnBrk="1" hangingPunct="1">
              <a:spcBef>
                <a:spcPct val="50000"/>
              </a:spcBef>
              <a:defRPr/>
            </a:pPr>
            <a:r>
              <a:rPr lang="en-US" altLang="en-US" dirty="0">
                <a:latin typeface="Arial" panose="020B0604020202020204" pitchFamily="34" charset="0"/>
                <a:ea typeface="Arial Unicode MS" panose="020B0604020202020204" pitchFamily="34" charset="-128"/>
                <a:cs typeface="Arial Unicode MS" panose="020B0604020202020204" pitchFamily="34" charset="-128"/>
              </a:rPr>
              <a:t>The practice of removing all of the activity from the original container and creating sub-stocks are to be recorded on this use sheet. After the entire radioisotope is used and the balance is zero, place record of use sheet by waste container for pick up by RS office staff.  You may also mail (MDC 35) or fax completed record of use sheet(s) to USF radiation safety office. </a:t>
            </a:r>
            <a:endParaRPr lang="en-US" altLang="en-US" dirty="0">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04800"/>
            <a:ext cx="7772400" cy="457200"/>
          </a:xfrm>
        </p:spPr>
        <p:txBody>
          <a:bodyPr/>
          <a:lstStyle/>
          <a:p>
            <a:pPr eaLnBrk="1" hangingPunct="1"/>
            <a:r>
              <a:rPr lang="en-US" altLang="en-US" sz="2800" b="0"/>
              <a:t>USF Radiation Safety Requirements</a:t>
            </a:r>
          </a:p>
        </p:txBody>
      </p:sp>
      <p:sp>
        <p:nvSpPr>
          <p:cNvPr id="27651" name="Text Box 3"/>
          <p:cNvSpPr txBox="1">
            <a:spLocks noChangeArrowheads="1"/>
          </p:cNvSpPr>
          <p:nvPr/>
        </p:nvSpPr>
        <p:spPr bwMode="auto">
          <a:xfrm>
            <a:off x="304800" y="762000"/>
            <a:ext cx="8534400" cy="572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977900" indent="-457200">
              <a:defRPr sz="2400">
                <a:solidFill>
                  <a:schemeClr val="tx1"/>
                </a:solidFill>
                <a:latin typeface="Times New Roman" panose="02020603050405020304" pitchFamily="18" charset="0"/>
              </a:defRPr>
            </a:lvl2pPr>
            <a:lvl3pPr marL="1549400" indent="-457200">
              <a:defRPr sz="2400">
                <a:solidFill>
                  <a:schemeClr val="tx1"/>
                </a:solidFill>
                <a:latin typeface="Times New Roman" panose="02020603050405020304" pitchFamily="18" charset="0"/>
              </a:defRPr>
            </a:lvl3pPr>
            <a:lvl4pPr marL="2120900" indent="-457200">
              <a:defRPr sz="2400">
                <a:solidFill>
                  <a:schemeClr val="tx1"/>
                </a:solidFill>
                <a:latin typeface="Times New Roman" panose="02020603050405020304" pitchFamily="18" charset="0"/>
              </a:defRPr>
            </a:lvl4pPr>
            <a:lvl5pPr marL="2692400" indent="-457200">
              <a:defRPr sz="2400">
                <a:solidFill>
                  <a:schemeClr val="tx1"/>
                </a:solidFill>
                <a:latin typeface="Times New Roman" panose="02020603050405020304" pitchFamily="18" charset="0"/>
              </a:defRPr>
            </a:lvl5pPr>
            <a:lvl6pPr marL="3149600" indent="-457200" fontAlgn="base">
              <a:spcBef>
                <a:spcPct val="0"/>
              </a:spcBef>
              <a:spcAft>
                <a:spcPct val="0"/>
              </a:spcAft>
              <a:defRPr sz="2400">
                <a:solidFill>
                  <a:schemeClr val="tx1"/>
                </a:solidFill>
                <a:latin typeface="Times New Roman" panose="02020603050405020304" pitchFamily="18" charset="0"/>
              </a:defRPr>
            </a:lvl6pPr>
            <a:lvl7pPr marL="3606800" indent="-457200" fontAlgn="base">
              <a:spcBef>
                <a:spcPct val="0"/>
              </a:spcBef>
              <a:spcAft>
                <a:spcPct val="0"/>
              </a:spcAft>
              <a:defRPr sz="2400">
                <a:solidFill>
                  <a:schemeClr val="tx1"/>
                </a:solidFill>
                <a:latin typeface="Times New Roman" panose="02020603050405020304" pitchFamily="18" charset="0"/>
              </a:defRPr>
            </a:lvl7pPr>
            <a:lvl8pPr marL="4064000" indent="-457200" fontAlgn="base">
              <a:spcBef>
                <a:spcPct val="0"/>
              </a:spcBef>
              <a:spcAft>
                <a:spcPct val="0"/>
              </a:spcAft>
              <a:defRPr sz="2400">
                <a:solidFill>
                  <a:schemeClr val="tx1"/>
                </a:solidFill>
                <a:latin typeface="Times New Roman" panose="02020603050405020304" pitchFamily="18" charset="0"/>
              </a:defRPr>
            </a:lvl8pPr>
            <a:lvl9pPr marL="4521200" indent="-457200" fontAlgn="base">
              <a:spcBef>
                <a:spcPct val="0"/>
              </a:spcBef>
              <a:spcAft>
                <a:spcPct val="0"/>
              </a:spcAft>
              <a:defRPr sz="2400">
                <a:solidFill>
                  <a:schemeClr val="tx1"/>
                </a:solidFill>
                <a:latin typeface="Times New Roman" panose="02020603050405020304" pitchFamily="18" charset="0"/>
              </a:defRPr>
            </a:lvl9pPr>
          </a:lstStyle>
          <a:p>
            <a:pPr algn="just" eaLnBrk="1" hangingPunct="1">
              <a:spcBef>
                <a:spcPct val="50000"/>
              </a:spcBef>
              <a:defRPr/>
            </a:pPr>
            <a:r>
              <a:rPr lang="en-US" altLang="en-US" sz="1800" b="1" u="sng" dirty="0">
                <a:solidFill>
                  <a:srgbClr val="FF3300"/>
                </a:solidFill>
                <a:latin typeface="Arial" panose="020B0604020202020204" pitchFamily="34" charset="0"/>
                <a:ea typeface="Arial Unicode MS" panose="020B0604020202020204" pitchFamily="34" charset="-128"/>
                <a:cs typeface="Arial Unicode MS" panose="020B0604020202020204" pitchFamily="34" charset="-128"/>
              </a:rPr>
              <a:t>Security of Inventory</a:t>
            </a:r>
            <a:endParaRPr lang="en-US" altLang="en-US" sz="1800" b="1" dirty="0">
              <a:solidFill>
                <a:srgbClr val="FF3300"/>
              </a:solidFill>
              <a:latin typeface="Arial" panose="020B0604020202020204" pitchFamily="34" charset="0"/>
              <a:ea typeface="Arial Unicode MS" panose="020B0604020202020204" pitchFamily="34" charset="-128"/>
              <a:cs typeface="Arial Unicode MS" panose="020B0604020202020204" pitchFamily="34" charset="-128"/>
            </a:endParaRPr>
          </a:p>
          <a:p>
            <a:pPr eaLnBrk="1" hangingPunct="1">
              <a:spcBef>
                <a:spcPct val="50000"/>
              </a:spcBef>
              <a:defRPr/>
            </a:pPr>
            <a:r>
              <a:rPr lang="en-US" altLang="en-US" sz="18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Principal Investigators and staff shall provide security adequate to "prevent the unauthorized removal of radioactive material" from any location where radioactive material is used or stored.</a:t>
            </a:r>
          </a:p>
          <a:p>
            <a:pPr eaLnBrk="1" hangingPunct="1">
              <a:spcBef>
                <a:spcPct val="50000"/>
              </a:spcBef>
              <a:defRPr/>
            </a:pPr>
            <a:r>
              <a:rPr lang="en-US" altLang="en-US" sz="1800" b="1" dirty="0">
                <a:solidFill>
                  <a:schemeClr val="accent2"/>
                </a:solidFill>
                <a:effectLst>
                  <a:outerShdw blurRad="38100" dist="38100" dir="2700000" algn="tl">
                    <a:srgbClr val="000000"/>
                  </a:outerShdw>
                </a:effectLst>
                <a:latin typeface="Arial" panose="020B0604020202020204" pitchFamily="34" charset="0"/>
                <a:cs typeface="Arial" panose="020B0604020202020204" pitchFamily="34" charset="0"/>
              </a:rPr>
              <a:t>Researchers must take the following steps: </a:t>
            </a:r>
          </a:p>
          <a:p>
            <a:pPr eaLnBrk="1" hangingPunct="1">
              <a:spcBef>
                <a:spcPct val="50000"/>
              </a:spcBef>
              <a:defRPr/>
            </a:pPr>
            <a:r>
              <a:rPr lang="en-US" altLang="en-US" sz="1800" b="1" dirty="0">
                <a:solidFill>
                  <a:schemeClr val="accent2"/>
                </a:solidFill>
                <a:latin typeface="Arial" panose="020B0604020202020204" pitchFamily="34" charset="0"/>
                <a:cs typeface="Arial" panose="020B0604020202020204" pitchFamily="34" charset="0"/>
              </a:rPr>
              <a:t>Keep all radioisotope stock vials in a lock box</a:t>
            </a:r>
            <a:r>
              <a:rPr lang="en-US" altLang="en-US" sz="1800" b="1"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approved by USF Radiation Safety.  If the lock box breaks, cannot be locked, or if you cannot remove key, contact the USF Radiation Safety Office (974-1194) immediately to arrange for repair or replacement.  When stocks vials are in use, they must not be left unattended at any time.  All radioisotope stock vials must be secured when not in use. </a:t>
            </a:r>
            <a:r>
              <a:rPr lang="en-US" altLang="en-US" sz="1800" b="1" dirty="0">
                <a:solidFill>
                  <a:schemeClr val="accent2"/>
                </a:solidFill>
                <a:latin typeface="Arial" panose="020B0604020202020204" pitchFamily="34" charset="0"/>
                <a:cs typeface="Arial" panose="020B0604020202020204" pitchFamily="34" charset="0"/>
              </a:rPr>
              <a:t>Control access to laboratories</a:t>
            </a:r>
            <a:r>
              <a:rPr lang="en-US" altLang="en-US" sz="1800" dirty="0">
                <a:latin typeface="Arial" panose="020B0604020202020204" pitchFamily="34" charset="0"/>
                <a:cs typeface="Arial" panose="020B0604020202020204" pitchFamily="34" charset="0"/>
              </a:rPr>
              <a:t>.  Close and lock all entry doors when laboratory is unattended. </a:t>
            </a:r>
            <a:r>
              <a:rPr lang="en-US" altLang="en-US" sz="1800" b="1" dirty="0">
                <a:solidFill>
                  <a:schemeClr val="accent2"/>
                </a:solidFill>
                <a:latin typeface="Arial" panose="020B0604020202020204" pitchFamily="34" charset="0"/>
                <a:cs typeface="Arial" panose="020B0604020202020204" pitchFamily="34" charset="0"/>
              </a:rPr>
              <a:t>Maintain an inventory of all radioactive materials.</a:t>
            </a:r>
            <a:r>
              <a:rPr lang="en-US" altLang="en-US" sz="1800" dirty="0">
                <a:latin typeface="Arial" panose="020B0604020202020204" pitchFamily="34" charset="0"/>
                <a:cs typeface="Arial" panose="020B0604020202020204" pitchFamily="34" charset="0"/>
              </a:rPr>
              <a:t>  Conduct a visual check of stock vials during your weekly wipe test of radioisotope storage boxes.  Mark the check box on (or add a note) the weekly lab survey sheet that inventory was checked.  This sheet must be maintained in your radioisotope notebook. Report any missing inventory to the USF Radiation Safety Office immediately.  </a:t>
            </a:r>
            <a:r>
              <a:rPr lang="en-US" altLang="en-US" sz="1800" b="1" dirty="0">
                <a:solidFill>
                  <a:schemeClr val="accent2"/>
                </a:solidFill>
                <a:latin typeface="Arial" panose="020B0604020202020204" pitchFamily="34" charset="0"/>
                <a:cs typeface="Arial" panose="020B0604020202020204" pitchFamily="34" charset="0"/>
              </a:rPr>
              <a:t>Know who is in your laboratory.</a:t>
            </a:r>
            <a:r>
              <a:rPr lang="en-US" altLang="en-US" sz="1800" dirty="0">
                <a:latin typeface="Arial" panose="020B0604020202020204" pitchFamily="34" charset="0"/>
                <a:cs typeface="Arial" panose="020B0604020202020204" pitchFamily="34" charset="0"/>
              </a:rPr>
              <a:t>  Persons without appropriate justification for being in lab should be asked to leave.  Report concerns to proper authorities.</a:t>
            </a:r>
            <a:endParaRPr lang="en-US" altLang="en-US" sz="1800" dirty="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228600"/>
            <a:ext cx="7772400" cy="609600"/>
          </a:xfrm>
        </p:spPr>
        <p:txBody>
          <a:bodyPr/>
          <a:lstStyle/>
          <a:p>
            <a:pPr algn="l" eaLnBrk="1" hangingPunct="1"/>
            <a:r>
              <a:rPr lang="en-US" altLang="en-US" sz="2800"/>
              <a:t>5) Radioactive Waste Disposal</a:t>
            </a:r>
          </a:p>
        </p:txBody>
      </p:sp>
      <p:sp>
        <p:nvSpPr>
          <p:cNvPr id="31747" name="Rectangle 3"/>
          <p:cNvSpPr>
            <a:spLocks noChangeArrowheads="1"/>
          </p:cNvSpPr>
          <p:nvPr/>
        </p:nvSpPr>
        <p:spPr bwMode="auto">
          <a:xfrm>
            <a:off x="304800" y="914400"/>
            <a:ext cx="8610600" cy="558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09538">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solidFill>
                  <a:srgbClr val="000000"/>
                </a:solidFill>
                <a:latin typeface="Arial" charset="0"/>
                <a:cs typeface="Times New Roman" pitchFamily="18" charset="0"/>
              </a:rPr>
              <a:t>All radioactive wastes must be segregated into three (3) general categories:  dry solid, bulk liquid and scintillation (LSC) vials.</a:t>
            </a:r>
          </a:p>
          <a:p>
            <a:pPr eaLnBrk="1" hangingPunct="1"/>
            <a:endParaRPr lang="en-US" altLang="en-US" sz="1800" b="1">
              <a:solidFill>
                <a:schemeClr val="accent2"/>
              </a:solidFill>
              <a:cs typeface="Times New Roman" pitchFamily="18" charset="0"/>
            </a:endParaRPr>
          </a:p>
          <a:p>
            <a:pPr eaLnBrk="1" hangingPunct="1"/>
            <a:r>
              <a:rPr lang="en-US" altLang="en-US" sz="1800" b="1">
                <a:solidFill>
                  <a:schemeClr val="accent2"/>
                </a:solidFill>
                <a:cs typeface="Times New Roman" pitchFamily="18" charset="0"/>
              </a:rPr>
              <a:t>D</a:t>
            </a:r>
            <a:r>
              <a:rPr lang="en-US" altLang="en-US" sz="1800" b="1">
                <a:solidFill>
                  <a:schemeClr val="accent2"/>
                </a:solidFill>
                <a:latin typeface="Arial Unicode MS" pitchFamily="34" charset="-128"/>
                <a:cs typeface="Times New Roman" pitchFamily="18" charset="0"/>
              </a:rPr>
              <a:t>ry solid</a:t>
            </a:r>
            <a:r>
              <a:rPr lang="en-US" altLang="en-US" sz="1800">
                <a:solidFill>
                  <a:srgbClr val="000000"/>
                </a:solidFill>
                <a:latin typeface="Arial Unicode MS" pitchFamily="34" charset="-128"/>
                <a:ea typeface="Arial Unicode MS" pitchFamily="34" charset="-128"/>
                <a:cs typeface="Arial Unicode MS" pitchFamily="34" charset="-128"/>
              </a:rPr>
              <a:t> radioisotope waste </a:t>
            </a:r>
            <a:r>
              <a:rPr lang="en-US" altLang="en-US" sz="1800" b="1">
                <a:solidFill>
                  <a:srgbClr val="000000"/>
                </a:solidFill>
                <a:latin typeface="Arial Unicode MS" pitchFamily="34" charset="-128"/>
                <a:ea typeface="Arial Unicode MS" pitchFamily="34" charset="-128"/>
                <a:cs typeface="Arial Unicode MS" pitchFamily="34" charset="-128"/>
              </a:rPr>
              <a:t>must</a:t>
            </a:r>
            <a:r>
              <a:rPr lang="en-US" altLang="en-US" sz="1800">
                <a:solidFill>
                  <a:srgbClr val="000000"/>
                </a:solidFill>
                <a:latin typeface="Arial Unicode MS" pitchFamily="34" charset="-128"/>
                <a:ea typeface="Arial Unicode MS" pitchFamily="34" charset="-128"/>
                <a:cs typeface="Arial Unicode MS" pitchFamily="34" charset="-128"/>
              </a:rPr>
              <a:t> be segregated into separate waste containers provided by RS office: P-32, P-33, S-35, I-125, Ca-45, Cr-51, Tc-99m, or other isotopes with a half-life less than 90 days.  H-3 and C-14 waste may be placed together in a single waste container.  </a:t>
            </a:r>
            <a:r>
              <a:rPr lang="en-US" altLang="en-US" sz="1800" u="sng">
                <a:solidFill>
                  <a:srgbClr val="000000"/>
                </a:solidFill>
                <a:latin typeface="Arial Unicode MS" pitchFamily="34" charset="-128"/>
                <a:ea typeface="Arial Unicode MS" pitchFamily="34" charset="-128"/>
                <a:cs typeface="Arial Unicode MS" pitchFamily="34" charset="-128"/>
              </a:rPr>
              <a:t>No scintillation vials are allowed in dry waste containers.</a:t>
            </a:r>
            <a:r>
              <a:rPr lang="en-US" altLang="en-US" sz="1800">
                <a:solidFill>
                  <a:srgbClr val="000000"/>
                </a:solidFill>
                <a:latin typeface="Arial Unicode MS" pitchFamily="34" charset="-128"/>
                <a:ea typeface="Arial Unicode MS" pitchFamily="34" charset="-128"/>
                <a:cs typeface="Arial Unicode MS" pitchFamily="34" charset="-128"/>
              </a:rPr>
              <a:t> </a:t>
            </a:r>
          </a:p>
          <a:p>
            <a:pPr eaLnBrk="1" hangingPunct="1"/>
            <a:r>
              <a:rPr lang="en-US" altLang="en-US" sz="1800" b="1">
                <a:solidFill>
                  <a:srgbClr val="000000"/>
                </a:solidFill>
                <a:latin typeface="Arial Unicode MS" pitchFamily="34" charset="-128"/>
                <a:ea typeface="Arial Unicode MS" pitchFamily="34" charset="-128"/>
                <a:cs typeface="Arial Unicode MS" pitchFamily="34" charset="-128"/>
              </a:rPr>
              <a:t>	</a:t>
            </a:r>
          </a:p>
          <a:p>
            <a:pPr eaLnBrk="1" hangingPunct="1"/>
            <a:r>
              <a:rPr lang="en-US" altLang="en-US" sz="1800" b="1">
                <a:solidFill>
                  <a:schemeClr val="accent2"/>
                </a:solidFill>
                <a:latin typeface="Arial" charset="0"/>
                <a:cs typeface="Times New Roman" pitchFamily="18" charset="0"/>
              </a:rPr>
              <a:t>Bulk liquid (water based)</a:t>
            </a:r>
            <a:r>
              <a:rPr lang="en-US" altLang="en-US" sz="1800">
                <a:solidFill>
                  <a:srgbClr val="000000"/>
                </a:solidFill>
                <a:latin typeface="Arial" charset="0"/>
                <a:cs typeface="Times New Roman" pitchFamily="18" charset="0"/>
              </a:rPr>
              <a:t> radioisotope waste must be disposed in containers provided by RS office.  Most radioactive liquid waste can be combined into a single container (except Cr-51 and I-125, which must be separated). </a:t>
            </a:r>
          </a:p>
          <a:p>
            <a:pPr eaLnBrk="1" hangingPunct="1"/>
            <a:endParaRPr lang="en-US" altLang="en-US" sz="1800">
              <a:solidFill>
                <a:srgbClr val="000000"/>
              </a:solidFill>
              <a:latin typeface="Arial" charset="0"/>
              <a:cs typeface="Times New Roman" pitchFamily="18" charset="0"/>
            </a:endParaRPr>
          </a:p>
          <a:p>
            <a:pPr eaLnBrk="1" hangingPunct="1"/>
            <a:r>
              <a:rPr lang="en-US" altLang="en-US" sz="1800" b="1">
                <a:solidFill>
                  <a:schemeClr val="accent2"/>
                </a:solidFill>
                <a:latin typeface="Arial" charset="0"/>
                <a:ea typeface="Arial Unicode MS" pitchFamily="34" charset="-128"/>
                <a:cs typeface="Arial Unicode MS" pitchFamily="34" charset="-128"/>
              </a:rPr>
              <a:t>Scintillation (LSC) vials</a:t>
            </a:r>
            <a:r>
              <a:rPr lang="en-US" altLang="en-US" sz="1800" b="1">
                <a:solidFill>
                  <a:srgbClr val="000000"/>
                </a:solidFill>
                <a:latin typeface="Arial" charset="0"/>
                <a:ea typeface="Arial Unicode MS" pitchFamily="34" charset="-128"/>
                <a:cs typeface="Arial Unicode MS" pitchFamily="34" charset="-128"/>
              </a:rPr>
              <a:t> </a:t>
            </a:r>
            <a:r>
              <a:rPr lang="en-US" altLang="en-US" sz="1800">
                <a:solidFill>
                  <a:srgbClr val="000000"/>
                </a:solidFill>
                <a:latin typeface="Arial" charset="0"/>
                <a:ea typeface="Arial Unicode MS" pitchFamily="34" charset="-128"/>
                <a:cs typeface="Arial Unicode MS" pitchFamily="34" charset="-128"/>
              </a:rPr>
              <a:t>must be segregated into separate waste containers provided by RS office.  P-32, P-33, S-35, I-125, Ca-45, Cr-51, Tc-99m, or other isotopes.  H-3, C-14 and/or routine wipe tests vials may be placed together in a single waste container.  </a:t>
            </a:r>
            <a:r>
              <a:rPr lang="en-US" altLang="en-US" sz="1800">
                <a:solidFill>
                  <a:srgbClr val="CC6600"/>
                </a:solidFill>
                <a:latin typeface="Arial" charset="0"/>
                <a:ea typeface="Arial Unicode MS" pitchFamily="34" charset="-128"/>
                <a:cs typeface="Arial Unicode MS" pitchFamily="34" charset="-128"/>
              </a:rPr>
              <a:t>No waste tag entry is required for routine wipe test waste.</a:t>
            </a:r>
            <a:r>
              <a:rPr lang="en-US" altLang="en-US" sz="1800">
                <a:solidFill>
                  <a:srgbClr val="000000"/>
                </a:solidFill>
                <a:latin typeface="Arial" charset="0"/>
                <a:ea typeface="Arial Unicode MS" pitchFamily="34" charset="-128"/>
                <a:cs typeface="Arial Unicode MS" pitchFamily="34" charset="-128"/>
              </a:rPr>
              <a:t>  Do not place solid waste (gloves, paper etc.) into vial waste containers. Scintillation cocktail must be the ecologically safe/biodegradable type.</a:t>
            </a:r>
          </a:p>
          <a:p>
            <a:pPr eaLnBrk="1" hangingPunct="1"/>
            <a:endParaRPr lang="en-US" altLang="en-US" sz="1800">
              <a:solidFill>
                <a:srgbClr val="000000"/>
              </a:solidFill>
              <a:latin typeface="Arial"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228600"/>
            <a:ext cx="7772400" cy="533400"/>
          </a:xfrm>
        </p:spPr>
        <p:txBody>
          <a:bodyPr/>
          <a:lstStyle/>
          <a:p>
            <a:pPr eaLnBrk="1" hangingPunct="1"/>
            <a:r>
              <a:rPr lang="en-US" altLang="en-US" sz="2800"/>
              <a:t>Radioactive Waste Disposal</a:t>
            </a:r>
          </a:p>
        </p:txBody>
      </p:sp>
      <p:sp>
        <p:nvSpPr>
          <p:cNvPr id="30723" name="Text Box 3"/>
          <p:cNvSpPr txBox="1">
            <a:spLocks noChangeArrowheads="1"/>
          </p:cNvSpPr>
          <p:nvPr/>
        </p:nvSpPr>
        <p:spPr bwMode="auto">
          <a:xfrm>
            <a:off x="609600" y="1143000"/>
            <a:ext cx="7620000" cy="488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spcBef>
                <a:spcPct val="50000"/>
              </a:spcBef>
              <a:defRPr/>
            </a:pPr>
            <a:r>
              <a:rPr lang="en-US" altLang="en-US" sz="2000" b="1" dirty="0">
                <a:solidFill>
                  <a:schemeClr val="accent2"/>
                </a:solidFill>
                <a:effectLst>
                  <a:outerShdw blurRad="38100" dist="38100" dir="2700000" algn="tl">
                    <a:srgbClr val="000000"/>
                  </a:outerShdw>
                </a:effectLst>
                <a:latin typeface="Arial" panose="020B0604020202020204" pitchFamily="34" charset="0"/>
                <a:cs typeface="Times New Roman" panose="02020603050405020304" pitchFamily="18" charset="0"/>
              </a:rPr>
              <a:t>Waste Tags</a:t>
            </a:r>
          </a:p>
          <a:p>
            <a:pPr algn="just" eaLnBrk="1" hangingPunct="1">
              <a:spcBef>
                <a:spcPct val="50000"/>
              </a:spcBef>
              <a:defRPr/>
            </a:pPr>
            <a:r>
              <a:rPr lang="en-US" altLang="en-US" sz="1800" dirty="0">
                <a:latin typeface="Arial" panose="020B0604020202020204" pitchFamily="34" charset="0"/>
                <a:cs typeface="Times New Roman" panose="02020603050405020304" pitchFamily="18" charset="0"/>
              </a:rPr>
              <a:t>Each lab will be issued multiple blank waste tags comprised of three different colored paper tags.  Press down hard with a ballpoint pen to make sure that the entries are legible on the last sheet as this is your copy.  </a:t>
            </a:r>
            <a:r>
              <a:rPr lang="en-US" altLang="en-US" sz="1800" b="1" u="sng" dirty="0">
                <a:latin typeface="Arial" panose="020B0604020202020204" pitchFamily="34" charset="0"/>
                <a:cs typeface="Times New Roman" panose="02020603050405020304" pitchFamily="18" charset="0"/>
              </a:rPr>
              <a:t>A waste tag is required on each waste container for each category of waste that is ready for pickup</a:t>
            </a:r>
            <a:r>
              <a:rPr lang="en-US" altLang="en-US" sz="1800" b="1" dirty="0">
                <a:latin typeface="Arial" panose="020B0604020202020204" pitchFamily="34" charset="0"/>
                <a:cs typeface="Times New Roman" panose="02020603050405020304" pitchFamily="18" charset="0"/>
              </a:rPr>
              <a:t>.</a:t>
            </a:r>
            <a:r>
              <a:rPr lang="en-US" altLang="en-US" sz="1800" dirty="0">
                <a:latin typeface="Arial" panose="020B0604020202020204" pitchFamily="34" charset="0"/>
                <a:cs typeface="Times New Roman" panose="02020603050405020304" pitchFamily="18" charset="0"/>
              </a:rPr>
              <a:t> </a:t>
            </a:r>
            <a:r>
              <a:rPr lang="en-US" altLang="en-US" dirty="0">
                <a:latin typeface="Arial Unicode MS" panose="020B0604020202020204" pitchFamily="34" charset="-128"/>
                <a:cs typeface="Times New Roman" panose="02020603050405020304" pitchFamily="18" charset="0"/>
              </a:rPr>
              <a:t> </a:t>
            </a:r>
            <a:endParaRPr lang="en-US" altLang="en-US" sz="1800" dirty="0">
              <a:latin typeface="Arial" panose="020B0604020202020204" pitchFamily="34" charset="0"/>
              <a:cs typeface="Times New Roman" panose="02020603050405020304" pitchFamily="18" charset="0"/>
            </a:endParaRPr>
          </a:p>
          <a:p>
            <a:pPr eaLnBrk="1" hangingPunct="1">
              <a:spcBef>
                <a:spcPct val="50000"/>
              </a:spcBef>
              <a:defRPr/>
            </a:pPr>
            <a:r>
              <a:rPr lang="en-US" altLang="en-US" sz="1800" dirty="0">
                <a:solidFill>
                  <a:srgbClr val="000000"/>
                </a:solidFill>
                <a:latin typeface="Arial" panose="020B0604020202020204" pitchFamily="34" charset="0"/>
                <a:cs typeface="Times New Roman" panose="02020603050405020304" pitchFamily="18" charset="0"/>
              </a:rPr>
              <a:t>The top of the waste tag must be completed for RS office to pick up waste.  Date placed into waste container, isotope R#, the activity in </a:t>
            </a:r>
            <a:r>
              <a:rPr lang="en-US" altLang="en-US" sz="1800" dirty="0" err="1">
                <a:solidFill>
                  <a:srgbClr val="000000"/>
                </a:solidFill>
                <a:latin typeface="Arial" panose="020B0604020202020204" pitchFamily="34" charset="0"/>
                <a:cs typeface="Times New Roman" panose="02020603050405020304" pitchFamily="18" charset="0"/>
              </a:rPr>
              <a:t>microcuries</a:t>
            </a:r>
            <a:r>
              <a:rPr lang="en-US" altLang="en-US" sz="1800" dirty="0">
                <a:solidFill>
                  <a:srgbClr val="000000"/>
                </a:solidFill>
                <a:latin typeface="Arial" panose="020B0604020202020204" pitchFamily="34" charset="0"/>
                <a:cs typeface="Times New Roman" panose="02020603050405020304" pitchFamily="18" charset="0"/>
              </a:rPr>
              <a:t> (</a:t>
            </a:r>
            <a:r>
              <a:rPr lang="en-US" altLang="en-US" sz="1800" dirty="0">
                <a:solidFill>
                  <a:srgbClr val="000000"/>
                </a:solidFill>
                <a:latin typeface="Arial" panose="020B0604020202020204" pitchFamily="34" charset="0"/>
                <a:cs typeface="Times New Roman" panose="02020603050405020304" pitchFamily="18" charset="0"/>
                <a:sym typeface="Symbol" panose="05050102010706020507" pitchFamily="18" charset="2"/>
              </a:rPr>
              <a:t></a:t>
            </a:r>
            <a:r>
              <a:rPr lang="en-US" altLang="en-US" sz="1800" dirty="0">
                <a:solidFill>
                  <a:srgbClr val="000000"/>
                </a:solidFill>
                <a:latin typeface="Arial" panose="020B0604020202020204" pitchFamily="34" charset="0"/>
                <a:cs typeface="Times New Roman" panose="02020603050405020304" pitchFamily="18" charset="0"/>
              </a:rPr>
              <a:t>Ci) and initials of person placing waste into container must be included on waste tag.  </a:t>
            </a:r>
            <a:r>
              <a:rPr lang="en-US" altLang="en-US" sz="1800" b="1" dirty="0">
                <a:solidFill>
                  <a:srgbClr val="009900"/>
                </a:solidFill>
                <a:latin typeface="Arial" panose="020B0604020202020204" pitchFamily="34" charset="0"/>
                <a:cs typeface="Times New Roman" panose="02020603050405020304" pitchFamily="18" charset="0"/>
              </a:rPr>
              <a:t>Multiple entries are allowed on waste tag if radioisotope and physical form are the same.</a:t>
            </a:r>
            <a:r>
              <a:rPr lang="en-US" altLang="en-US" sz="1800" dirty="0">
                <a:solidFill>
                  <a:srgbClr val="000000"/>
                </a:solidFill>
                <a:latin typeface="Arial" panose="020B0604020202020204" pitchFamily="34" charset="0"/>
                <a:cs typeface="Times New Roman" panose="02020603050405020304" pitchFamily="18" charset="0"/>
              </a:rPr>
              <a:t>  If the tag is not ready or available near waste, RS office personnel will not remove waste from the area. Waste tags are both a record of the final disposition of your inventory as well as a record of the weight of the waste removed.  After waste pick up, the pink copy of the tag(s) should be filed in the RED book.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304800"/>
            <a:ext cx="7772400" cy="533400"/>
          </a:xfrm>
        </p:spPr>
        <p:txBody>
          <a:bodyPr/>
          <a:lstStyle/>
          <a:p>
            <a:pPr eaLnBrk="1" hangingPunct="1"/>
            <a:r>
              <a:rPr lang="en-US" altLang="en-US" sz="2800"/>
              <a:t>Radioactive Waste Disposal</a:t>
            </a:r>
          </a:p>
        </p:txBody>
      </p:sp>
      <p:sp>
        <p:nvSpPr>
          <p:cNvPr id="32771" name="Rectangle 3"/>
          <p:cNvSpPr>
            <a:spLocks noChangeArrowheads="1"/>
          </p:cNvSpPr>
          <p:nvPr/>
        </p:nvSpPr>
        <p:spPr bwMode="auto">
          <a:xfrm>
            <a:off x="685800" y="990600"/>
            <a:ext cx="7543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1" hangingPunct="1">
              <a:defRPr/>
            </a:pPr>
            <a:r>
              <a:rPr lang="en-US" altLang="en-US" sz="1800" b="1">
                <a:solidFill>
                  <a:srgbClr val="000000"/>
                </a:solidFill>
                <a:latin typeface="Arial" panose="020B0604020202020204" pitchFamily="34" charset="0"/>
                <a:cs typeface="Times New Roman" panose="02020603050405020304" pitchFamily="18" charset="0"/>
              </a:rPr>
              <a:t> </a:t>
            </a:r>
            <a:r>
              <a:rPr lang="en-US" altLang="en-US" sz="2000" b="1">
                <a:solidFill>
                  <a:schemeClr val="accent2"/>
                </a:solidFill>
                <a:effectLst>
                  <a:outerShdw blurRad="38100" dist="38100" dir="2700000" algn="tl">
                    <a:srgbClr val="000000"/>
                  </a:outerShdw>
                </a:effectLst>
                <a:latin typeface="Arial" panose="020B0604020202020204" pitchFamily="34" charset="0"/>
                <a:cs typeface="Times New Roman" panose="02020603050405020304" pitchFamily="18" charset="0"/>
              </a:rPr>
              <a:t>Example of properly filled out USF waste tags:</a:t>
            </a:r>
          </a:p>
          <a:p>
            <a:pPr>
              <a:defRPr/>
            </a:pPr>
            <a:endParaRPr lang="en-US" altLang="en-US" sz="2000" b="1">
              <a:solidFill>
                <a:schemeClr val="accent2"/>
              </a:solidFill>
              <a:effectLst>
                <a:outerShdw blurRad="38100" dist="38100" dir="2700000" algn="tl">
                  <a:srgbClr val="000000"/>
                </a:outerShdw>
              </a:effectLst>
              <a:latin typeface="Arial" panose="020B0604020202020204" pitchFamily="34" charset="0"/>
            </a:endParaRPr>
          </a:p>
        </p:txBody>
      </p:sp>
      <p:grpSp>
        <p:nvGrpSpPr>
          <p:cNvPr id="33796" name="Group 84"/>
          <p:cNvGrpSpPr>
            <a:grpSpLocks/>
          </p:cNvGrpSpPr>
          <p:nvPr/>
        </p:nvGrpSpPr>
        <p:grpSpPr bwMode="auto">
          <a:xfrm>
            <a:off x="457200" y="1676400"/>
            <a:ext cx="7848600" cy="3892550"/>
            <a:chOff x="-3" y="342"/>
            <a:chExt cx="3769" cy="2252"/>
          </a:xfrm>
        </p:grpSpPr>
        <p:grpSp>
          <p:nvGrpSpPr>
            <p:cNvPr id="33800" name="Group 82"/>
            <p:cNvGrpSpPr>
              <a:grpSpLocks/>
            </p:cNvGrpSpPr>
            <p:nvPr/>
          </p:nvGrpSpPr>
          <p:grpSpPr bwMode="auto">
            <a:xfrm>
              <a:off x="0" y="345"/>
              <a:ext cx="3763" cy="2246"/>
              <a:chOff x="0" y="345"/>
              <a:chExt cx="3763" cy="2246"/>
            </a:xfrm>
          </p:grpSpPr>
          <p:grpSp>
            <p:nvGrpSpPr>
              <p:cNvPr id="33802" name="Group 31"/>
              <p:cNvGrpSpPr>
                <a:grpSpLocks/>
              </p:cNvGrpSpPr>
              <p:nvPr/>
            </p:nvGrpSpPr>
            <p:grpSpPr bwMode="auto">
              <a:xfrm>
                <a:off x="0" y="345"/>
                <a:ext cx="1860" cy="864"/>
                <a:chOff x="0" y="345"/>
                <a:chExt cx="1860" cy="864"/>
              </a:xfrm>
            </p:grpSpPr>
            <p:sp>
              <p:nvSpPr>
                <p:cNvPr id="33878" name="Rectangle 4"/>
                <p:cNvSpPr>
                  <a:spLocks noChangeArrowheads="1"/>
                </p:cNvSpPr>
                <p:nvPr/>
              </p:nvSpPr>
              <p:spPr bwMode="auto">
                <a:xfrm>
                  <a:off x="40" y="345"/>
                  <a:ext cx="1780" cy="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X  Solid                </a:t>
                  </a:r>
                  <a:r>
                    <a:rPr lang="en-US" altLang="en-US" sz="1200" b="1">
                      <a:ea typeface="Arial Unicode MS" pitchFamily="34" charset="-128"/>
                      <a:cs typeface="Arial Unicode MS" pitchFamily="34" charset="-128"/>
                      <a:sym typeface="Symbol" pitchFamily="18" charset="2"/>
                    </a:rPr>
                    <a:t></a:t>
                  </a:r>
                  <a:r>
                    <a:rPr lang="en-US" altLang="en-US" sz="1200" b="1">
                      <a:latin typeface="Arial Unicode MS" pitchFamily="34" charset="-128"/>
                      <a:ea typeface="Arial Unicode MS" pitchFamily="34" charset="-128"/>
                      <a:cs typeface="Arial Unicode MS" pitchFamily="34" charset="-128"/>
                    </a:rPr>
                    <a:t>  </a:t>
                  </a:r>
                  <a:r>
                    <a:rPr lang="en-US" altLang="en-US" sz="1200" b="1">
                      <a:latin typeface="Arial Unicode MS" pitchFamily="34" charset="-128"/>
                      <a:ea typeface="Arial Unicode MS" pitchFamily="34" charset="-128"/>
                      <a:cs typeface="Arial Unicode MS" pitchFamily="34" charset="-128"/>
                      <a:sym typeface="Symbol" pitchFamily="18" charset="2"/>
                    </a:rPr>
                    <a:t>Liquid             </a:t>
                  </a:r>
                  <a:r>
                    <a:rPr lang="en-US" altLang="en-US" sz="1200" b="1">
                      <a:ea typeface="Arial Unicode MS" pitchFamily="34" charset="-128"/>
                      <a:cs typeface="Arial Unicode MS" pitchFamily="34" charset="-128"/>
                      <a:sym typeface="Symbol" pitchFamily="18" charset="2"/>
                    </a:rPr>
                    <a:t></a:t>
                  </a:r>
                  <a:r>
                    <a:rPr lang="en-US" altLang="en-US" sz="1200" b="1">
                      <a:latin typeface="Arial Unicode MS" pitchFamily="34" charset="-128"/>
                      <a:ea typeface="Arial Unicode MS" pitchFamily="34" charset="-128"/>
                      <a:cs typeface="Arial Unicode MS" pitchFamily="34" charset="-128"/>
                    </a:rPr>
                    <a:t> Vials</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a:ea typeface="Arial Unicode MS" pitchFamily="34" charset="-128"/>
                      <a:cs typeface="Arial Unicode MS" pitchFamily="34" charset="-128"/>
                      <a:sym typeface="Symbol" pitchFamily="18" charset="2"/>
                    </a:rPr>
                    <a:t> </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u="sng">
                      <a:latin typeface="Arial Unicode MS" pitchFamily="34" charset="-128"/>
                      <a:ea typeface="Arial Unicode MS" pitchFamily="34" charset="-128"/>
                      <a:cs typeface="Arial Unicode MS" pitchFamily="34" charset="-128"/>
                      <a:sym typeface="Symbol" pitchFamily="18" charset="2"/>
                    </a:rPr>
                    <a:t>PI Name/Permit: __Gibbons/RS101_____                                             </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a:ea typeface="Arial Unicode MS" pitchFamily="34" charset="-128"/>
                      <a:cs typeface="Arial Unicode MS" pitchFamily="34" charset="-128"/>
                      <a:sym typeface="Symbol" pitchFamily="18" charset="2"/>
                    </a:rPr>
                    <a:t> </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u="sng">
                      <a:latin typeface="Arial Unicode MS" pitchFamily="34" charset="-128"/>
                      <a:ea typeface="Arial Unicode MS" pitchFamily="34" charset="-128"/>
                      <a:cs typeface="Arial Unicode MS" pitchFamily="34" charset="-128"/>
                      <a:sym typeface="Symbol" pitchFamily="18" charset="2"/>
                    </a:rPr>
                    <a:t>Isotope:______</a:t>
                  </a:r>
                  <a:r>
                    <a:rPr lang="en-US" altLang="en-US" sz="1400" b="1" u="sng">
                      <a:latin typeface="Arial Unicode MS" pitchFamily="34" charset="-128"/>
                      <a:ea typeface="Arial Unicode MS" pitchFamily="34" charset="-128"/>
                      <a:cs typeface="Arial Unicode MS" pitchFamily="34" charset="-128"/>
                      <a:sym typeface="Symbol" pitchFamily="18" charset="2"/>
                    </a:rPr>
                    <a:t>P-32</a:t>
                  </a:r>
                  <a:r>
                    <a:rPr lang="en-US" altLang="en-US" sz="1200" b="1" u="sng">
                      <a:latin typeface="Arial Unicode MS" pitchFamily="34" charset="-128"/>
                      <a:ea typeface="Arial Unicode MS" pitchFamily="34" charset="-128"/>
                      <a:cs typeface="Arial Unicode MS" pitchFamily="34" charset="-128"/>
                      <a:sym typeface="Symbol" pitchFamily="18" charset="2"/>
                    </a:rPr>
                    <a:t>_______________                                                    </a:t>
                  </a:r>
                  <a:r>
                    <a:rPr lang="en-US" altLang="en-US" sz="1200" b="1">
                      <a:latin typeface="Arial Unicode MS" pitchFamily="34" charset="-128"/>
                      <a:ea typeface="Arial Unicode MS" pitchFamily="34" charset="-128"/>
                      <a:cs typeface="Arial Unicode MS" pitchFamily="34" charset="-128"/>
                      <a:sym typeface="Symbol" pitchFamily="18" charset="2"/>
                    </a:rPr>
                    <a:t> </a:t>
                  </a:r>
                </a:p>
                <a:p>
                  <a:endParaRPr lang="en-US" altLang="en-US" sz="1200" b="1">
                    <a:ea typeface="Arial Unicode MS" pitchFamily="34" charset="-128"/>
                    <a:cs typeface="Arial Unicode MS" pitchFamily="34" charset="-128"/>
                    <a:sym typeface="Symbol" pitchFamily="18" charset="2"/>
                  </a:endParaRPr>
                </a:p>
              </p:txBody>
            </p:sp>
            <p:sp>
              <p:nvSpPr>
                <p:cNvPr id="33879" name="Rectangle 30"/>
                <p:cNvSpPr>
                  <a:spLocks noChangeArrowheads="1"/>
                </p:cNvSpPr>
                <p:nvPr/>
              </p:nvSpPr>
              <p:spPr bwMode="auto">
                <a:xfrm>
                  <a:off x="0" y="345"/>
                  <a:ext cx="1860" cy="86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3" name="Group 33"/>
              <p:cNvGrpSpPr>
                <a:grpSpLocks/>
              </p:cNvGrpSpPr>
              <p:nvPr/>
            </p:nvGrpSpPr>
            <p:grpSpPr bwMode="auto">
              <a:xfrm>
                <a:off x="1860" y="345"/>
                <a:ext cx="1903" cy="864"/>
                <a:chOff x="1860" y="345"/>
                <a:chExt cx="1903" cy="864"/>
              </a:xfrm>
            </p:grpSpPr>
            <p:sp>
              <p:nvSpPr>
                <p:cNvPr id="33876" name="Rectangle 5"/>
                <p:cNvSpPr>
                  <a:spLocks noChangeArrowheads="1"/>
                </p:cNvSpPr>
                <p:nvPr/>
              </p:nvSpPr>
              <p:spPr bwMode="auto">
                <a:xfrm>
                  <a:off x="1900" y="345"/>
                  <a:ext cx="1823" cy="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 </a:t>
                  </a:r>
                  <a:r>
                    <a:rPr lang="en-US" altLang="en-US" sz="1200" b="1">
                      <a:ea typeface="Arial Unicode MS" pitchFamily="34" charset="-128"/>
                      <a:cs typeface="Arial Unicode MS" pitchFamily="34" charset="-128"/>
                      <a:sym typeface="Symbol" pitchFamily="18" charset="2"/>
                    </a:rPr>
                    <a:t></a:t>
                  </a:r>
                  <a:r>
                    <a:rPr lang="en-US" altLang="en-US" sz="1200" b="1">
                      <a:latin typeface="Arial Unicode MS" pitchFamily="34" charset="-128"/>
                      <a:ea typeface="Arial Unicode MS" pitchFamily="34" charset="-128"/>
                      <a:cs typeface="Arial Unicode MS" pitchFamily="34" charset="-128"/>
                    </a:rPr>
                    <a:t> Solid</a:t>
                  </a:r>
                  <a:r>
                    <a:rPr lang="en-US" altLang="en-US" sz="1200" b="1">
                      <a:latin typeface="Arial Unicode MS" pitchFamily="34" charset="-128"/>
                      <a:ea typeface="Arial Unicode MS" pitchFamily="34" charset="-128"/>
                      <a:cs typeface="Arial Unicode MS" pitchFamily="34" charset="-128"/>
                      <a:sym typeface="Symbol" pitchFamily="18" charset="2"/>
                    </a:rPr>
                    <a:t>               X Liquid             </a:t>
                  </a:r>
                  <a:r>
                    <a:rPr lang="en-US" altLang="en-US" sz="1200" b="1">
                      <a:ea typeface="Arial Unicode MS" pitchFamily="34" charset="-128"/>
                      <a:cs typeface="Arial Unicode MS" pitchFamily="34" charset="-128"/>
                      <a:sym typeface="Symbol" pitchFamily="18" charset="2"/>
                    </a:rPr>
                    <a:t></a:t>
                  </a:r>
                  <a:r>
                    <a:rPr lang="en-US" altLang="en-US" sz="1200" b="1">
                      <a:latin typeface="Arial Unicode MS" pitchFamily="34" charset="-128"/>
                      <a:ea typeface="Arial Unicode MS" pitchFamily="34" charset="-128"/>
                      <a:cs typeface="Arial Unicode MS" pitchFamily="34" charset="-128"/>
                    </a:rPr>
                    <a:t> Vials</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u="sng">
                      <a:ea typeface="Arial Unicode MS" pitchFamily="34" charset="-128"/>
                      <a:cs typeface="Arial Unicode MS" pitchFamily="34" charset="-128"/>
                      <a:sym typeface="Symbol" pitchFamily="18" charset="2"/>
                    </a:rPr>
                    <a:t> </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u="sng">
                      <a:latin typeface="Arial Unicode MS" pitchFamily="34" charset="-128"/>
                      <a:ea typeface="Arial Unicode MS" pitchFamily="34" charset="-128"/>
                      <a:cs typeface="Arial Unicode MS" pitchFamily="34" charset="-128"/>
                      <a:sym typeface="Symbol" pitchFamily="18" charset="2"/>
                    </a:rPr>
                    <a:t>PI Name/Permit: __Weaver/RS33_____                                             </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a:ea typeface="Arial Unicode MS" pitchFamily="34" charset="-128"/>
                      <a:cs typeface="Arial Unicode MS" pitchFamily="34" charset="-128"/>
                      <a:sym typeface="Symbol" pitchFamily="18" charset="2"/>
                    </a:rPr>
                    <a:t> </a:t>
                  </a:r>
                  <a:endParaRPr lang="en-US" altLang="en-US" sz="1200" b="1">
                    <a:latin typeface="Arial Unicode MS" pitchFamily="34" charset="-128"/>
                    <a:ea typeface="Arial Unicode MS" pitchFamily="34" charset="-128"/>
                    <a:cs typeface="Arial Unicode MS" pitchFamily="34" charset="-128"/>
                    <a:sym typeface="Symbol" pitchFamily="18" charset="2"/>
                  </a:endParaRPr>
                </a:p>
                <a:p>
                  <a:r>
                    <a:rPr lang="en-US" altLang="en-US" sz="1200" b="1" u="sng">
                      <a:latin typeface="Arial Unicode MS" pitchFamily="34" charset="-128"/>
                      <a:ea typeface="Arial Unicode MS" pitchFamily="34" charset="-128"/>
                      <a:cs typeface="Arial Unicode MS" pitchFamily="34" charset="-128"/>
                      <a:sym typeface="Symbol" pitchFamily="18" charset="2"/>
                    </a:rPr>
                    <a:t>Isotope:______</a:t>
                  </a:r>
                  <a:r>
                    <a:rPr lang="en-US" altLang="en-US" sz="1400" b="1" u="sng">
                      <a:latin typeface="Arial Unicode MS" pitchFamily="34" charset="-128"/>
                      <a:ea typeface="Arial Unicode MS" pitchFamily="34" charset="-128"/>
                      <a:cs typeface="Arial Unicode MS" pitchFamily="34" charset="-128"/>
                      <a:sym typeface="Symbol" pitchFamily="18" charset="2"/>
                    </a:rPr>
                    <a:t>S-35</a:t>
                  </a:r>
                  <a:r>
                    <a:rPr lang="en-US" altLang="en-US" sz="1200" b="1" u="sng">
                      <a:latin typeface="Arial Unicode MS" pitchFamily="34" charset="-128"/>
                      <a:ea typeface="Arial Unicode MS" pitchFamily="34" charset="-128"/>
                      <a:cs typeface="Arial Unicode MS" pitchFamily="34" charset="-128"/>
                      <a:sym typeface="Symbol" pitchFamily="18" charset="2"/>
                    </a:rPr>
                    <a:t>_______________                                                    </a:t>
                  </a:r>
                  <a:r>
                    <a:rPr lang="en-US" altLang="en-US" sz="1200" b="1">
                      <a:latin typeface="Arial Unicode MS" pitchFamily="34" charset="-128"/>
                      <a:ea typeface="Arial Unicode MS" pitchFamily="34" charset="-128"/>
                      <a:cs typeface="Arial Unicode MS" pitchFamily="34" charset="-128"/>
                      <a:sym typeface="Symbol" pitchFamily="18" charset="2"/>
                    </a:rPr>
                    <a:t> </a:t>
                  </a:r>
                </a:p>
                <a:p>
                  <a:endParaRPr lang="en-US" altLang="en-US" sz="1200" b="1">
                    <a:ea typeface="Arial Unicode MS" pitchFamily="34" charset="-128"/>
                    <a:cs typeface="Arial Unicode MS" pitchFamily="34" charset="-128"/>
                    <a:sym typeface="Symbol" pitchFamily="18" charset="2"/>
                  </a:endParaRPr>
                </a:p>
              </p:txBody>
            </p:sp>
            <p:sp>
              <p:nvSpPr>
                <p:cNvPr id="33877" name="Rectangle 32"/>
                <p:cNvSpPr>
                  <a:spLocks noChangeArrowheads="1"/>
                </p:cNvSpPr>
                <p:nvPr/>
              </p:nvSpPr>
              <p:spPr bwMode="auto">
                <a:xfrm>
                  <a:off x="1860" y="345"/>
                  <a:ext cx="1903" cy="86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4" name="Group 35"/>
              <p:cNvGrpSpPr>
                <a:grpSpLocks/>
              </p:cNvGrpSpPr>
              <p:nvPr/>
            </p:nvGrpSpPr>
            <p:grpSpPr bwMode="auto">
              <a:xfrm>
                <a:off x="0" y="1209"/>
                <a:ext cx="404" cy="576"/>
                <a:chOff x="0" y="1209"/>
                <a:chExt cx="404" cy="576"/>
              </a:xfrm>
            </p:grpSpPr>
            <p:sp>
              <p:nvSpPr>
                <p:cNvPr id="33874" name="Rectangle 6"/>
                <p:cNvSpPr>
                  <a:spLocks noChangeArrowheads="1"/>
                </p:cNvSpPr>
                <p:nvPr/>
              </p:nvSpPr>
              <p:spPr bwMode="auto">
                <a:xfrm>
                  <a:off x="40" y="1209"/>
                  <a:ext cx="324"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Date</a:t>
                  </a:r>
                </a:p>
                <a:p>
                  <a:r>
                    <a:rPr lang="en-US" altLang="en-US" sz="1200" b="1">
                      <a:latin typeface="Arial Unicode MS" pitchFamily="34" charset="-128"/>
                      <a:ea typeface="Arial Unicode MS" pitchFamily="34" charset="-128"/>
                      <a:cs typeface="Arial Unicode MS" pitchFamily="34" charset="-128"/>
                    </a:rPr>
                    <a:t>Disp.</a:t>
                  </a:r>
                </a:p>
                <a:p>
                  <a:endParaRPr lang="en-US" altLang="en-US" sz="1200" b="1"/>
                </a:p>
              </p:txBody>
            </p:sp>
            <p:sp>
              <p:nvSpPr>
                <p:cNvPr id="33875" name="Rectangle 34"/>
                <p:cNvSpPr>
                  <a:spLocks noChangeArrowheads="1"/>
                </p:cNvSpPr>
                <p:nvPr/>
              </p:nvSpPr>
              <p:spPr bwMode="auto">
                <a:xfrm>
                  <a:off x="0" y="1209"/>
                  <a:ext cx="404"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5" name="Group 37"/>
              <p:cNvGrpSpPr>
                <a:grpSpLocks/>
              </p:cNvGrpSpPr>
              <p:nvPr/>
            </p:nvGrpSpPr>
            <p:grpSpPr bwMode="auto">
              <a:xfrm>
                <a:off x="404" y="1209"/>
                <a:ext cx="512" cy="576"/>
                <a:chOff x="404" y="1209"/>
                <a:chExt cx="512" cy="576"/>
              </a:xfrm>
            </p:grpSpPr>
            <p:sp>
              <p:nvSpPr>
                <p:cNvPr id="33872" name="Rectangle 7"/>
                <p:cNvSpPr>
                  <a:spLocks noChangeArrowheads="1"/>
                </p:cNvSpPr>
                <p:nvPr/>
              </p:nvSpPr>
              <p:spPr bwMode="auto">
                <a:xfrm>
                  <a:off x="444" y="1209"/>
                  <a:ext cx="432"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algn="just" eaLnBrk="1" hangingPunct="1"/>
                  <a:r>
                    <a:rPr lang="en-US" altLang="en-US" sz="1200" b="1">
                      <a:latin typeface="Arial Unicode MS" pitchFamily="34" charset="-128"/>
                      <a:ea typeface="Arial Unicode MS" pitchFamily="34" charset="-128"/>
                      <a:cs typeface="Arial Unicode MS" pitchFamily="34" charset="-128"/>
                    </a:rPr>
                    <a:t>R No.</a:t>
                  </a:r>
                </a:p>
                <a:p>
                  <a:pPr algn="just"/>
                  <a:endParaRPr lang="en-US" altLang="en-US" sz="1200" b="1"/>
                </a:p>
              </p:txBody>
            </p:sp>
            <p:sp>
              <p:nvSpPr>
                <p:cNvPr id="33873" name="Rectangle 36"/>
                <p:cNvSpPr>
                  <a:spLocks noChangeArrowheads="1"/>
                </p:cNvSpPr>
                <p:nvPr/>
              </p:nvSpPr>
              <p:spPr bwMode="auto">
                <a:xfrm>
                  <a:off x="404" y="1209"/>
                  <a:ext cx="512"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6" name="Group 39"/>
              <p:cNvGrpSpPr>
                <a:grpSpLocks/>
              </p:cNvGrpSpPr>
              <p:nvPr/>
            </p:nvGrpSpPr>
            <p:grpSpPr bwMode="auto">
              <a:xfrm>
                <a:off x="916" y="1209"/>
                <a:ext cx="476" cy="576"/>
                <a:chOff x="916" y="1209"/>
                <a:chExt cx="476" cy="576"/>
              </a:xfrm>
            </p:grpSpPr>
            <p:sp>
              <p:nvSpPr>
                <p:cNvPr id="33870" name="Rectangle 8"/>
                <p:cNvSpPr>
                  <a:spLocks noChangeArrowheads="1"/>
                </p:cNvSpPr>
                <p:nvPr/>
              </p:nvSpPr>
              <p:spPr bwMode="auto">
                <a:xfrm>
                  <a:off x="956" y="1209"/>
                  <a:ext cx="396"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Activity</a:t>
                  </a:r>
                </a:p>
                <a:p>
                  <a:r>
                    <a:rPr lang="en-US" altLang="en-US" sz="1200" b="1">
                      <a:latin typeface="Arial Unicode MS" pitchFamily="34" charset="-128"/>
                      <a:ea typeface="Arial Unicode MS" pitchFamily="34" charset="-128"/>
                      <a:cs typeface="Arial Unicode MS" pitchFamily="34" charset="-128"/>
                    </a:rPr>
                    <a:t>(</a:t>
                  </a:r>
                  <a:r>
                    <a:rPr lang="en-US" altLang="en-US" sz="1200" b="1">
                      <a:ea typeface="Arial Unicode MS" pitchFamily="34" charset="-128"/>
                      <a:cs typeface="Arial Unicode MS" pitchFamily="34" charset="-128"/>
                      <a:sym typeface="Symbol" pitchFamily="18" charset="2"/>
                    </a:rPr>
                    <a:t></a:t>
                  </a:r>
                  <a:r>
                    <a:rPr lang="en-US" altLang="en-US" sz="1200" b="1">
                      <a:latin typeface="Arial Unicode MS" pitchFamily="34" charset="-128"/>
                      <a:ea typeface="Arial Unicode MS" pitchFamily="34" charset="-128"/>
                      <a:cs typeface="Arial Unicode MS" pitchFamily="34" charset="-128"/>
                    </a:rPr>
                    <a:t>Ci)</a:t>
                  </a:r>
                  <a:endParaRPr lang="en-US" altLang="en-US" sz="1200" b="1">
                    <a:latin typeface="Arial Unicode MS" pitchFamily="34" charset="-128"/>
                    <a:ea typeface="Arial Unicode MS" pitchFamily="34" charset="-128"/>
                    <a:cs typeface="Arial Unicode MS" pitchFamily="34" charset="-128"/>
                    <a:sym typeface="Symbol" pitchFamily="18" charset="2"/>
                  </a:endParaRPr>
                </a:p>
                <a:p>
                  <a:endParaRPr lang="en-US" altLang="en-US" sz="1200" b="1">
                    <a:ea typeface="Arial Unicode MS" pitchFamily="34" charset="-128"/>
                    <a:cs typeface="Arial Unicode MS" pitchFamily="34" charset="-128"/>
                    <a:sym typeface="Symbol" pitchFamily="18" charset="2"/>
                  </a:endParaRPr>
                </a:p>
              </p:txBody>
            </p:sp>
            <p:sp>
              <p:nvSpPr>
                <p:cNvPr id="33871" name="Rectangle 38"/>
                <p:cNvSpPr>
                  <a:spLocks noChangeArrowheads="1"/>
                </p:cNvSpPr>
                <p:nvPr/>
              </p:nvSpPr>
              <p:spPr bwMode="auto">
                <a:xfrm>
                  <a:off x="916" y="1209"/>
                  <a:ext cx="476"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7" name="Group 41"/>
              <p:cNvGrpSpPr>
                <a:grpSpLocks/>
              </p:cNvGrpSpPr>
              <p:nvPr/>
            </p:nvGrpSpPr>
            <p:grpSpPr bwMode="auto">
              <a:xfrm>
                <a:off x="1392" y="1209"/>
                <a:ext cx="468" cy="576"/>
                <a:chOff x="1392" y="1209"/>
                <a:chExt cx="468" cy="576"/>
              </a:xfrm>
            </p:grpSpPr>
            <p:sp>
              <p:nvSpPr>
                <p:cNvPr id="33868" name="Rectangle 9"/>
                <p:cNvSpPr>
                  <a:spLocks noChangeArrowheads="1"/>
                </p:cNvSpPr>
                <p:nvPr/>
              </p:nvSpPr>
              <p:spPr bwMode="auto">
                <a:xfrm>
                  <a:off x="1432" y="1209"/>
                  <a:ext cx="388"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algn="just" eaLnBrk="1" hangingPunct="1"/>
                  <a:r>
                    <a:rPr lang="en-US" altLang="en-US" sz="1200" b="1">
                      <a:latin typeface="Arial Unicode MS" pitchFamily="34" charset="-128"/>
                      <a:ea typeface="Arial Unicode MS" pitchFamily="34" charset="-128"/>
                      <a:cs typeface="Arial Unicode MS" pitchFamily="34" charset="-128"/>
                    </a:rPr>
                    <a:t>Initials Disposer</a:t>
                  </a:r>
                </a:p>
                <a:p>
                  <a:pPr algn="just"/>
                  <a:endParaRPr lang="en-US" altLang="en-US" sz="1200" b="1"/>
                </a:p>
              </p:txBody>
            </p:sp>
            <p:sp>
              <p:nvSpPr>
                <p:cNvPr id="33869" name="Rectangle 40"/>
                <p:cNvSpPr>
                  <a:spLocks noChangeArrowheads="1"/>
                </p:cNvSpPr>
                <p:nvPr/>
              </p:nvSpPr>
              <p:spPr bwMode="auto">
                <a:xfrm>
                  <a:off x="1392" y="1209"/>
                  <a:ext cx="468"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8" name="Group 43"/>
              <p:cNvGrpSpPr>
                <a:grpSpLocks/>
              </p:cNvGrpSpPr>
              <p:nvPr/>
            </p:nvGrpSpPr>
            <p:grpSpPr bwMode="auto">
              <a:xfrm>
                <a:off x="1860" y="1209"/>
                <a:ext cx="480" cy="576"/>
                <a:chOff x="1860" y="1209"/>
                <a:chExt cx="480" cy="576"/>
              </a:xfrm>
            </p:grpSpPr>
            <p:sp>
              <p:nvSpPr>
                <p:cNvPr id="33866" name="Rectangle 10"/>
                <p:cNvSpPr>
                  <a:spLocks noChangeArrowheads="1"/>
                </p:cNvSpPr>
                <p:nvPr/>
              </p:nvSpPr>
              <p:spPr bwMode="auto">
                <a:xfrm>
                  <a:off x="1900" y="1209"/>
                  <a:ext cx="40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Date</a:t>
                  </a:r>
                </a:p>
                <a:p>
                  <a:r>
                    <a:rPr lang="en-US" altLang="en-US" sz="1200" b="1">
                      <a:latin typeface="Arial Unicode MS" pitchFamily="34" charset="-128"/>
                      <a:ea typeface="Arial Unicode MS" pitchFamily="34" charset="-128"/>
                      <a:cs typeface="Arial Unicode MS" pitchFamily="34" charset="-128"/>
                    </a:rPr>
                    <a:t>Disp.</a:t>
                  </a:r>
                </a:p>
                <a:p>
                  <a:endParaRPr lang="en-US" altLang="en-US" sz="1200" b="1"/>
                </a:p>
              </p:txBody>
            </p:sp>
            <p:sp>
              <p:nvSpPr>
                <p:cNvPr id="33867" name="Rectangle 42"/>
                <p:cNvSpPr>
                  <a:spLocks noChangeArrowheads="1"/>
                </p:cNvSpPr>
                <p:nvPr/>
              </p:nvSpPr>
              <p:spPr bwMode="auto">
                <a:xfrm>
                  <a:off x="1860" y="1209"/>
                  <a:ext cx="480"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09" name="Group 45"/>
              <p:cNvGrpSpPr>
                <a:grpSpLocks/>
              </p:cNvGrpSpPr>
              <p:nvPr/>
            </p:nvGrpSpPr>
            <p:grpSpPr bwMode="auto">
              <a:xfrm>
                <a:off x="2340" y="1209"/>
                <a:ext cx="480" cy="576"/>
                <a:chOff x="2340" y="1209"/>
                <a:chExt cx="480" cy="576"/>
              </a:xfrm>
            </p:grpSpPr>
            <p:sp>
              <p:nvSpPr>
                <p:cNvPr id="33864" name="Rectangle 11"/>
                <p:cNvSpPr>
                  <a:spLocks noChangeArrowheads="1"/>
                </p:cNvSpPr>
                <p:nvPr/>
              </p:nvSpPr>
              <p:spPr bwMode="auto">
                <a:xfrm>
                  <a:off x="2380" y="1209"/>
                  <a:ext cx="40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algn="just" eaLnBrk="1" hangingPunct="1"/>
                  <a:r>
                    <a:rPr lang="en-US" altLang="en-US" sz="1200" b="1">
                      <a:latin typeface="Arial Unicode MS" pitchFamily="34" charset="-128"/>
                      <a:ea typeface="Arial Unicode MS" pitchFamily="34" charset="-128"/>
                      <a:cs typeface="Arial Unicode MS" pitchFamily="34" charset="-128"/>
                    </a:rPr>
                    <a:t>R No.</a:t>
                  </a:r>
                </a:p>
                <a:p>
                  <a:pPr algn="just"/>
                  <a:endParaRPr lang="en-US" altLang="en-US" sz="1200" b="1"/>
                </a:p>
              </p:txBody>
            </p:sp>
            <p:sp>
              <p:nvSpPr>
                <p:cNvPr id="33865" name="Rectangle 44"/>
                <p:cNvSpPr>
                  <a:spLocks noChangeArrowheads="1"/>
                </p:cNvSpPr>
                <p:nvPr/>
              </p:nvSpPr>
              <p:spPr bwMode="auto">
                <a:xfrm>
                  <a:off x="2340" y="1209"/>
                  <a:ext cx="480"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0" name="Group 47"/>
              <p:cNvGrpSpPr>
                <a:grpSpLocks/>
              </p:cNvGrpSpPr>
              <p:nvPr/>
            </p:nvGrpSpPr>
            <p:grpSpPr bwMode="auto">
              <a:xfrm>
                <a:off x="2820" y="1209"/>
                <a:ext cx="480" cy="576"/>
                <a:chOff x="2820" y="1209"/>
                <a:chExt cx="480" cy="576"/>
              </a:xfrm>
            </p:grpSpPr>
            <p:sp>
              <p:nvSpPr>
                <p:cNvPr id="33862" name="Rectangle 12"/>
                <p:cNvSpPr>
                  <a:spLocks noChangeArrowheads="1"/>
                </p:cNvSpPr>
                <p:nvPr/>
              </p:nvSpPr>
              <p:spPr bwMode="auto">
                <a:xfrm>
                  <a:off x="2860" y="1209"/>
                  <a:ext cx="40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Activity</a:t>
                  </a:r>
                </a:p>
                <a:p>
                  <a:r>
                    <a:rPr lang="en-US" altLang="en-US" sz="1200" b="1">
                      <a:latin typeface="Arial Unicode MS" pitchFamily="34" charset="-128"/>
                      <a:ea typeface="Arial Unicode MS" pitchFamily="34" charset="-128"/>
                      <a:cs typeface="Arial Unicode MS" pitchFamily="34" charset="-128"/>
                    </a:rPr>
                    <a:t>(</a:t>
                  </a:r>
                  <a:r>
                    <a:rPr lang="en-US" altLang="en-US" sz="1200" b="1">
                      <a:ea typeface="Arial Unicode MS" pitchFamily="34" charset="-128"/>
                      <a:cs typeface="Arial Unicode MS" pitchFamily="34" charset="-128"/>
                      <a:sym typeface="Symbol" pitchFamily="18" charset="2"/>
                    </a:rPr>
                    <a:t></a:t>
                  </a:r>
                  <a:r>
                    <a:rPr lang="en-US" altLang="en-US" sz="1200" b="1">
                      <a:latin typeface="Arial Unicode MS" pitchFamily="34" charset="-128"/>
                      <a:ea typeface="Arial Unicode MS" pitchFamily="34" charset="-128"/>
                      <a:cs typeface="Arial Unicode MS" pitchFamily="34" charset="-128"/>
                    </a:rPr>
                    <a:t>Ci)</a:t>
                  </a:r>
                  <a:endParaRPr lang="en-US" altLang="en-US" sz="1200" b="1">
                    <a:latin typeface="Arial Unicode MS" pitchFamily="34" charset="-128"/>
                    <a:ea typeface="Arial Unicode MS" pitchFamily="34" charset="-128"/>
                    <a:cs typeface="Arial Unicode MS" pitchFamily="34" charset="-128"/>
                    <a:sym typeface="Symbol" pitchFamily="18" charset="2"/>
                  </a:endParaRPr>
                </a:p>
                <a:p>
                  <a:endParaRPr lang="en-US" altLang="en-US" sz="1200" b="1">
                    <a:ea typeface="Arial Unicode MS" pitchFamily="34" charset="-128"/>
                    <a:cs typeface="Arial Unicode MS" pitchFamily="34" charset="-128"/>
                    <a:sym typeface="Symbol" pitchFamily="18" charset="2"/>
                  </a:endParaRPr>
                </a:p>
              </p:txBody>
            </p:sp>
            <p:sp>
              <p:nvSpPr>
                <p:cNvPr id="33863" name="Rectangle 46"/>
                <p:cNvSpPr>
                  <a:spLocks noChangeArrowheads="1"/>
                </p:cNvSpPr>
                <p:nvPr/>
              </p:nvSpPr>
              <p:spPr bwMode="auto">
                <a:xfrm>
                  <a:off x="2820" y="1209"/>
                  <a:ext cx="480"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1" name="Group 49"/>
              <p:cNvGrpSpPr>
                <a:grpSpLocks/>
              </p:cNvGrpSpPr>
              <p:nvPr/>
            </p:nvGrpSpPr>
            <p:grpSpPr bwMode="auto">
              <a:xfrm>
                <a:off x="3300" y="1209"/>
                <a:ext cx="463" cy="576"/>
                <a:chOff x="3300" y="1209"/>
                <a:chExt cx="463" cy="576"/>
              </a:xfrm>
            </p:grpSpPr>
            <p:sp>
              <p:nvSpPr>
                <p:cNvPr id="33860" name="Rectangle 13"/>
                <p:cNvSpPr>
                  <a:spLocks noChangeArrowheads="1"/>
                </p:cNvSpPr>
                <p:nvPr/>
              </p:nvSpPr>
              <p:spPr bwMode="auto">
                <a:xfrm>
                  <a:off x="3340" y="1209"/>
                  <a:ext cx="383"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algn="just" eaLnBrk="1" hangingPunct="1"/>
                  <a:r>
                    <a:rPr lang="en-US" altLang="en-US" sz="1200" b="1">
                      <a:latin typeface="Arial Unicode MS" pitchFamily="34" charset="-128"/>
                      <a:ea typeface="Arial Unicode MS" pitchFamily="34" charset="-128"/>
                      <a:cs typeface="Arial Unicode MS" pitchFamily="34" charset="-128"/>
                    </a:rPr>
                    <a:t>Initials Disposer</a:t>
                  </a:r>
                </a:p>
                <a:p>
                  <a:pPr algn="just"/>
                  <a:endParaRPr lang="en-US" altLang="en-US" sz="1200" b="1"/>
                </a:p>
              </p:txBody>
            </p:sp>
            <p:sp>
              <p:nvSpPr>
                <p:cNvPr id="33861" name="Rectangle 48"/>
                <p:cNvSpPr>
                  <a:spLocks noChangeArrowheads="1"/>
                </p:cNvSpPr>
                <p:nvPr/>
              </p:nvSpPr>
              <p:spPr bwMode="auto">
                <a:xfrm>
                  <a:off x="3300" y="1209"/>
                  <a:ext cx="463" cy="5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2" name="Group 51"/>
              <p:cNvGrpSpPr>
                <a:grpSpLocks/>
              </p:cNvGrpSpPr>
              <p:nvPr/>
            </p:nvGrpSpPr>
            <p:grpSpPr bwMode="auto">
              <a:xfrm>
                <a:off x="0" y="1785"/>
                <a:ext cx="404" cy="403"/>
                <a:chOff x="0" y="1785"/>
                <a:chExt cx="404" cy="403"/>
              </a:xfrm>
            </p:grpSpPr>
            <p:sp>
              <p:nvSpPr>
                <p:cNvPr id="33858" name="Rectangle 14"/>
                <p:cNvSpPr>
                  <a:spLocks noChangeArrowheads="1"/>
                </p:cNvSpPr>
                <p:nvPr/>
              </p:nvSpPr>
              <p:spPr bwMode="auto">
                <a:xfrm>
                  <a:off x="40" y="1785"/>
                  <a:ext cx="324"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3/12</a:t>
                  </a:r>
                </a:p>
                <a:p>
                  <a:endParaRPr lang="en-US" altLang="en-US" sz="1200" b="1"/>
                </a:p>
              </p:txBody>
            </p:sp>
            <p:sp>
              <p:nvSpPr>
                <p:cNvPr id="33859" name="Rectangle 50"/>
                <p:cNvSpPr>
                  <a:spLocks noChangeArrowheads="1"/>
                </p:cNvSpPr>
                <p:nvPr/>
              </p:nvSpPr>
              <p:spPr bwMode="auto">
                <a:xfrm>
                  <a:off x="0" y="1785"/>
                  <a:ext cx="404"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3" name="Group 53"/>
              <p:cNvGrpSpPr>
                <a:grpSpLocks/>
              </p:cNvGrpSpPr>
              <p:nvPr/>
            </p:nvGrpSpPr>
            <p:grpSpPr bwMode="auto">
              <a:xfrm>
                <a:off x="404" y="1785"/>
                <a:ext cx="512" cy="403"/>
                <a:chOff x="404" y="1785"/>
                <a:chExt cx="512" cy="403"/>
              </a:xfrm>
            </p:grpSpPr>
            <p:sp>
              <p:nvSpPr>
                <p:cNvPr id="33856" name="Rectangle 15"/>
                <p:cNvSpPr>
                  <a:spLocks noChangeArrowheads="1"/>
                </p:cNvSpPr>
                <p:nvPr/>
              </p:nvSpPr>
              <p:spPr bwMode="auto">
                <a:xfrm>
                  <a:off x="444" y="1785"/>
                  <a:ext cx="43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20990</a:t>
                  </a:r>
                  <a:endParaRPr lang="en-US" altLang="en-US" sz="1200" b="1"/>
                </a:p>
              </p:txBody>
            </p:sp>
            <p:sp>
              <p:nvSpPr>
                <p:cNvPr id="33857" name="Rectangle 52"/>
                <p:cNvSpPr>
                  <a:spLocks noChangeArrowheads="1"/>
                </p:cNvSpPr>
                <p:nvPr/>
              </p:nvSpPr>
              <p:spPr bwMode="auto">
                <a:xfrm>
                  <a:off x="404" y="1785"/>
                  <a:ext cx="51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4" name="Group 55"/>
              <p:cNvGrpSpPr>
                <a:grpSpLocks/>
              </p:cNvGrpSpPr>
              <p:nvPr/>
            </p:nvGrpSpPr>
            <p:grpSpPr bwMode="auto">
              <a:xfrm>
                <a:off x="916" y="1785"/>
                <a:ext cx="476" cy="403"/>
                <a:chOff x="916" y="1785"/>
                <a:chExt cx="476" cy="403"/>
              </a:xfrm>
            </p:grpSpPr>
            <p:sp>
              <p:nvSpPr>
                <p:cNvPr id="33854" name="Rectangle 16"/>
                <p:cNvSpPr>
                  <a:spLocks noChangeArrowheads="1"/>
                </p:cNvSpPr>
                <p:nvPr/>
              </p:nvSpPr>
              <p:spPr bwMode="auto">
                <a:xfrm>
                  <a:off x="956" y="1785"/>
                  <a:ext cx="39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45.3</a:t>
                  </a:r>
                </a:p>
                <a:p>
                  <a:endParaRPr lang="en-US" altLang="en-US" sz="1200" b="1"/>
                </a:p>
              </p:txBody>
            </p:sp>
            <p:sp>
              <p:nvSpPr>
                <p:cNvPr id="33855" name="Rectangle 54"/>
                <p:cNvSpPr>
                  <a:spLocks noChangeArrowheads="1"/>
                </p:cNvSpPr>
                <p:nvPr/>
              </p:nvSpPr>
              <p:spPr bwMode="auto">
                <a:xfrm>
                  <a:off x="916" y="1785"/>
                  <a:ext cx="476"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5" name="Group 57"/>
              <p:cNvGrpSpPr>
                <a:grpSpLocks/>
              </p:cNvGrpSpPr>
              <p:nvPr/>
            </p:nvGrpSpPr>
            <p:grpSpPr bwMode="auto">
              <a:xfrm>
                <a:off x="1392" y="1785"/>
                <a:ext cx="468" cy="403"/>
                <a:chOff x="1392" y="1785"/>
                <a:chExt cx="468" cy="403"/>
              </a:xfrm>
            </p:grpSpPr>
            <p:sp>
              <p:nvSpPr>
                <p:cNvPr id="33852" name="Rectangle 17"/>
                <p:cNvSpPr>
                  <a:spLocks noChangeArrowheads="1"/>
                </p:cNvSpPr>
                <p:nvPr/>
              </p:nvSpPr>
              <p:spPr bwMode="auto">
                <a:xfrm>
                  <a:off x="1432" y="1785"/>
                  <a:ext cx="388"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JH</a:t>
                  </a:r>
                </a:p>
                <a:p>
                  <a:endParaRPr lang="en-US" altLang="en-US" sz="1200" b="1"/>
                </a:p>
              </p:txBody>
            </p:sp>
            <p:sp>
              <p:nvSpPr>
                <p:cNvPr id="33853" name="Rectangle 56"/>
                <p:cNvSpPr>
                  <a:spLocks noChangeArrowheads="1"/>
                </p:cNvSpPr>
                <p:nvPr/>
              </p:nvSpPr>
              <p:spPr bwMode="auto">
                <a:xfrm>
                  <a:off x="1392" y="1785"/>
                  <a:ext cx="46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6" name="Group 59"/>
              <p:cNvGrpSpPr>
                <a:grpSpLocks/>
              </p:cNvGrpSpPr>
              <p:nvPr/>
            </p:nvGrpSpPr>
            <p:grpSpPr bwMode="auto">
              <a:xfrm>
                <a:off x="1860" y="1785"/>
                <a:ext cx="480" cy="403"/>
                <a:chOff x="1860" y="1785"/>
                <a:chExt cx="480" cy="403"/>
              </a:xfrm>
            </p:grpSpPr>
            <p:sp>
              <p:nvSpPr>
                <p:cNvPr id="33850" name="Rectangle 18"/>
                <p:cNvSpPr>
                  <a:spLocks noChangeArrowheads="1"/>
                </p:cNvSpPr>
                <p:nvPr/>
              </p:nvSpPr>
              <p:spPr bwMode="auto">
                <a:xfrm>
                  <a:off x="1900" y="1785"/>
                  <a:ext cx="40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4/6</a:t>
                  </a:r>
                </a:p>
                <a:p>
                  <a:endParaRPr lang="en-US" altLang="en-US" sz="1200" b="1"/>
                </a:p>
              </p:txBody>
            </p:sp>
            <p:sp>
              <p:nvSpPr>
                <p:cNvPr id="33851" name="Rectangle 58"/>
                <p:cNvSpPr>
                  <a:spLocks noChangeArrowheads="1"/>
                </p:cNvSpPr>
                <p:nvPr/>
              </p:nvSpPr>
              <p:spPr bwMode="auto">
                <a:xfrm>
                  <a:off x="1860" y="1785"/>
                  <a:ext cx="48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7" name="Group 61"/>
              <p:cNvGrpSpPr>
                <a:grpSpLocks/>
              </p:cNvGrpSpPr>
              <p:nvPr/>
            </p:nvGrpSpPr>
            <p:grpSpPr bwMode="auto">
              <a:xfrm>
                <a:off x="2340" y="1785"/>
                <a:ext cx="480" cy="403"/>
                <a:chOff x="2340" y="1785"/>
                <a:chExt cx="480" cy="403"/>
              </a:xfrm>
            </p:grpSpPr>
            <p:sp>
              <p:nvSpPr>
                <p:cNvPr id="33848" name="Rectangle 19"/>
                <p:cNvSpPr>
                  <a:spLocks noChangeArrowheads="1"/>
                </p:cNvSpPr>
                <p:nvPr/>
              </p:nvSpPr>
              <p:spPr bwMode="auto">
                <a:xfrm>
                  <a:off x="2380" y="1785"/>
                  <a:ext cx="40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19101</a:t>
                  </a:r>
                </a:p>
                <a:p>
                  <a:endParaRPr lang="en-US" altLang="en-US" sz="1200" b="1"/>
                </a:p>
              </p:txBody>
            </p:sp>
            <p:sp>
              <p:nvSpPr>
                <p:cNvPr id="33849" name="Rectangle 60"/>
                <p:cNvSpPr>
                  <a:spLocks noChangeArrowheads="1"/>
                </p:cNvSpPr>
                <p:nvPr/>
              </p:nvSpPr>
              <p:spPr bwMode="auto">
                <a:xfrm>
                  <a:off x="2340" y="1785"/>
                  <a:ext cx="48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8" name="Group 63"/>
              <p:cNvGrpSpPr>
                <a:grpSpLocks/>
              </p:cNvGrpSpPr>
              <p:nvPr/>
            </p:nvGrpSpPr>
            <p:grpSpPr bwMode="auto">
              <a:xfrm>
                <a:off x="2820" y="1785"/>
                <a:ext cx="480" cy="403"/>
                <a:chOff x="2820" y="1785"/>
                <a:chExt cx="480" cy="403"/>
              </a:xfrm>
            </p:grpSpPr>
            <p:sp>
              <p:nvSpPr>
                <p:cNvPr id="33846" name="Rectangle 20"/>
                <p:cNvSpPr>
                  <a:spLocks noChangeArrowheads="1"/>
                </p:cNvSpPr>
                <p:nvPr/>
              </p:nvSpPr>
              <p:spPr bwMode="auto">
                <a:xfrm>
                  <a:off x="2860" y="1785"/>
                  <a:ext cx="40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5.3</a:t>
                  </a:r>
                </a:p>
                <a:p>
                  <a:endParaRPr lang="en-US" altLang="en-US" sz="1200" b="1"/>
                </a:p>
              </p:txBody>
            </p:sp>
            <p:sp>
              <p:nvSpPr>
                <p:cNvPr id="33847" name="Rectangle 62"/>
                <p:cNvSpPr>
                  <a:spLocks noChangeArrowheads="1"/>
                </p:cNvSpPr>
                <p:nvPr/>
              </p:nvSpPr>
              <p:spPr bwMode="auto">
                <a:xfrm>
                  <a:off x="2820" y="1785"/>
                  <a:ext cx="48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19" name="Group 65"/>
              <p:cNvGrpSpPr>
                <a:grpSpLocks/>
              </p:cNvGrpSpPr>
              <p:nvPr/>
            </p:nvGrpSpPr>
            <p:grpSpPr bwMode="auto">
              <a:xfrm>
                <a:off x="3300" y="1785"/>
                <a:ext cx="463" cy="403"/>
                <a:chOff x="3300" y="1785"/>
                <a:chExt cx="463" cy="403"/>
              </a:xfrm>
            </p:grpSpPr>
            <p:sp>
              <p:nvSpPr>
                <p:cNvPr id="33844" name="Rectangle 21"/>
                <p:cNvSpPr>
                  <a:spLocks noChangeArrowheads="1"/>
                </p:cNvSpPr>
                <p:nvPr/>
              </p:nvSpPr>
              <p:spPr bwMode="auto">
                <a:xfrm>
                  <a:off x="3340" y="1785"/>
                  <a:ext cx="38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RL</a:t>
                  </a:r>
                </a:p>
                <a:p>
                  <a:endParaRPr lang="en-US" altLang="en-US" sz="1200" b="1"/>
                </a:p>
              </p:txBody>
            </p:sp>
            <p:sp>
              <p:nvSpPr>
                <p:cNvPr id="33845" name="Rectangle 64"/>
                <p:cNvSpPr>
                  <a:spLocks noChangeArrowheads="1"/>
                </p:cNvSpPr>
                <p:nvPr/>
              </p:nvSpPr>
              <p:spPr bwMode="auto">
                <a:xfrm>
                  <a:off x="3300" y="1785"/>
                  <a:ext cx="46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0" name="Group 67"/>
              <p:cNvGrpSpPr>
                <a:grpSpLocks/>
              </p:cNvGrpSpPr>
              <p:nvPr/>
            </p:nvGrpSpPr>
            <p:grpSpPr bwMode="auto">
              <a:xfrm>
                <a:off x="0" y="2188"/>
                <a:ext cx="404" cy="403"/>
                <a:chOff x="0" y="2188"/>
                <a:chExt cx="404" cy="403"/>
              </a:xfrm>
            </p:grpSpPr>
            <p:sp>
              <p:nvSpPr>
                <p:cNvPr id="33842" name="Rectangle 22"/>
                <p:cNvSpPr>
                  <a:spLocks noChangeArrowheads="1"/>
                </p:cNvSpPr>
                <p:nvPr/>
              </p:nvSpPr>
              <p:spPr bwMode="auto">
                <a:xfrm>
                  <a:off x="40" y="2188"/>
                  <a:ext cx="324"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3/15</a:t>
                  </a:r>
                </a:p>
                <a:p>
                  <a:endParaRPr lang="en-US" altLang="en-US" sz="1200" b="1"/>
                </a:p>
              </p:txBody>
            </p:sp>
            <p:sp>
              <p:nvSpPr>
                <p:cNvPr id="33843" name="Rectangle 66"/>
                <p:cNvSpPr>
                  <a:spLocks noChangeArrowheads="1"/>
                </p:cNvSpPr>
                <p:nvPr/>
              </p:nvSpPr>
              <p:spPr bwMode="auto">
                <a:xfrm>
                  <a:off x="0" y="2188"/>
                  <a:ext cx="404"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1" name="Group 69"/>
              <p:cNvGrpSpPr>
                <a:grpSpLocks/>
              </p:cNvGrpSpPr>
              <p:nvPr/>
            </p:nvGrpSpPr>
            <p:grpSpPr bwMode="auto">
              <a:xfrm>
                <a:off x="404" y="2188"/>
                <a:ext cx="512" cy="403"/>
                <a:chOff x="404" y="2188"/>
                <a:chExt cx="512" cy="403"/>
              </a:xfrm>
            </p:grpSpPr>
            <p:sp>
              <p:nvSpPr>
                <p:cNvPr id="33840" name="Rectangle 23"/>
                <p:cNvSpPr>
                  <a:spLocks noChangeArrowheads="1"/>
                </p:cNvSpPr>
                <p:nvPr/>
              </p:nvSpPr>
              <p:spPr bwMode="auto">
                <a:xfrm>
                  <a:off x="444" y="2188"/>
                  <a:ext cx="432"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21004</a:t>
                  </a:r>
                </a:p>
                <a:p>
                  <a:endParaRPr lang="en-US" altLang="en-US" sz="1200" b="1"/>
                </a:p>
              </p:txBody>
            </p:sp>
            <p:sp>
              <p:nvSpPr>
                <p:cNvPr id="33841" name="Rectangle 68"/>
                <p:cNvSpPr>
                  <a:spLocks noChangeArrowheads="1"/>
                </p:cNvSpPr>
                <p:nvPr/>
              </p:nvSpPr>
              <p:spPr bwMode="auto">
                <a:xfrm>
                  <a:off x="404" y="2188"/>
                  <a:ext cx="51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2" name="Group 71"/>
              <p:cNvGrpSpPr>
                <a:grpSpLocks/>
              </p:cNvGrpSpPr>
              <p:nvPr/>
            </p:nvGrpSpPr>
            <p:grpSpPr bwMode="auto">
              <a:xfrm>
                <a:off x="916" y="2188"/>
                <a:ext cx="476" cy="403"/>
                <a:chOff x="916" y="2188"/>
                <a:chExt cx="476" cy="403"/>
              </a:xfrm>
            </p:grpSpPr>
            <p:sp>
              <p:nvSpPr>
                <p:cNvPr id="33838" name="Rectangle 24"/>
                <p:cNvSpPr>
                  <a:spLocks noChangeArrowheads="1"/>
                </p:cNvSpPr>
                <p:nvPr/>
              </p:nvSpPr>
              <p:spPr bwMode="auto">
                <a:xfrm>
                  <a:off x="956" y="2188"/>
                  <a:ext cx="396"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333</a:t>
                  </a:r>
                </a:p>
                <a:p>
                  <a:endParaRPr lang="en-US" altLang="en-US" sz="1200" b="1"/>
                </a:p>
              </p:txBody>
            </p:sp>
            <p:sp>
              <p:nvSpPr>
                <p:cNvPr id="33839" name="Rectangle 70"/>
                <p:cNvSpPr>
                  <a:spLocks noChangeArrowheads="1"/>
                </p:cNvSpPr>
                <p:nvPr/>
              </p:nvSpPr>
              <p:spPr bwMode="auto">
                <a:xfrm>
                  <a:off x="916" y="2188"/>
                  <a:ext cx="476"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3" name="Group 73"/>
              <p:cNvGrpSpPr>
                <a:grpSpLocks/>
              </p:cNvGrpSpPr>
              <p:nvPr/>
            </p:nvGrpSpPr>
            <p:grpSpPr bwMode="auto">
              <a:xfrm>
                <a:off x="1392" y="2188"/>
                <a:ext cx="468" cy="403"/>
                <a:chOff x="1392" y="2188"/>
                <a:chExt cx="468" cy="403"/>
              </a:xfrm>
            </p:grpSpPr>
            <p:sp>
              <p:nvSpPr>
                <p:cNvPr id="33836" name="Rectangle 25"/>
                <p:cNvSpPr>
                  <a:spLocks noChangeArrowheads="1"/>
                </p:cNvSpPr>
                <p:nvPr/>
              </p:nvSpPr>
              <p:spPr bwMode="auto">
                <a:xfrm>
                  <a:off x="1432" y="2188"/>
                  <a:ext cx="388"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JV</a:t>
                  </a:r>
                </a:p>
                <a:p>
                  <a:endParaRPr lang="en-US" altLang="en-US" sz="1200" b="1"/>
                </a:p>
              </p:txBody>
            </p:sp>
            <p:sp>
              <p:nvSpPr>
                <p:cNvPr id="33837" name="Rectangle 72"/>
                <p:cNvSpPr>
                  <a:spLocks noChangeArrowheads="1"/>
                </p:cNvSpPr>
                <p:nvPr/>
              </p:nvSpPr>
              <p:spPr bwMode="auto">
                <a:xfrm>
                  <a:off x="1392" y="2188"/>
                  <a:ext cx="468"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4" name="Group 75"/>
              <p:cNvGrpSpPr>
                <a:grpSpLocks/>
              </p:cNvGrpSpPr>
              <p:nvPr/>
            </p:nvGrpSpPr>
            <p:grpSpPr bwMode="auto">
              <a:xfrm>
                <a:off x="1860" y="2188"/>
                <a:ext cx="480" cy="403"/>
                <a:chOff x="1860" y="2188"/>
                <a:chExt cx="480" cy="403"/>
              </a:xfrm>
            </p:grpSpPr>
            <p:sp>
              <p:nvSpPr>
                <p:cNvPr id="33834" name="Rectangle 26"/>
                <p:cNvSpPr>
                  <a:spLocks noChangeArrowheads="1"/>
                </p:cNvSpPr>
                <p:nvPr/>
              </p:nvSpPr>
              <p:spPr bwMode="auto">
                <a:xfrm>
                  <a:off x="1900" y="2188"/>
                  <a:ext cx="40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4/15</a:t>
                  </a:r>
                </a:p>
                <a:p>
                  <a:endParaRPr lang="en-US" altLang="en-US" sz="1200" b="1"/>
                </a:p>
              </p:txBody>
            </p:sp>
            <p:sp>
              <p:nvSpPr>
                <p:cNvPr id="33835" name="Rectangle 74"/>
                <p:cNvSpPr>
                  <a:spLocks noChangeArrowheads="1"/>
                </p:cNvSpPr>
                <p:nvPr/>
              </p:nvSpPr>
              <p:spPr bwMode="auto">
                <a:xfrm>
                  <a:off x="1860" y="2188"/>
                  <a:ext cx="48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5" name="Group 77"/>
              <p:cNvGrpSpPr>
                <a:grpSpLocks/>
              </p:cNvGrpSpPr>
              <p:nvPr/>
            </p:nvGrpSpPr>
            <p:grpSpPr bwMode="auto">
              <a:xfrm>
                <a:off x="2340" y="2188"/>
                <a:ext cx="480" cy="403"/>
                <a:chOff x="2340" y="2188"/>
                <a:chExt cx="480" cy="403"/>
              </a:xfrm>
            </p:grpSpPr>
            <p:sp>
              <p:nvSpPr>
                <p:cNvPr id="33832" name="Rectangle 27"/>
                <p:cNvSpPr>
                  <a:spLocks noChangeArrowheads="1"/>
                </p:cNvSpPr>
                <p:nvPr/>
              </p:nvSpPr>
              <p:spPr bwMode="auto">
                <a:xfrm>
                  <a:off x="2380" y="2188"/>
                  <a:ext cx="40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20799</a:t>
                  </a:r>
                </a:p>
                <a:p>
                  <a:endParaRPr lang="en-US" altLang="en-US" sz="1200" b="1"/>
                </a:p>
              </p:txBody>
            </p:sp>
            <p:sp>
              <p:nvSpPr>
                <p:cNvPr id="33833" name="Rectangle 76"/>
                <p:cNvSpPr>
                  <a:spLocks noChangeArrowheads="1"/>
                </p:cNvSpPr>
                <p:nvPr/>
              </p:nvSpPr>
              <p:spPr bwMode="auto">
                <a:xfrm>
                  <a:off x="2340" y="2188"/>
                  <a:ext cx="48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6" name="Group 79"/>
              <p:cNvGrpSpPr>
                <a:grpSpLocks/>
              </p:cNvGrpSpPr>
              <p:nvPr/>
            </p:nvGrpSpPr>
            <p:grpSpPr bwMode="auto">
              <a:xfrm>
                <a:off x="2820" y="2188"/>
                <a:ext cx="480" cy="403"/>
                <a:chOff x="2820" y="2188"/>
                <a:chExt cx="480" cy="403"/>
              </a:xfrm>
            </p:grpSpPr>
            <p:sp>
              <p:nvSpPr>
                <p:cNvPr id="33830" name="Rectangle 28"/>
                <p:cNvSpPr>
                  <a:spLocks noChangeArrowheads="1"/>
                </p:cNvSpPr>
                <p:nvPr/>
              </p:nvSpPr>
              <p:spPr bwMode="auto">
                <a:xfrm>
                  <a:off x="2860" y="2188"/>
                  <a:ext cx="400"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7.9</a:t>
                  </a:r>
                </a:p>
                <a:p>
                  <a:endParaRPr lang="en-US" altLang="en-US" sz="1200" b="1"/>
                </a:p>
              </p:txBody>
            </p:sp>
            <p:sp>
              <p:nvSpPr>
                <p:cNvPr id="33831" name="Rectangle 78"/>
                <p:cNvSpPr>
                  <a:spLocks noChangeArrowheads="1"/>
                </p:cNvSpPr>
                <p:nvPr/>
              </p:nvSpPr>
              <p:spPr bwMode="auto">
                <a:xfrm>
                  <a:off x="2820" y="2188"/>
                  <a:ext cx="48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nvGrpSpPr>
              <p:cNvPr id="33827" name="Group 81"/>
              <p:cNvGrpSpPr>
                <a:grpSpLocks/>
              </p:cNvGrpSpPr>
              <p:nvPr/>
            </p:nvGrpSpPr>
            <p:grpSpPr bwMode="auto">
              <a:xfrm>
                <a:off x="3300" y="2188"/>
                <a:ext cx="463" cy="403"/>
                <a:chOff x="3300" y="2188"/>
                <a:chExt cx="463" cy="403"/>
              </a:xfrm>
            </p:grpSpPr>
            <p:sp>
              <p:nvSpPr>
                <p:cNvPr id="33828" name="Rectangle 29"/>
                <p:cNvSpPr>
                  <a:spLocks noChangeArrowheads="1"/>
                </p:cNvSpPr>
                <p:nvPr/>
              </p:nvSpPr>
              <p:spPr bwMode="auto">
                <a:xfrm>
                  <a:off x="3340" y="2188"/>
                  <a:ext cx="383" cy="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eaLnBrk="1" hangingPunct="1"/>
                  <a:r>
                    <a:rPr lang="en-US" altLang="en-US" sz="1200" b="1">
                      <a:latin typeface="Arial Unicode MS" pitchFamily="34" charset="-128"/>
                      <a:ea typeface="Arial Unicode MS" pitchFamily="34" charset="-128"/>
                      <a:cs typeface="Arial Unicode MS" pitchFamily="34" charset="-128"/>
                    </a:rPr>
                    <a:t>RL</a:t>
                  </a:r>
                </a:p>
                <a:p>
                  <a:endParaRPr lang="en-US" altLang="en-US" sz="1200" b="1"/>
                </a:p>
              </p:txBody>
            </p:sp>
            <p:sp>
              <p:nvSpPr>
                <p:cNvPr id="33829" name="Rectangle 80"/>
                <p:cNvSpPr>
                  <a:spLocks noChangeArrowheads="1"/>
                </p:cNvSpPr>
                <p:nvPr/>
              </p:nvSpPr>
              <p:spPr bwMode="auto">
                <a:xfrm>
                  <a:off x="3300" y="2188"/>
                  <a:ext cx="46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grpSp>
        <p:sp>
          <p:nvSpPr>
            <p:cNvPr id="33801" name="Rectangle 83"/>
            <p:cNvSpPr>
              <a:spLocks noChangeArrowheads="1"/>
            </p:cNvSpPr>
            <p:nvPr/>
          </p:nvSpPr>
          <p:spPr bwMode="auto">
            <a:xfrm>
              <a:off x="-3" y="342"/>
              <a:ext cx="3769" cy="2252"/>
            </a:xfrm>
            <a:prstGeom prst="rect">
              <a:avLst/>
            </a:prstGeom>
            <a:noFill/>
            <a:ln w="9525">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sp>
        <p:nvSpPr>
          <p:cNvPr id="33797" name="Rectangle 85"/>
          <p:cNvSpPr>
            <a:spLocks noChangeArrowheads="1"/>
          </p:cNvSpPr>
          <p:nvPr/>
        </p:nvSpPr>
        <p:spPr bwMode="auto">
          <a:xfrm>
            <a:off x="0" y="5168900"/>
            <a:ext cx="91440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1pPr>
            <a:lvl2pPr marL="742950" indent="-28575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2pPr>
            <a:lvl3pPr marL="11430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3pPr>
            <a:lvl4pPr marL="16002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4pPr>
            <a:lvl5pPr marL="2057400" indent="-228600">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228600" algn="l"/>
                <a:tab pos="0" algn="l"/>
                <a:tab pos="285750" algn="l"/>
                <a:tab pos="5715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defRPr sz="2400">
                <a:solidFill>
                  <a:schemeClr val="tx1"/>
                </a:solidFill>
                <a:latin typeface="Times New Roman" pitchFamily="18" charset="0"/>
              </a:defRPr>
            </a:lvl9pPr>
          </a:lstStyle>
          <a:p>
            <a:pPr algn="just" eaLnBrk="1" hangingPunct="1"/>
            <a:r>
              <a:rPr lang="en-US" altLang="en-US" sz="1200">
                <a:solidFill>
                  <a:srgbClr val="000000"/>
                </a:solidFill>
                <a:latin typeface="Arial Unicode MS" pitchFamily="34" charset="-128"/>
                <a:ea typeface="Arial Unicode MS" pitchFamily="34" charset="-128"/>
                <a:cs typeface="Arial Unicode MS" pitchFamily="34" charset="-128"/>
              </a:rPr>
              <a:t> </a:t>
            </a:r>
            <a:endParaRPr lang="en-US" altLang="en-US" sz="1200">
              <a:latin typeface="Arial Unicode MS" pitchFamily="34" charset="-128"/>
              <a:ea typeface="Arial Unicode MS" pitchFamily="34" charset="-128"/>
              <a:cs typeface="Arial Unicode MS" pitchFamily="34" charset="-128"/>
            </a:endParaRPr>
          </a:p>
          <a:p>
            <a:endParaRPr lang="en-US" altLang="en-US"/>
          </a:p>
        </p:txBody>
      </p:sp>
      <p:sp>
        <p:nvSpPr>
          <p:cNvPr id="33798" name="Line 86"/>
          <p:cNvSpPr>
            <a:spLocks noChangeShapeType="1"/>
          </p:cNvSpPr>
          <p:nvPr/>
        </p:nvSpPr>
        <p:spPr bwMode="auto">
          <a:xfrm>
            <a:off x="4343400" y="1676400"/>
            <a:ext cx="0" cy="3886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3799" name="Text Box 87"/>
          <p:cNvSpPr txBox="1">
            <a:spLocks noChangeArrowheads="1"/>
          </p:cNvSpPr>
          <p:nvPr/>
        </p:nvSpPr>
        <p:spPr bwMode="auto">
          <a:xfrm>
            <a:off x="304800" y="5715000"/>
            <a:ext cx="8305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b="1">
                <a:solidFill>
                  <a:schemeClr val="accent2"/>
                </a:solidFill>
                <a:latin typeface="Comic Sans MS" pitchFamily="66" charset="0"/>
              </a:rPr>
              <a:t>Never use </a:t>
            </a:r>
            <a:r>
              <a:rPr lang="en-US" altLang="en-US" b="1">
                <a:solidFill>
                  <a:srgbClr val="FF0066"/>
                </a:solidFill>
                <a:latin typeface="Comic Sans MS" pitchFamily="66" charset="0"/>
              </a:rPr>
              <a:t>red</a:t>
            </a:r>
            <a:r>
              <a:rPr lang="en-US" altLang="en-US" b="1">
                <a:solidFill>
                  <a:schemeClr val="accent2"/>
                </a:solidFill>
                <a:latin typeface="Comic Sans MS" pitchFamily="66" charset="0"/>
              </a:rPr>
              <a:t> or </a:t>
            </a:r>
            <a:r>
              <a:rPr lang="en-US" altLang="en-US" b="1">
                <a:solidFill>
                  <a:srgbClr val="FF9900"/>
                </a:solidFill>
                <a:latin typeface="Comic Sans MS" pitchFamily="66" charset="0"/>
              </a:rPr>
              <a:t>orange</a:t>
            </a:r>
            <a:r>
              <a:rPr lang="en-US" altLang="en-US" b="1">
                <a:solidFill>
                  <a:schemeClr val="accent2"/>
                </a:solidFill>
                <a:latin typeface="Comic Sans MS" pitchFamily="66" charset="0"/>
              </a:rPr>
              <a:t> waste bags for radioactive waste!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762000"/>
          </a:xfrm>
        </p:spPr>
        <p:txBody>
          <a:bodyPr/>
          <a:lstStyle/>
          <a:p>
            <a:pPr algn="l" eaLnBrk="1" hangingPunct="1"/>
            <a:r>
              <a:rPr lang="en-US" altLang="en-US"/>
              <a:t>Training Contents</a:t>
            </a:r>
          </a:p>
        </p:txBody>
      </p:sp>
      <p:sp>
        <p:nvSpPr>
          <p:cNvPr id="6147" name="Text Box 3"/>
          <p:cNvSpPr txBox="1">
            <a:spLocks noChangeArrowheads="1"/>
          </p:cNvSpPr>
          <p:nvPr/>
        </p:nvSpPr>
        <p:spPr bwMode="auto">
          <a:xfrm>
            <a:off x="838200" y="1155700"/>
            <a:ext cx="7467600" cy="547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25475" indent="-625475">
              <a:defRPr sz="2400">
                <a:solidFill>
                  <a:schemeClr val="tx1"/>
                </a:solidFill>
                <a:latin typeface="Times New Roman" pitchFamily="18" charset="0"/>
              </a:defRPr>
            </a:lvl1pPr>
            <a:lvl2pPr marL="1196975" indent="-457200">
              <a:defRPr sz="2400">
                <a:solidFill>
                  <a:schemeClr val="tx1"/>
                </a:solidFill>
                <a:latin typeface="Times New Roman" pitchFamily="18" charset="0"/>
              </a:defRPr>
            </a:lvl2pPr>
            <a:lvl3pPr marL="1768475" indent="-457200">
              <a:defRPr sz="2400">
                <a:solidFill>
                  <a:schemeClr val="tx1"/>
                </a:solidFill>
                <a:latin typeface="Times New Roman" pitchFamily="18" charset="0"/>
              </a:defRPr>
            </a:lvl3pPr>
            <a:lvl4pPr marL="2339975" indent="-457200">
              <a:defRPr sz="2400">
                <a:solidFill>
                  <a:schemeClr val="tx1"/>
                </a:solidFill>
                <a:latin typeface="Times New Roman" pitchFamily="18" charset="0"/>
              </a:defRPr>
            </a:lvl4pPr>
            <a:lvl5pPr marL="2911475" indent="-457200">
              <a:defRPr sz="2400">
                <a:solidFill>
                  <a:schemeClr val="tx1"/>
                </a:solidFill>
                <a:latin typeface="Times New Roman" pitchFamily="18" charset="0"/>
              </a:defRPr>
            </a:lvl5pPr>
            <a:lvl6pPr marL="3368675" indent="-457200" eaLnBrk="0" fontAlgn="base" hangingPunct="0">
              <a:spcBef>
                <a:spcPct val="0"/>
              </a:spcBef>
              <a:spcAft>
                <a:spcPct val="0"/>
              </a:spcAft>
              <a:defRPr sz="2400">
                <a:solidFill>
                  <a:schemeClr val="tx1"/>
                </a:solidFill>
                <a:latin typeface="Times New Roman" pitchFamily="18" charset="0"/>
              </a:defRPr>
            </a:lvl6pPr>
            <a:lvl7pPr marL="3825875" indent="-457200" eaLnBrk="0" fontAlgn="base" hangingPunct="0">
              <a:spcBef>
                <a:spcPct val="0"/>
              </a:spcBef>
              <a:spcAft>
                <a:spcPct val="0"/>
              </a:spcAft>
              <a:defRPr sz="2400">
                <a:solidFill>
                  <a:schemeClr val="tx1"/>
                </a:solidFill>
                <a:latin typeface="Times New Roman" pitchFamily="18" charset="0"/>
              </a:defRPr>
            </a:lvl7pPr>
            <a:lvl8pPr marL="4283075" indent="-457200" eaLnBrk="0" fontAlgn="base" hangingPunct="0">
              <a:spcBef>
                <a:spcPct val="0"/>
              </a:spcBef>
              <a:spcAft>
                <a:spcPct val="0"/>
              </a:spcAft>
              <a:defRPr sz="2400">
                <a:solidFill>
                  <a:schemeClr val="tx1"/>
                </a:solidFill>
                <a:latin typeface="Times New Roman" pitchFamily="18" charset="0"/>
              </a:defRPr>
            </a:lvl8pPr>
            <a:lvl9pPr marL="4740275" indent="-4572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Tx/>
              <a:buAutoNum type="arabicParenR"/>
            </a:pPr>
            <a:r>
              <a:rPr lang="en-US" altLang="en-US" sz="2800">
                <a:latin typeface="Arial" charset="0"/>
              </a:rPr>
              <a:t>Review of radiation safety fundamentals</a:t>
            </a:r>
          </a:p>
          <a:p>
            <a:pPr eaLnBrk="1" hangingPunct="1">
              <a:spcBef>
                <a:spcPct val="50000"/>
              </a:spcBef>
              <a:buFontTx/>
              <a:buAutoNum type="arabicParenR"/>
            </a:pPr>
            <a:r>
              <a:rPr lang="en-US" altLang="en-US" sz="2800">
                <a:latin typeface="Arial" charset="0"/>
              </a:rPr>
              <a:t>ALARA</a:t>
            </a:r>
          </a:p>
          <a:p>
            <a:pPr eaLnBrk="1" hangingPunct="1">
              <a:spcBef>
                <a:spcPct val="50000"/>
              </a:spcBef>
              <a:buFontTx/>
              <a:buAutoNum type="arabicParenR"/>
            </a:pPr>
            <a:r>
              <a:rPr lang="en-US" altLang="en-US" sz="2800">
                <a:latin typeface="Arial" charset="0"/>
              </a:rPr>
              <a:t>Common radioactive materials in research labs</a:t>
            </a:r>
          </a:p>
          <a:p>
            <a:pPr eaLnBrk="1" hangingPunct="1">
              <a:spcBef>
                <a:spcPct val="50000"/>
              </a:spcBef>
              <a:buFontTx/>
              <a:buAutoNum type="arabicParenR"/>
            </a:pPr>
            <a:r>
              <a:rPr lang="en-US" altLang="en-US" sz="2800">
                <a:latin typeface="Arial" charset="0"/>
              </a:rPr>
              <a:t>USF Radiation Safety Requirements</a:t>
            </a:r>
          </a:p>
          <a:p>
            <a:pPr eaLnBrk="1" hangingPunct="1">
              <a:spcBef>
                <a:spcPct val="50000"/>
              </a:spcBef>
              <a:buFontTx/>
              <a:buAutoNum type="arabicParenR"/>
            </a:pPr>
            <a:r>
              <a:rPr lang="en-US" altLang="en-US" sz="2800">
                <a:latin typeface="Arial" charset="0"/>
              </a:rPr>
              <a:t>Radioactive waste disposal</a:t>
            </a:r>
          </a:p>
          <a:p>
            <a:pPr eaLnBrk="1" hangingPunct="1">
              <a:spcBef>
                <a:spcPct val="50000"/>
              </a:spcBef>
              <a:buFontTx/>
              <a:buAutoNum type="arabicParenR"/>
            </a:pPr>
            <a:r>
              <a:rPr lang="en-US" altLang="en-US" sz="2800">
                <a:latin typeface="Arial" charset="0"/>
              </a:rPr>
              <a:t>Emergency procedures</a:t>
            </a:r>
          </a:p>
          <a:p>
            <a:pPr eaLnBrk="1" hangingPunct="1">
              <a:spcBef>
                <a:spcPct val="50000"/>
              </a:spcBef>
              <a:buFontTx/>
              <a:buAutoNum type="arabicParenR"/>
            </a:pPr>
            <a:r>
              <a:rPr lang="en-US" altLang="en-US" sz="2800">
                <a:latin typeface="Arial" charset="0"/>
              </a:rPr>
              <a:t>Summary of Requirements</a:t>
            </a:r>
          </a:p>
          <a:p>
            <a:pPr eaLnBrk="1" hangingPunct="1">
              <a:spcBef>
                <a:spcPct val="50000"/>
              </a:spcBef>
              <a:buFontTx/>
              <a:buAutoNum type="arabicParenR"/>
            </a:pPr>
            <a:r>
              <a:rPr lang="en-US" altLang="en-US" sz="2800">
                <a:latin typeface="Arial" charset="0"/>
              </a:rPr>
              <a:t>Exam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304800"/>
            <a:ext cx="7772400" cy="609600"/>
          </a:xfrm>
        </p:spPr>
        <p:txBody>
          <a:bodyPr/>
          <a:lstStyle/>
          <a:p>
            <a:pPr eaLnBrk="1" hangingPunct="1"/>
            <a:r>
              <a:rPr lang="en-US" altLang="en-US" sz="2800"/>
              <a:t>Radioactive Waste Disposal</a:t>
            </a:r>
          </a:p>
        </p:txBody>
      </p:sp>
      <p:sp>
        <p:nvSpPr>
          <p:cNvPr id="34819" name="Text Box 3"/>
          <p:cNvSpPr txBox="1">
            <a:spLocks noChangeArrowheads="1"/>
          </p:cNvSpPr>
          <p:nvPr/>
        </p:nvSpPr>
        <p:spPr bwMode="auto">
          <a:xfrm>
            <a:off x="381000" y="1066800"/>
            <a:ext cx="807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2000" b="1">
                <a:solidFill>
                  <a:srgbClr val="0000FF"/>
                </a:solidFill>
                <a:latin typeface="Arial" charset="0"/>
              </a:rPr>
              <a:t>USF Guide for determining amount of activity in waste category</a:t>
            </a:r>
          </a:p>
        </p:txBody>
      </p:sp>
      <p:graphicFrame>
        <p:nvGraphicFramePr>
          <p:cNvPr id="34889" name="Group 73"/>
          <p:cNvGraphicFramePr>
            <a:graphicFrameLocks noGrp="1"/>
          </p:cNvGraphicFramePr>
          <p:nvPr/>
        </p:nvGraphicFramePr>
        <p:xfrm>
          <a:off x="381000" y="1676400"/>
          <a:ext cx="8458200" cy="3726122"/>
        </p:xfrm>
        <a:graphic>
          <a:graphicData uri="http://schemas.openxmlformats.org/drawingml/2006/table">
            <a:tbl>
              <a:tblPr/>
              <a:tblGrid>
                <a:gridCol w="2819400">
                  <a:extLst>
                    <a:ext uri="{9D8B030D-6E8A-4147-A177-3AD203B41FA5}">
                      <a16:colId xmlns:a16="http://schemas.microsoft.com/office/drawing/2014/main" val="20000"/>
                    </a:ext>
                  </a:extLst>
                </a:gridCol>
                <a:gridCol w="1708150">
                  <a:extLst>
                    <a:ext uri="{9D8B030D-6E8A-4147-A177-3AD203B41FA5}">
                      <a16:colId xmlns:a16="http://schemas.microsoft.com/office/drawing/2014/main" val="20001"/>
                    </a:ext>
                  </a:extLst>
                </a:gridCol>
                <a:gridCol w="1965325">
                  <a:extLst>
                    <a:ext uri="{9D8B030D-6E8A-4147-A177-3AD203B41FA5}">
                      <a16:colId xmlns:a16="http://schemas.microsoft.com/office/drawing/2014/main" val="20002"/>
                    </a:ext>
                  </a:extLst>
                </a:gridCol>
                <a:gridCol w="1965325">
                  <a:extLst>
                    <a:ext uri="{9D8B030D-6E8A-4147-A177-3AD203B41FA5}">
                      <a16:colId xmlns:a16="http://schemas.microsoft.com/office/drawing/2014/main" val="20003"/>
                    </a:ext>
                  </a:extLst>
                </a:gridCol>
              </a:tblGrid>
              <a:tr h="51807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Times New Roman" panose="02020603050405020304" pitchFamily="18" charset="0"/>
                        </a:rPr>
                        <a:t>Lab procedure</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Times New Roman" panose="02020603050405020304" pitchFamily="18" charset="0"/>
                        </a:rPr>
                        <a:t>% Liquid</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Times New Roman" panose="02020603050405020304" pitchFamily="18" charset="0"/>
                        </a:rPr>
                        <a:t>% Solid</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Times New Roman" panose="02020603050405020304" pitchFamily="18" charset="0"/>
                        </a:rPr>
                        <a:t>% vials</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extLst>
                  <a:ext uri="{0D108BD9-81ED-4DB2-BD59-A6C34878D82A}">
                    <a16:rowId xmlns:a16="http://schemas.microsoft.com/office/drawing/2014/main" val="10000"/>
                  </a:ext>
                </a:extLst>
              </a:tr>
              <a:tr h="45871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Labeling cells</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95</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4</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1</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871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End labeling</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98</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1</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1</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871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Hybridization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50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49</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1</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029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Cell Free Synthesis</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90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1</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9</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12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Nick Translation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50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49</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1</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12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Sequencing</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60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40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0</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12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Iodination</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70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30</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rPr>
                        <a:t>0</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4867" name="Text Box 74"/>
          <p:cNvSpPr txBox="1">
            <a:spLocks noChangeArrowheads="1"/>
          </p:cNvSpPr>
          <p:nvPr/>
        </p:nvSpPr>
        <p:spPr bwMode="auto">
          <a:xfrm>
            <a:off x="381000" y="5562600"/>
            <a:ext cx="77724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600" b="1">
                <a:latin typeface="Century" pitchFamily="18" charset="0"/>
              </a:rPr>
              <a:t>NOTE:</a:t>
            </a:r>
            <a:r>
              <a:rPr lang="en-US" altLang="en-US" sz="1600">
                <a:latin typeface="Century" pitchFamily="18" charset="0"/>
              </a:rPr>
              <a:t>  This is a </a:t>
            </a:r>
            <a:r>
              <a:rPr lang="en-US" altLang="en-US" sz="1600" b="1">
                <a:solidFill>
                  <a:srgbClr val="FF3399"/>
                </a:solidFill>
                <a:latin typeface="Century" pitchFamily="18" charset="0"/>
              </a:rPr>
              <a:t>guide</a:t>
            </a:r>
            <a:r>
              <a:rPr lang="en-US" altLang="en-US" sz="1600">
                <a:latin typeface="Century" pitchFamily="18" charset="0"/>
              </a:rPr>
              <a:t> for common lab experiments using radioisotopes – the best way to determine activity in waste is to conduct direct activity measurements.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81000"/>
            <a:ext cx="7772400" cy="533400"/>
          </a:xfrm>
        </p:spPr>
        <p:txBody>
          <a:bodyPr/>
          <a:lstStyle/>
          <a:p>
            <a:pPr algn="l" eaLnBrk="1" hangingPunct="1"/>
            <a:r>
              <a:rPr lang="en-US" altLang="en-US" sz="2800"/>
              <a:t>6) USF Emergency Procedures</a:t>
            </a:r>
          </a:p>
        </p:txBody>
      </p:sp>
      <p:sp>
        <p:nvSpPr>
          <p:cNvPr id="35843" name="Text Box 3"/>
          <p:cNvSpPr txBox="1">
            <a:spLocks noChangeArrowheads="1"/>
          </p:cNvSpPr>
          <p:nvPr/>
        </p:nvSpPr>
        <p:spPr bwMode="auto">
          <a:xfrm>
            <a:off x="381000" y="1143000"/>
            <a:ext cx="73152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sz="2000" b="1" u="sng" dirty="0">
                <a:latin typeface="Arial" panose="020B0604020202020204" pitchFamily="34" charset="0"/>
                <a:ea typeface="Arial Unicode MS" panose="020B0604020202020204" pitchFamily="34" charset="-128"/>
                <a:cs typeface="Arial Unicode MS" panose="020B0604020202020204" pitchFamily="34" charset="-128"/>
              </a:rPr>
              <a:t>IMPORTANT DEFINITIONS </a:t>
            </a:r>
            <a:r>
              <a:rPr lang="en-US" altLang="en-US" sz="2000" b="1" dirty="0">
                <a:latin typeface="Arial" panose="020B0604020202020204" pitchFamily="34" charset="0"/>
                <a:ea typeface="Arial Unicode MS" panose="020B0604020202020204" pitchFamily="34" charset="-128"/>
                <a:cs typeface="Arial Unicode MS" panose="020B0604020202020204" pitchFamily="34" charset="-128"/>
              </a:rPr>
              <a:t>  </a:t>
            </a:r>
          </a:p>
          <a:p>
            <a:pPr eaLnBrk="1" hangingPunct="1">
              <a:spcBef>
                <a:spcPct val="50000"/>
              </a:spcBef>
              <a:defRPr/>
            </a:pPr>
            <a:r>
              <a:rPr lang="en-US" altLang="en-US" sz="2000" b="1" u="sng" dirty="0">
                <a:latin typeface="Arial" panose="020B0604020202020204" pitchFamily="34" charset="0"/>
                <a:ea typeface="Arial Unicode MS" panose="020B0604020202020204" pitchFamily="34" charset="-128"/>
                <a:cs typeface="Arial Unicode MS" panose="020B0604020202020204" pitchFamily="34" charset="-128"/>
              </a:rPr>
              <a:t>Contamination</a:t>
            </a:r>
            <a:r>
              <a:rPr lang="en-US" altLang="en-US" sz="2000" u="sng" dirty="0">
                <a:latin typeface="Arial" panose="020B0604020202020204" pitchFamily="34" charset="0"/>
                <a:ea typeface="Arial Unicode MS" panose="020B0604020202020204" pitchFamily="34" charset="-128"/>
                <a:cs typeface="Arial Unicode MS" panose="020B0604020202020204" pitchFamily="34" charset="-128"/>
              </a:rPr>
              <a:t> </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Radioactive material that is not contained and under the control of an authorized user. </a:t>
            </a:r>
            <a:endParaRPr lang="en-US" altLang="en-US" sz="2000" b="1" dirty="0">
              <a:latin typeface="Arial" panose="020B0604020202020204" pitchFamily="34" charset="0"/>
              <a:ea typeface="Arial Unicode MS" panose="020B0604020202020204" pitchFamily="34" charset="-128"/>
              <a:cs typeface="Arial Unicode MS" panose="020B0604020202020204" pitchFamily="34" charset="-128"/>
            </a:endParaRPr>
          </a:p>
          <a:p>
            <a:pPr eaLnBrk="1" hangingPunct="1">
              <a:spcBef>
                <a:spcPct val="50000"/>
              </a:spcBef>
              <a:defRPr/>
            </a:pPr>
            <a:r>
              <a:rPr lang="en-US" altLang="en-US" sz="2000" b="1" u="sng" dirty="0">
                <a:latin typeface="Arial" panose="020B0604020202020204" pitchFamily="34" charset="0"/>
                <a:ea typeface="Arial Unicode MS" panose="020B0604020202020204" pitchFamily="34" charset="-128"/>
                <a:cs typeface="Arial Unicode MS" panose="020B0604020202020204" pitchFamily="34" charset="-128"/>
              </a:rPr>
              <a:t>Spill</a:t>
            </a:r>
            <a:r>
              <a:rPr lang="en-US" altLang="en-US" sz="2000" dirty="0">
                <a:latin typeface="Arial" panose="020B0604020202020204" pitchFamily="34" charset="0"/>
                <a:ea typeface="Arial Unicode MS" panose="020B0604020202020204" pitchFamily="34" charset="-128"/>
                <a:cs typeface="Arial Unicode MS" panose="020B0604020202020204" pitchFamily="34" charset="-128"/>
              </a:rPr>
              <a:t> – 	Loss of control of radioactivity outside of a designed containment area. A spill involves radioactive contamination beyond the designated radioactive use area, which includes contamination on the floor, shoes, lab coat, and any equipment that is not designated as “Radioactive”.</a:t>
            </a:r>
          </a:p>
          <a:p>
            <a:pPr eaLnBrk="1" hangingPunct="1">
              <a:spcBef>
                <a:spcPct val="50000"/>
              </a:spcBef>
              <a:defRPr/>
            </a:pPr>
            <a:r>
              <a:rPr lang="en-US" altLang="en-US" sz="2800" dirty="0">
                <a:solidFill>
                  <a:srgbClr val="FF0066"/>
                </a:solidFill>
                <a:effectLst>
                  <a:outerShdw blurRad="38100" dist="38100" dir="2700000" algn="tl">
                    <a:srgbClr val="000000"/>
                  </a:outerShdw>
                </a:effectLst>
                <a:latin typeface="Arial" panose="020B0604020202020204" pitchFamily="34" charset="0"/>
                <a:cs typeface="Times New Roman" panose="02020603050405020304" pitchFamily="18" charset="0"/>
              </a:rPr>
              <a:t>Spill procedures are posted in all USF radioisotope labs on LAVA color paper.</a:t>
            </a:r>
          </a:p>
          <a:p>
            <a:pPr eaLnBrk="1" hangingPunct="1">
              <a:spcBef>
                <a:spcPct val="50000"/>
              </a:spcBef>
              <a:defRPr/>
            </a:pPr>
            <a:r>
              <a:rPr lang="en-US" altLang="en-US" sz="2800" dirty="0">
                <a:solidFill>
                  <a:schemeClr val="accent2"/>
                </a:solidFill>
                <a:effectLst>
                  <a:outerShdw blurRad="38100" dist="38100" dir="2700000" algn="tl">
                    <a:srgbClr val="000000"/>
                  </a:outerShdw>
                </a:effectLst>
                <a:latin typeface="Arial" panose="020B0604020202020204" pitchFamily="34" charset="0"/>
                <a:cs typeface="Times New Roman" panose="02020603050405020304" pitchFamily="18" charset="0"/>
              </a:rPr>
              <a:t>Notify the USF Radiation Safety Office for ALL spills</a:t>
            </a:r>
            <a:r>
              <a:rPr lang="en-US" altLang="en-US" sz="2800" dirty="0">
                <a:solidFill>
                  <a:schemeClr val="accent2"/>
                </a:solidFill>
                <a:effectLst>
                  <a:outerShdw blurRad="38100" dist="38100" dir="2700000" algn="tl">
                    <a:srgbClr val="000000"/>
                  </a:outerShdw>
                </a:effectLst>
                <a:latin typeface="Arial" panose="020B0604020202020204" pitchFamily="34" charset="0"/>
              </a:rPr>
              <a:t> of radioactive materials!</a:t>
            </a:r>
          </a:p>
        </p:txBody>
      </p:sp>
      <p:pic>
        <p:nvPicPr>
          <p:cNvPr id="35844" name="Picture 4" descr="hom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219200"/>
            <a:ext cx="1239838"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457200"/>
          </a:xfrm>
        </p:spPr>
        <p:txBody>
          <a:bodyPr/>
          <a:lstStyle/>
          <a:p>
            <a:pPr eaLnBrk="1" hangingPunct="1"/>
            <a:r>
              <a:rPr lang="en-US" altLang="en-US" sz="2800"/>
              <a:t>USF Emergency Procedure</a:t>
            </a:r>
          </a:p>
        </p:txBody>
      </p:sp>
      <p:sp>
        <p:nvSpPr>
          <p:cNvPr id="36867" name="Text Box 3"/>
          <p:cNvSpPr txBox="1">
            <a:spLocks noChangeArrowheads="1"/>
          </p:cNvSpPr>
          <p:nvPr/>
        </p:nvSpPr>
        <p:spPr bwMode="auto">
          <a:xfrm>
            <a:off x="304800" y="914400"/>
            <a:ext cx="8305800" cy="531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977900" indent="-457200">
              <a:defRPr sz="2400">
                <a:solidFill>
                  <a:schemeClr val="tx1"/>
                </a:solidFill>
                <a:latin typeface="Times New Roman" pitchFamily="18" charset="0"/>
              </a:defRPr>
            </a:lvl2pPr>
            <a:lvl3pPr marL="1549400" indent="-457200">
              <a:defRPr sz="2400">
                <a:solidFill>
                  <a:schemeClr val="tx1"/>
                </a:solidFill>
                <a:latin typeface="Times New Roman" pitchFamily="18" charset="0"/>
              </a:defRPr>
            </a:lvl3pPr>
            <a:lvl4pPr marL="2120900" indent="-457200">
              <a:defRPr sz="2400">
                <a:solidFill>
                  <a:schemeClr val="tx1"/>
                </a:solidFill>
                <a:latin typeface="Times New Roman" pitchFamily="18" charset="0"/>
              </a:defRPr>
            </a:lvl4pPr>
            <a:lvl5pPr marL="2692400" indent="-457200">
              <a:defRPr sz="2400">
                <a:solidFill>
                  <a:schemeClr val="tx1"/>
                </a:solidFill>
                <a:latin typeface="Times New Roman" pitchFamily="18" charset="0"/>
              </a:defRPr>
            </a:lvl5pPr>
            <a:lvl6pPr marL="3149600" indent="-457200" eaLnBrk="0" fontAlgn="base" hangingPunct="0">
              <a:spcBef>
                <a:spcPct val="0"/>
              </a:spcBef>
              <a:spcAft>
                <a:spcPct val="0"/>
              </a:spcAft>
              <a:defRPr sz="2400">
                <a:solidFill>
                  <a:schemeClr val="tx1"/>
                </a:solidFill>
                <a:latin typeface="Times New Roman" pitchFamily="18" charset="0"/>
              </a:defRPr>
            </a:lvl6pPr>
            <a:lvl7pPr marL="3606800" indent="-457200" eaLnBrk="0" fontAlgn="base" hangingPunct="0">
              <a:spcBef>
                <a:spcPct val="0"/>
              </a:spcBef>
              <a:spcAft>
                <a:spcPct val="0"/>
              </a:spcAft>
              <a:defRPr sz="2400">
                <a:solidFill>
                  <a:schemeClr val="tx1"/>
                </a:solidFill>
                <a:latin typeface="Times New Roman" pitchFamily="18" charset="0"/>
              </a:defRPr>
            </a:lvl7pPr>
            <a:lvl8pPr marL="4064000" indent="-457200" eaLnBrk="0" fontAlgn="base" hangingPunct="0">
              <a:spcBef>
                <a:spcPct val="0"/>
              </a:spcBef>
              <a:spcAft>
                <a:spcPct val="0"/>
              </a:spcAft>
              <a:defRPr sz="2400">
                <a:solidFill>
                  <a:schemeClr val="tx1"/>
                </a:solidFill>
                <a:latin typeface="Times New Roman" pitchFamily="18" charset="0"/>
              </a:defRPr>
            </a:lvl8pPr>
            <a:lvl9pPr marL="4521200" indent="-4572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u="sng">
                <a:latin typeface="Arial" charset="0"/>
                <a:cs typeface="Arial" charset="0"/>
              </a:rPr>
              <a:t>Minor Spills</a:t>
            </a:r>
            <a:r>
              <a:rPr lang="en-US" altLang="en-US" sz="1800" b="1">
                <a:latin typeface="Arial" charset="0"/>
                <a:cs typeface="Arial" charset="0"/>
              </a:rPr>
              <a:t> – Radioactive spills involving less than (&lt;) 50</a:t>
            </a:r>
            <a:r>
              <a:rPr lang="en-US" altLang="en-US" sz="1800" b="1">
                <a:latin typeface="Symbol" pitchFamily="18" charset="2"/>
                <a:cs typeface="Arial" charset="0"/>
              </a:rPr>
              <a:t>m</a:t>
            </a:r>
            <a:r>
              <a:rPr lang="en-US" altLang="en-US" sz="1800" b="1">
                <a:latin typeface="Arial" charset="0"/>
                <a:cs typeface="Arial" charset="0"/>
              </a:rPr>
              <a:t>Ci of activity and/or a survey meter reading of less than (&lt;) 5 mR/hr at a distance of one foot.  Minor spills require RSO notification as soon as possible.</a:t>
            </a:r>
          </a:p>
          <a:p>
            <a:pPr eaLnBrk="1" hangingPunct="1">
              <a:spcBef>
                <a:spcPct val="50000"/>
              </a:spcBef>
            </a:pPr>
            <a:r>
              <a:rPr lang="en-US" altLang="en-US" sz="1600" b="1">
                <a:solidFill>
                  <a:srgbClr val="FF3300"/>
                </a:solidFill>
                <a:latin typeface="Arial" charset="0"/>
                <a:cs typeface="Arial" charset="0"/>
              </a:rPr>
              <a:t>PROCEDURES</a:t>
            </a:r>
          </a:p>
          <a:p>
            <a:pPr eaLnBrk="1" hangingPunct="1">
              <a:spcBef>
                <a:spcPct val="50000"/>
              </a:spcBef>
            </a:pPr>
            <a:r>
              <a:rPr lang="en-US" altLang="en-US" sz="1600">
                <a:latin typeface="Arial" charset="0"/>
                <a:cs typeface="Arial" charset="0"/>
              </a:rPr>
              <a:t>NOTIFY: Notify persons in the lab that a spill has occurred. </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PREVENT THE SPREAD: Cover the spill with absorbent paper. </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REPORT: Report incident to USF’s Radiation Safety Office. In the event the RS office cannot be reached, utilize the “Radiation Emergencies” contact list on the lab door.</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CLEAN UP: Use disposable gloves, lab coat, and eye protection. Cover the spill with absorbent material as quickly and as completely as possible to prevent spreading. To localize the contamination, wipe inward toward the center of the spill. Do not wipe back and forth or in a random fashion. Carefully fold absorbent paper and wipe up spill. Insert into a plastic bag and dispose of in the radioactive waste container. Include all other contaminated materials such as disposable gloves. </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SURVEY: With a survey meter, check the area around the spill, and your hands and clothing for contamination. A swipe survey must be performed to demonstrate that decontamination results are below the limit of 200 cpm (open window).  Retain all survey and wipe results in your radioisotope notebook for future reference.  </a:t>
            </a:r>
            <a:endParaRPr lang="en-US" altLang="en-US" sz="1400">
              <a:latin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228600"/>
            <a:ext cx="7772400" cy="533400"/>
          </a:xfrm>
        </p:spPr>
        <p:txBody>
          <a:bodyPr/>
          <a:lstStyle/>
          <a:p>
            <a:pPr eaLnBrk="1" hangingPunct="1"/>
            <a:r>
              <a:rPr lang="en-US" altLang="en-US" sz="2800"/>
              <a:t>USF Emergency Procedure</a:t>
            </a:r>
          </a:p>
        </p:txBody>
      </p:sp>
      <p:sp>
        <p:nvSpPr>
          <p:cNvPr id="37891" name="Text Box 4"/>
          <p:cNvSpPr txBox="1">
            <a:spLocks noChangeArrowheads="1"/>
          </p:cNvSpPr>
          <p:nvPr/>
        </p:nvSpPr>
        <p:spPr bwMode="auto">
          <a:xfrm>
            <a:off x="533400" y="838200"/>
            <a:ext cx="8305800" cy="566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latin typeface="Arial" charset="0"/>
                <a:cs typeface="Arial" charset="0"/>
              </a:rPr>
              <a:t>Major Spills – Radioactive spills involving MORE than (&gt;) 50 mCi of activity and/or a survey meter reading of MORE than (&gt;) 5 mR/hr at a distance of one foot.  Major spills require immediate RSO notification.</a:t>
            </a:r>
            <a:endParaRPr lang="en-US" altLang="en-US" sz="1800">
              <a:latin typeface="Arial" charset="0"/>
              <a:ea typeface="Arial Unicode MS" pitchFamily="34" charset="-128"/>
              <a:cs typeface="Arial Unicode MS" pitchFamily="34" charset="-128"/>
            </a:endParaRPr>
          </a:p>
          <a:p>
            <a:pPr eaLnBrk="1" hangingPunct="1">
              <a:spcBef>
                <a:spcPct val="50000"/>
              </a:spcBef>
            </a:pPr>
            <a:r>
              <a:rPr lang="en-US" altLang="en-US" sz="1600" b="1">
                <a:solidFill>
                  <a:srgbClr val="FF3300"/>
                </a:solidFill>
                <a:latin typeface="Arial" charset="0"/>
                <a:cs typeface="Arial" charset="0"/>
              </a:rPr>
              <a:t>PROCEDURES</a:t>
            </a:r>
            <a:endParaRPr lang="en-US" altLang="en-US" sz="1600">
              <a:latin typeface="Arial" charset="0"/>
              <a:cs typeface="Arial" charset="0"/>
            </a:endParaRPr>
          </a:p>
          <a:p>
            <a:pPr eaLnBrk="1" hangingPunct="1">
              <a:spcBef>
                <a:spcPct val="50000"/>
              </a:spcBef>
            </a:pPr>
            <a:r>
              <a:rPr lang="en-US" altLang="en-US" sz="1600">
                <a:latin typeface="Arial" charset="0"/>
                <a:cs typeface="Arial" charset="0"/>
              </a:rPr>
              <a:t>CLEAR THE AREA: Notify all persons not involved in the spill to vacate the room. </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PREVENT THE SPREAD: Cover the spill with absorbent pads, but do not attempt to clean it up. Confine the movement of all personnel potentially contaminated to prevent the spread. </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SHIELD THE SOURCE: If possible, the spill should be shielded, but only if it can be done without further contamination or without significantly increasing your radiation exposure. </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CLOSE THE ROOM: Leave the room and lock and stay by the door(s) to prevent entry.</a:t>
            </a:r>
            <a:endParaRPr lang="en-US" altLang="en-US" sz="1600">
              <a:latin typeface="Arial" charset="0"/>
              <a:ea typeface="Arial Unicode MS" pitchFamily="34" charset="-128"/>
              <a:cs typeface="Arial Unicode MS" pitchFamily="34" charset="-128"/>
            </a:endParaRPr>
          </a:p>
          <a:p>
            <a:pPr eaLnBrk="1" hangingPunct="1">
              <a:spcBef>
                <a:spcPct val="50000"/>
              </a:spcBef>
            </a:pPr>
            <a:r>
              <a:rPr lang="en-US" altLang="en-US" sz="1600">
                <a:latin typeface="Arial" charset="0"/>
                <a:cs typeface="Arial" charset="0"/>
              </a:rPr>
              <a:t>CALL FOR HELP: Notify the Radiation Safety Office immediately. In the event the Radiation Control Office cannot be reached, utilize the “Radiation Emergencies” contact list on lab door.</a:t>
            </a:r>
            <a:endParaRPr lang="en-US" altLang="en-US" sz="1600">
              <a:latin typeface="Arial" charset="0"/>
              <a:ea typeface="Arial Unicode MS" pitchFamily="34" charset="-128"/>
              <a:cs typeface="Arial Unicode MS" pitchFamily="34" charset="-128"/>
            </a:endParaRPr>
          </a:p>
          <a:p>
            <a:pPr eaLnBrk="1" hangingPunct="1"/>
            <a:r>
              <a:rPr lang="en-US" altLang="en-US" sz="1600">
                <a:latin typeface="Arial" charset="0"/>
                <a:cs typeface="Arial" charset="0"/>
              </a:rPr>
              <a:t>PERSONNEL DECONTAMINATION: Contaminated clothing should be removed and stored in a plastic bag for further evaluation by the Radiation Safety Office. If the spill is on the skin, flush thoroughly and then wash with mild soap and lukewarm water.</a:t>
            </a:r>
          </a:p>
          <a:p>
            <a:pPr algn="ctr" eaLnBrk="1" hangingPunct="1"/>
            <a:br>
              <a:rPr lang="en-US" altLang="en-US" sz="1800">
                <a:latin typeface="Arial Unicode MS" pitchFamily="34" charset="-128"/>
                <a:ea typeface="Arial Unicode MS" pitchFamily="34" charset="-128"/>
                <a:cs typeface="Arial Unicode MS" pitchFamily="34" charset="-128"/>
              </a:rPr>
            </a:br>
            <a:r>
              <a:rPr lang="en-US" altLang="en-US" sz="1800" b="1" u="sng">
                <a:solidFill>
                  <a:srgbClr val="FF0000"/>
                </a:solidFill>
                <a:latin typeface="Arial Unicode MS" pitchFamily="34" charset="-128"/>
                <a:ea typeface="Arial Unicode MS" pitchFamily="34" charset="-128"/>
                <a:cs typeface="Arial Unicode MS" pitchFamily="34" charset="-128"/>
              </a:rPr>
              <a:t>DO NOT SCRUB SKIN!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381000"/>
            <a:ext cx="7772400" cy="762000"/>
          </a:xfrm>
        </p:spPr>
        <p:txBody>
          <a:bodyPr/>
          <a:lstStyle/>
          <a:p>
            <a:pPr eaLnBrk="1" hangingPunct="1"/>
            <a:r>
              <a:rPr lang="en-US" altLang="en-US" sz="3600"/>
              <a:t>Summary: Usage Requirements</a:t>
            </a:r>
          </a:p>
        </p:txBody>
      </p:sp>
      <p:sp>
        <p:nvSpPr>
          <p:cNvPr id="3" name="TextBox 2"/>
          <p:cNvSpPr txBox="1"/>
          <p:nvPr/>
        </p:nvSpPr>
        <p:spPr>
          <a:xfrm>
            <a:off x="685800" y="1371600"/>
            <a:ext cx="7772400" cy="5078413"/>
          </a:xfrm>
          <a:prstGeom prst="rect">
            <a:avLst/>
          </a:prstGeom>
          <a:noFill/>
        </p:spPr>
        <p:txBody>
          <a:bodyPr>
            <a:spAutoFit/>
          </a:bodyPr>
          <a:lstStyle/>
          <a:p>
            <a:pPr eaLnBrk="1" hangingPunct="1">
              <a:defRPr/>
            </a:pPr>
            <a:r>
              <a:rPr lang="en-US" dirty="0">
                <a:latin typeface="+mj-lt"/>
              </a:rPr>
              <a:t>In order to use radioactive material:</a:t>
            </a:r>
          </a:p>
          <a:p>
            <a:pPr eaLnBrk="1" hangingPunct="1">
              <a:defRPr/>
            </a:pPr>
            <a:endParaRPr lang="en-US" dirty="0">
              <a:latin typeface="+mj-lt"/>
            </a:endParaRPr>
          </a:p>
          <a:p>
            <a:pPr marL="342900" indent="-342900" eaLnBrk="1" hangingPunct="1">
              <a:buFont typeface="Arial" panose="020B0604020202020204" pitchFamily="34" charset="0"/>
              <a:buChar char="•"/>
              <a:defRPr/>
            </a:pPr>
            <a:r>
              <a:rPr lang="en-US" sz="2000" dirty="0">
                <a:latin typeface="+mj-lt"/>
              </a:rPr>
              <a:t>A red notebook is required containing all updated material </a:t>
            </a:r>
          </a:p>
          <a:p>
            <a:pPr marL="342900" indent="-342900" eaLnBrk="1" hangingPunct="1">
              <a:buFont typeface="Arial" panose="020B0604020202020204" pitchFamily="34" charset="0"/>
              <a:buChar char="•"/>
              <a:defRPr/>
            </a:pPr>
            <a:r>
              <a:rPr lang="en-US" sz="2000" dirty="0">
                <a:latin typeface="+mj-lt"/>
              </a:rPr>
              <a:t>An approved workstation in good condition</a:t>
            </a:r>
          </a:p>
          <a:p>
            <a:pPr marL="342900" indent="-342900" eaLnBrk="1" hangingPunct="1">
              <a:buFont typeface="Arial" panose="020B0604020202020204" pitchFamily="34" charset="0"/>
              <a:buChar char="•"/>
              <a:defRPr/>
            </a:pPr>
            <a:r>
              <a:rPr lang="en-US" sz="2000" dirty="0">
                <a:latin typeface="+mj-lt"/>
              </a:rPr>
              <a:t>Required PPE (lab coat, gloves, safety glasses)</a:t>
            </a:r>
          </a:p>
          <a:p>
            <a:pPr marL="342900" indent="-342900" eaLnBrk="1" hangingPunct="1">
              <a:buFont typeface="Arial" panose="020B0604020202020204" pitchFamily="34" charset="0"/>
              <a:buChar char="•"/>
              <a:defRPr/>
            </a:pPr>
            <a:r>
              <a:rPr lang="en-US" sz="2000" dirty="0">
                <a:latin typeface="+mj-lt"/>
              </a:rPr>
              <a:t>Knowledge of location of Radiological Emergency Postings</a:t>
            </a:r>
          </a:p>
          <a:p>
            <a:pPr marL="342900" indent="-342900" eaLnBrk="1" hangingPunct="1">
              <a:buFont typeface="Arial" panose="020B0604020202020204" pitchFamily="34" charset="0"/>
              <a:buChar char="•"/>
              <a:defRPr/>
            </a:pPr>
            <a:endParaRPr lang="en-US" sz="2000" dirty="0">
              <a:latin typeface="+mj-lt"/>
            </a:endParaRPr>
          </a:p>
          <a:p>
            <a:pPr eaLnBrk="1" hangingPunct="1">
              <a:defRPr/>
            </a:pPr>
            <a:r>
              <a:rPr lang="en-US" dirty="0">
                <a:latin typeface="+mj-lt"/>
              </a:rPr>
              <a:t>Each day of use you must:</a:t>
            </a:r>
          </a:p>
          <a:p>
            <a:pPr eaLnBrk="1" hangingPunct="1">
              <a:defRPr/>
            </a:pPr>
            <a:endParaRPr lang="en-US" dirty="0">
              <a:latin typeface="+mj-lt"/>
            </a:endParaRPr>
          </a:p>
          <a:p>
            <a:pPr marL="342900" indent="-342900" eaLnBrk="1" hangingPunct="1">
              <a:buFont typeface="Arial" panose="020B0604020202020204" pitchFamily="34" charset="0"/>
              <a:buChar char="•"/>
              <a:defRPr/>
            </a:pPr>
            <a:r>
              <a:rPr lang="en-US" sz="2000" dirty="0">
                <a:latin typeface="+mj-lt"/>
              </a:rPr>
              <a:t>Indicate usage on ‘Record of Use’ form</a:t>
            </a:r>
          </a:p>
          <a:p>
            <a:pPr marL="342900" indent="-342900" eaLnBrk="1" hangingPunct="1">
              <a:buFont typeface="Arial" panose="020B0604020202020204" pitchFamily="34" charset="0"/>
              <a:buChar char="•"/>
              <a:defRPr/>
            </a:pPr>
            <a:r>
              <a:rPr lang="en-US" sz="2000" dirty="0">
                <a:latin typeface="+mj-lt"/>
              </a:rPr>
              <a:t>Update the waste time on added contents</a:t>
            </a:r>
          </a:p>
          <a:p>
            <a:pPr marL="342900" indent="-342900" eaLnBrk="1" hangingPunct="1">
              <a:buFont typeface="Arial" panose="020B0604020202020204" pitchFamily="34" charset="0"/>
              <a:buChar char="•"/>
              <a:defRPr/>
            </a:pPr>
            <a:r>
              <a:rPr lang="en-US" sz="2000" dirty="0">
                <a:latin typeface="+mj-lt"/>
              </a:rPr>
              <a:t>Survey the work area following work with radioisotopes</a:t>
            </a:r>
          </a:p>
          <a:p>
            <a:pPr marL="342900" indent="-342900" eaLnBrk="1" hangingPunct="1">
              <a:buFont typeface="Arial" panose="020B0604020202020204" pitchFamily="34" charset="0"/>
              <a:buChar char="•"/>
              <a:defRPr/>
            </a:pPr>
            <a:endParaRPr lang="en-US" sz="2000" dirty="0">
              <a:latin typeface="+mj-lt"/>
            </a:endParaRPr>
          </a:p>
          <a:p>
            <a:pPr eaLnBrk="1" hangingPunct="1">
              <a:defRPr/>
            </a:pPr>
            <a:r>
              <a:rPr lang="en-US" dirty="0">
                <a:solidFill>
                  <a:srgbClr val="FF0000"/>
                </a:solidFill>
                <a:latin typeface="+mj-lt"/>
              </a:rPr>
              <a:t>If you notice a problem with your survey </a:t>
            </a:r>
          </a:p>
          <a:p>
            <a:pPr eaLnBrk="1" hangingPunct="1">
              <a:defRPr/>
            </a:pPr>
            <a:r>
              <a:rPr lang="en-US" dirty="0">
                <a:solidFill>
                  <a:srgbClr val="FF0000"/>
                </a:solidFill>
                <a:latin typeface="+mj-lt"/>
              </a:rPr>
              <a:t>meter, notify the Radiation Safety Office.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a:t>Summary: Wipe Test Requirements</a:t>
            </a:r>
          </a:p>
        </p:txBody>
      </p:sp>
      <p:sp>
        <p:nvSpPr>
          <p:cNvPr id="3" name="TextBox 2"/>
          <p:cNvSpPr txBox="1"/>
          <p:nvPr/>
        </p:nvSpPr>
        <p:spPr>
          <a:xfrm>
            <a:off x="685800" y="1768475"/>
            <a:ext cx="7772400" cy="522288"/>
          </a:xfrm>
          <a:prstGeom prst="rect">
            <a:avLst/>
          </a:prstGeom>
          <a:noFill/>
        </p:spPr>
        <p:txBody>
          <a:bodyPr>
            <a:spAutoFit/>
          </a:bodyPr>
          <a:lstStyle/>
          <a:p>
            <a:pPr eaLnBrk="1" hangingPunct="1">
              <a:defRPr/>
            </a:pPr>
            <a:r>
              <a:rPr lang="en-US" sz="2800" dirty="0">
                <a:solidFill>
                  <a:srgbClr val="0000FF"/>
                </a:solidFill>
                <a:latin typeface="+mj-lt"/>
              </a:rPr>
              <a:t>Wipe tests are required when:</a:t>
            </a:r>
          </a:p>
        </p:txBody>
      </p:sp>
      <p:sp>
        <p:nvSpPr>
          <p:cNvPr id="4" name="TextBox 3"/>
          <p:cNvSpPr txBox="1"/>
          <p:nvPr/>
        </p:nvSpPr>
        <p:spPr>
          <a:xfrm>
            <a:off x="685800" y="2514600"/>
            <a:ext cx="7772400" cy="3786188"/>
          </a:xfrm>
          <a:prstGeom prst="rect">
            <a:avLst/>
          </a:prstGeom>
          <a:noFill/>
        </p:spPr>
        <p:txBody>
          <a:bodyPr>
            <a:spAutoFit/>
          </a:bodyPr>
          <a:lstStyle/>
          <a:p>
            <a:pPr marL="342900" indent="-342900" eaLnBrk="1" hangingPunct="1">
              <a:buFont typeface="Arial" panose="020B0604020202020204" pitchFamily="34" charset="0"/>
              <a:buChar char="•"/>
              <a:defRPr/>
            </a:pPr>
            <a:r>
              <a:rPr lang="en-US" dirty="0">
                <a:solidFill>
                  <a:srgbClr val="FF0000"/>
                </a:solidFill>
                <a:latin typeface="+mj-lt"/>
              </a:rPr>
              <a:t>Initially </a:t>
            </a:r>
          </a:p>
          <a:p>
            <a:pPr marL="800100" lvl="1" indent="-342900" eaLnBrk="1" hangingPunct="1">
              <a:buFont typeface="Arial" panose="020B0604020202020204" pitchFamily="34" charset="0"/>
              <a:buChar char="•"/>
              <a:defRPr/>
            </a:pPr>
            <a:r>
              <a:rPr lang="en-US" dirty="0">
                <a:latin typeface="+mj-lt"/>
              </a:rPr>
              <a:t>Upon receiving a package containing radioactive material, conduct a wipe test the outside of the storage vial</a:t>
            </a:r>
          </a:p>
          <a:p>
            <a:pPr marL="342900" indent="-342900" eaLnBrk="1" hangingPunct="1">
              <a:buFont typeface="Arial" panose="020B0604020202020204" pitchFamily="34" charset="0"/>
              <a:buChar char="•"/>
              <a:defRPr/>
            </a:pPr>
            <a:r>
              <a:rPr lang="en-US" dirty="0">
                <a:solidFill>
                  <a:srgbClr val="FF0000"/>
                </a:solidFill>
                <a:latin typeface="+mj-lt"/>
              </a:rPr>
              <a:t>Each Use (removal of radioisotope from stock vial)</a:t>
            </a:r>
          </a:p>
          <a:p>
            <a:pPr marL="800100" lvl="1" indent="-342900" eaLnBrk="1" hangingPunct="1">
              <a:buFont typeface="Arial" panose="020B0604020202020204" pitchFamily="34" charset="0"/>
              <a:buChar char="•"/>
              <a:defRPr/>
            </a:pPr>
            <a:r>
              <a:rPr lang="en-US" dirty="0">
                <a:latin typeface="+mj-lt"/>
              </a:rPr>
              <a:t>Conduct a wipe test in the work area after each use of radioactive material </a:t>
            </a:r>
            <a:r>
              <a:rPr lang="en-US" altLang="en-US" sz="2000" b="1" u="sng" dirty="0">
                <a:solidFill>
                  <a:srgbClr val="008000"/>
                </a:solidFill>
                <a:latin typeface="Arial" panose="020B0604020202020204" pitchFamily="34" charset="0"/>
                <a:cs typeface="Arial" panose="020B0604020202020204" pitchFamily="34" charset="0"/>
              </a:rPr>
              <a:t>(H-3, C-14, S-35, or P-33)</a:t>
            </a:r>
            <a:endParaRPr lang="en-US" sz="2000" dirty="0">
              <a:latin typeface="+mj-lt"/>
            </a:endParaRPr>
          </a:p>
          <a:p>
            <a:pPr marL="342900" indent="-342900" eaLnBrk="1" hangingPunct="1">
              <a:buFont typeface="Arial" panose="020B0604020202020204" pitchFamily="34" charset="0"/>
              <a:buChar char="•"/>
              <a:defRPr/>
            </a:pPr>
            <a:r>
              <a:rPr lang="en-US" dirty="0">
                <a:solidFill>
                  <a:srgbClr val="FF0000"/>
                </a:solidFill>
                <a:latin typeface="+mj-lt"/>
              </a:rPr>
              <a:t>Weekly</a:t>
            </a:r>
          </a:p>
          <a:p>
            <a:pPr marL="800100" lvl="1" indent="-342900" eaLnBrk="1" hangingPunct="1">
              <a:buFont typeface="Arial" panose="020B0604020202020204" pitchFamily="34" charset="0"/>
              <a:buChar char="•"/>
              <a:defRPr/>
            </a:pPr>
            <a:r>
              <a:rPr lang="en-US" dirty="0">
                <a:latin typeface="+mj-lt"/>
              </a:rPr>
              <a:t>Conduct a weekly wipe test of any and all areas where radioactive material is being stored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656492" y="152400"/>
            <a:ext cx="7772400" cy="685800"/>
          </a:xfrm>
        </p:spPr>
        <p:txBody>
          <a:bodyPr/>
          <a:lstStyle/>
          <a:p>
            <a:pPr eaLnBrk="1" hangingPunct="1"/>
            <a:r>
              <a:rPr lang="en-US" altLang="en-US" dirty="0"/>
              <a:t>How to Perform a Wipe Test</a:t>
            </a:r>
          </a:p>
        </p:txBody>
      </p:sp>
      <p:sp>
        <p:nvSpPr>
          <p:cNvPr id="3" name="TextBox 2"/>
          <p:cNvSpPr txBox="1"/>
          <p:nvPr/>
        </p:nvSpPr>
        <p:spPr>
          <a:xfrm>
            <a:off x="515815" y="1066800"/>
            <a:ext cx="8077200" cy="5016758"/>
          </a:xfrm>
          <a:prstGeom prst="rect">
            <a:avLst/>
          </a:prstGeom>
          <a:noFill/>
        </p:spPr>
        <p:txBody>
          <a:bodyPr wrap="square">
            <a:spAutoFit/>
          </a:bodyPr>
          <a:lstStyle/>
          <a:p>
            <a:pPr eaLnBrk="1" hangingPunct="1">
              <a:defRPr/>
            </a:pPr>
            <a:r>
              <a:rPr lang="en-US" altLang="en-US" dirty="0">
                <a:solidFill>
                  <a:srgbClr val="0000FF"/>
                </a:solidFill>
                <a:latin typeface="Arial" panose="020B0604020202020204" pitchFamily="34" charset="0"/>
                <a:cs typeface="Arial" panose="020B0604020202020204" pitchFamily="34" charset="0"/>
              </a:rPr>
              <a:t>Create a background sample consisting of a new/unused dampened cotton swab and at least 3 ml of “safe scintillation cocktail in a scintillation vial . This can be re-used. </a:t>
            </a:r>
          </a:p>
          <a:p>
            <a:pPr eaLnBrk="1" hangingPunct="1">
              <a:defRPr/>
            </a:pPr>
            <a:endParaRPr lang="en-US" altLang="en-US" dirty="0">
              <a:latin typeface="Arial" panose="020B0604020202020204" pitchFamily="34" charset="0"/>
              <a:cs typeface="Arial" panose="020B0604020202020204" pitchFamily="34" charset="0"/>
            </a:endParaRPr>
          </a:p>
          <a:p>
            <a:pPr marL="342900" indent="-342900" eaLnBrk="1" hangingPunct="1">
              <a:spcAft>
                <a:spcPts val="600"/>
              </a:spcAft>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Dampen (with tap water) a cotton-tipped swab.  </a:t>
            </a:r>
          </a:p>
          <a:p>
            <a:pPr marL="342900" indent="-342900" eaLnBrk="1" hangingPunct="1">
              <a:spcAft>
                <a:spcPts val="600"/>
              </a:spcAft>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Wipe an area of approximately 100cm</a:t>
            </a:r>
            <a:r>
              <a:rPr lang="en-US" altLang="en-US" sz="2000" baseline="30000" dirty="0">
                <a:latin typeface="Arial" panose="020B0604020202020204" pitchFamily="34" charset="0"/>
                <a:cs typeface="Arial" panose="020B0604020202020204" pitchFamily="34" charset="0"/>
              </a:rPr>
              <a:t>2</a:t>
            </a:r>
            <a:r>
              <a:rPr lang="en-US" altLang="en-US" sz="2000" dirty="0">
                <a:latin typeface="Arial" panose="020B0604020202020204" pitchFamily="34" charset="0"/>
                <a:cs typeface="Arial" panose="020B0604020202020204" pitchFamily="34" charset="0"/>
              </a:rPr>
              <a:t> (about the size of a U.S. dollar bill). </a:t>
            </a:r>
          </a:p>
          <a:p>
            <a:pPr marL="342900" indent="-342900" eaLnBrk="1" hangingPunct="1">
              <a:spcAft>
                <a:spcPts val="600"/>
              </a:spcAft>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Place the cotton tip into a scintillation vial with at least 3 ml of “safe” scintillation cocktail </a:t>
            </a:r>
          </a:p>
          <a:p>
            <a:pPr marL="342900" indent="-342900" eaLnBrk="1" hangingPunct="1">
              <a:spcAft>
                <a:spcPts val="600"/>
              </a:spcAft>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Count the sample and background vials in a Liquid Scintillation Counter (LSC) set to “open” or “wide” window. </a:t>
            </a:r>
          </a:p>
          <a:p>
            <a:pPr marL="342900" indent="-342900" eaLnBrk="1" hangingPunct="1">
              <a:spcAft>
                <a:spcPts val="600"/>
              </a:spcAft>
              <a:buFont typeface="Arial" panose="020B0604020202020204" pitchFamily="34" charset="0"/>
              <a:buChar char="•"/>
              <a:defRPr/>
            </a:pPr>
            <a:r>
              <a:rPr lang="en-US" altLang="en-US" sz="2000" dirty="0">
                <a:latin typeface="Arial" panose="020B0604020202020204" pitchFamily="34" charset="0"/>
                <a:cs typeface="Arial" panose="020B0604020202020204" pitchFamily="34" charset="0"/>
              </a:rPr>
              <a:t>The results should be reviewed and data taped on the appropriate lab schematic, sign and date the form.</a:t>
            </a:r>
            <a:endParaRPr lang="en-US" sz="2000" dirty="0">
              <a:latin typeface="Arial" panose="020B0604020202020204" pitchFamily="34" charset="0"/>
              <a:cs typeface="Arial"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a:t>Commonly used</a:t>
            </a:r>
            <a:br>
              <a:rPr lang="en-US" altLang="en-US"/>
            </a:br>
            <a:r>
              <a:rPr lang="en-US" altLang="en-US"/>
              <a:t> pre-fixes and Suffixes</a:t>
            </a:r>
          </a:p>
        </p:txBody>
      </p:sp>
      <p:sp>
        <p:nvSpPr>
          <p:cNvPr id="3" name="TextBox 2"/>
          <p:cNvSpPr txBox="1"/>
          <p:nvPr/>
        </p:nvSpPr>
        <p:spPr>
          <a:xfrm>
            <a:off x="685800" y="1981200"/>
            <a:ext cx="7772400" cy="2677656"/>
          </a:xfrm>
          <a:prstGeom prst="rect">
            <a:avLst/>
          </a:prstGeom>
          <a:noFill/>
        </p:spPr>
        <p:txBody>
          <a:bodyPr numCol="2">
            <a:spAutoFit/>
          </a:bodyPr>
          <a:lstStyle/>
          <a:p>
            <a:pPr eaLnBrk="1" hangingPunct="1">
              <a:defRPr/>
            </a:pPr>
            <a:r>
              <a:rPr lang="en-US" sz="2800" dirty="0"/>
              <a:t>10</a:t>
            </a:r>
            <a:r>
              <a:rPr lang="en-US" sz="2800" baseline="30000" dirty="0"/>
              <a:t>12</a:t>
            </a:r>
            <a:r>
              <a:rPr lang="en-US" sz="2800" dirty="0"/>
              <a:t> 	</a:t>
            </a:r>
            <a:r>
              <a:rPr lang="en-US" sz="2800" dirty="0" err="1"/>
              <a:t>tera</a:t>
            </a:r>
            <a:endParaRPr lang="en-US" sz="2800" dirty="0"/>
          </a:p>
          <a:p>
            <a:pPr eaLnBrk="1" hangingPunct="1">
              <a:defRPr/>
            </a:pPr>
            <a:r>
              <a:rPr lang="en-US" sz="2800" dirty="0"/>
              <a:t>10</a:t>
            </a:r>
            <a:r>
              <a:rPr lang="en-US" sz="2800" baseline="30000" dirty="0"/>
              <a:t>9</a:t>
            </a:r>
            <a:r>
              <a:rPr lang="en-US" sz="2800" dirty="0"/>
              <a:t> 	</a:t>
            </a:r>
            <a:r>
              <a:rPr lang="en-US" sz="2800" dirty="0" err="1"/>
              <a:t>giga</a:t>
            </a:r>
            <a:r>
              <a:rPr lang="en-US" sz="2800" dirty="0"/>
              <a:t>	</a:t>
            </a:r>
          </a:p>
          <a:p>
            <a:pPr eaLnBrk="1" hangingPunct="1">
              <a:defRPr/>
            </a:pPr>
            <a:r>
              <a:rPr lang="en-US" sz="2800" dirty="0"/>
              <a:t>10</a:t>
            </a:r>
            <a:r>
              <a:rPr lang="en-US" sz="2800" baseline="30000" dirty="0"/>
              <a:t>6</a:t>
            </a:r>
            <a:r>
              <a:rPr lang="en-US" sz="2800" dirty="0"/>
              <a:t>	mega</a:t>
            </a:r>
          </a:p>
          <a:p>
            <a:pPr eaLnBrk="1" hangingPunct="1">
              <a:defRPr/>
            </a:pPr>
            <a:r>
              <a:rPr lang="en-US" sz="2800" dirty="0"/>
              <a:t>10</a:t>
            </a:r>
            <a:r>
              <a:rPr lang="en-US" sz="2800" baseline="30000" dirty="0"/>
              <a:t>3</a:t>
            </a:r>
            <a:r>
              <a:rPr lang="en-US" sz="2800" dirty="0"/>
              <a:t> 	kilo </a:t>
            </a:r>
          </a:p>
          <a:p>
            <a:pPr eaLnBrk="1" hangingPunct="1">
              <a:defRPr/>
            </a:pPr>
            <a:endParaRPr lang="en-US" sz="2800" dirty="0"/>
          </a:p>
          <a:p>
            <a:pPr eaLnBrk="1" hangingPunct="1">
              <a:defRPr/>
            </a:pPr>
            <a:endParaRPr lang="en-US" sz="2800" dirty="0"/>
          </a:p>
          <a:p>
            <a:pPr eaLnBrk="1" hangingPunct="1">
              <a:defRPr/>
            </a:pPr>
            <a:r>
              <a:rPr lang="en-US" sz="2800" dirty="0"/>
              <a:t>10</a:t>
            </a:r>
            <a:r>
              <a:rPr lang="en-US" sz="2800" baseline="30000" dirty="0"/>
              <a:t>-12</a:t>
            </a:r>
            <a:r>
              <a:rPr lang="en-US" sz="2800" dirty="0"/>
              <a:t> 	</a:t>
            </a:r>
            <a:r>
              <a:rPr lang="en-US" sz="2800" dirty="0" err="1"/>
              <a:t>pico</a:t>
            </a:r>
            <a:endParaRPr lang="en-US" sz="2800" dirty="0"/>
          </a:p>
          <a:p>
            <a:pPr eaLnBrk="1" hangingPunct="1">
              <a:defRPr/>
            </a:pPr>
            <a:r>
              <a:rPr lang="en-US" sz="2800" dirty="0"/>
              <a:t>10</a:t>
            </a:r>
            <a:r>
              <a:rPr lang="en-US" sz="2800" baseline="30000" dirty="0"/>
              <a:t>-9</a:t>
            </a:r>
            <a:r>
              <a:rPr lang="en-US" sz="2800" dirty="0"/>
              <a:t> 	</a:t>
            </a:r>
            <a:r>
              <a:rPr lang="en-US" sz="2800" dirty="0" err="1"/>
              <a:t>nano</a:t>
            </a:r>
            <a:endParaRPr lang="en-US" sz="2800" dirty="0"/>
          </a:p>
          <a:p>
            <a:pPr eaLnBrk="1" hangingPunct="1">
              <a:defRPr/>
            </a:pPr>
            <a:r>
              <a:rPr lang="en-US" sz="2800" dirty="0"/>
              <a:t>10</a:t>
            </a:r>
            <a:r>
              <a:rPr lang="en-US" sz="2800" baseline="30000" dirty="0"/>
              <a:t>-6</a:t>
            </a:r>
            <a:r>
              <a:rPr lang="en-US" sz="2800" dirty="0"/>
              <a:t> 	micro</a:t>
            </a:r>
          </a:p>
          <a:p>
            <a:pPr eaLnBrk="1" hangingPunct="1">
              <a:defRPr/>
            </a:pPr>
            <a:r>
              <a:rPr lang="en-US" sz="2800" dirty="0"/>
              <a:t>10</a:t>
            </a:r>
            <a:r>
              <a:rPr lang="en-US" sz="2800" baseline="30000" dirty="0"/>
              <a:t>-3</a:t>
            </a:r>
            <a:r>
              <a:rPr lang="en-US" sz="2800" dirty="0"/>
              <a:t> 	</a:t>
            </a:r>
            <a:r>
              <a:rPr lang="en-US" sz="2800" dirty="0" err="1"/>
              <a:t>milli</a:t>
            </a:r>
            <a:endParaRPr lang="en-US" sz="2800" dirty="0"/>
          </a:p>
          <a:p>
            <a:pPr eaLnBrk="1" hangingPunct="1">
              <a:defRPr/>
            </a:pPr>
            <a:endParaRPr lang="en-US" dirty="0"/>
          </a:p>
          <a:p>
            <a:pPr eaLnBrk="1" hangingPunct="1">
              <a:defRPr/>
            </a:pPr>
            <a:endParaRPr lang="en-US" dirty="0"/>
          </a:p>
        </p:txBody>
      </p:sp>
      <p:sp>
        <p:nvSpPr>
          <p:cNvPr id="41988" name="TextBox 3"/>
          <p:cNvSpPr txBox="1">
            <a:spLocks noChangeArrowheads="1"/>
          </p:cNvSpPr>
          <p:nvPr/>
        </p:nvSpPr>
        <p:spPr bwMode="auto">
          <a:xfrm>
            <a:off x="685800" y="4114800"/>
            <a:ext cx="77724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altLang="en-US" sz="2000" dirty="0"/>
              <a:t>Common quantities of radioactive material ordered for research</a:t>
            </a:r>
          </a:p>
          <a:p>
            <a:pPr algn="ctr" eaLnBrk="1" hangingPunct="1"/>
            <a:endParaRPr lang="en-US" altLang="en-US" sz="2000" dirty="0"/>
          </a:p>
          <a:p>
            <a:pPr eaLnBrk="1" hangingPunct="1"/>
            <a:r>
              <a:rPr lang="en-US" altLang="en-US" dirty="0"/>
              <a:t>1 x 10</a:t>
            </a:r>
            <a:r>
              <a:rPr lang="en-US" altLang="en-US" baseline="30000" dirty="0"/>
              <a:t>-6</a:t>
            </a:r>
            <a:r>
              <a:rPr lang="en-US" altLang="en-US" dirty="0"/>
              <a:t> Ci 	=   1 micro-Curie 	=1 </a:t>
            </a:r>
            <a:r>
              <a:rPr lang="el-GR" altLang="en-US" dirty="0"/>
              <a:t>μ</a:t>
            </a:r>
            <a:r>
              <a:rPr lang="en-US" altLang="en-US" dirty="0"/>
              <a:t>Ci</a:t>
            </a:r>
          </a:p>
          <a:p>
            <a:pPr eaLnBrk="1" hangingPunct="1"/>
            <a:r>
              <a:rPr lang="en-US" altLang="en-US" dirty="0"/>
              <a:t>1 x 10</a:t>
            </a:r>
            <a:r>
              <a:rPr lang="en-US" altLang="en-US" baseline="30000" dirty="0"/>
              <a:t>-3</a:t>
            </a:r>
            <a:r>
              <a:rPr lang="en-US" altLang="en-US" dirty="0"/>
              <a:t> Ci 	=   1 </a:t>
            </a:r>
            <a:r>
              <a:rPr lang="en-US" altLang="en-US" dirty="0" err="1"/>
              <a:t>milli</a:t>
            </a:r>
            <a:r>
              <a:rPr lang="en-US" altLang="en-US" dirty="0"/>
              <a:t>-Curie 	=1 mCi</a:t>
            </a:r>
          </a:p>
          <a:p>
            <a:pPr eaLnBrk="1" hangingPunct="1"/>
            <a:endParaRPr lang="en-US" altLang="en-US" baseline="30000" dirty="0"/>
          </a:p>
          <a:p>
            <a:pPr eaLnBrk="1" hangingPunct="1"/>
            <a:r>
              <a:rPr lang="en-US" altLang="en-US" dirty="0"/>
              <a:t>1,000 </a:t>
            </a:r>
            <a:r>
              <a:rPr lang="el-GR" altLang="en-US" dirty="0"/>
              <a:t>μ</a:t>
            </a:r>
            <a:r>
              <a:rPr lang="en-US" altLang="en-US" dirty="0"/>
              <a:t>Ci =  1 mCi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85800" y="381000"/>
            <a:ext cx="7772400" cy="914400"/>
          </a:xfrm>
        </p:spPr>
        <p:txBody>
          <a:bodyPr/>
          <a:lstStyle/>
          <a:p>
            <a:pPr eaLnBrk="1" hangingPunct="1"/>
            <a:r>
              <a:rPr lang="en-US" altLang="en-US"/>
              <a:t>Common units and symbols</a:t>
            </a:r>
          </a:p>
        </p:txBody>
      </p:sp>
      <p:sp>
        <p:nvSpPr>
          <p:cNvPr id="43011" name="TextBox 2"/>
          <p:cNvSpPr txBox="1">
            <a:spLocks noChangeArrowheads="1"/>
          </p:cNvSpPr>
          <p:nvPr/>
        </p:nvSpPr>
        <p:spPr bwMode="auto">
          <a:xfrm>
            <a:off x="685800" y="1447800"/>
            <a:ext cx="7772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Radioactivity: 		Curie (Ci)	SI Unit: (Bq)</a:t>
            </a:r>
          </a:p>
          <a:p>
            <a:pPr eaLnBrk="1" hangingPunct="1"/>
            <a:r>
              <a:rPr lang="en-US" altLang="en-US"/>
              <a:t>Exposure:		Roentgen (R)	SI Unit: (C/kg)	</a:t>
            </a:r>
          </a:p>
          <a:p>
            <a:pPr eaLnBrk="1" hangingPunct="1"/>
            <a:r>
              <a:rPr lang="en-US" altLang="en-US"/>
              <a:t>Absorbed Dose: 	(Rad)		SI Unit: (Gy)</a:t>
            </a:r>
          </a:p>
          <a:p>
            <a:pPr eaLnBrk="1" hangingPunct="1"/>
            <a:r>
              <a:rPr lang="en-US" altLang="en-US"/>
              <a:t>Dose Equivalent:	(Rem)		SI Unit: (Sv)</a:t>
            </a:r>
          </a:p>
          <a:p>
            <a:pPr eaLnBrk="1" hangingPunct="1"/>
            <a:endParaRPr lang="en-US" altLang="en-US"/>
          </a:p>
          <a:p>
            <a:pPr eaLnBrk="1" hangingPunct="1"/>
            <a:r>
              <a:rPr lang="en-US" altLang="en-US"/>
              <a:t>Common Conversions:</a:t>
            </a:r>
          </a:p>
          <a:p>
            <a:pPr eaLnBrk="1" hangingPunct="1"/>
            <a:endParaRPr lang="en-US" altLang="en-US"/>
          </a:p>
          <a:p>
            <a:pPr eaLnBrk="1" hangingPunct="1"/>
            <a:r>
              <a:rPr lang="en-US" altLang="en-US"/>
              <a:t>1 Ci ~ 3.7 x 10</a:t>
            </a:r>
            <a:r>
              <a:rPr lang="en-US" altLang="en-US" baseline="30000"/>
              <a:t>10</a:t>
            </a:r>
            <a:r>
              <a:rPr lang="en-US" altLang="en-US"/>
              <a:t> Becquerel</a:t>
            </a:r>
          </a:p>
          <a:p>
            <a:pPr eaLnBrk="1" hangingPunct="1"/>
            <a:r>
              <a:rPr lang="en-US" altLang="en-US"/>
              <a:t>1 Becquerel ~ 1 disintegrations per second (dps)</a:t>
            </a:r>
          </a:p>
          <a:p>
            <a:pPr eaLnBrk="1" hangingPunct="1"/>
            <a:r>
              <a:rPr lang="en-US" altLang="en-US"/>
              <a:t>1 Roentgen ~ 0.000258 C/kg</a:t>
            </a:r>
          </a:p>
          <a:p>
            <a:pPr eaLnBrk="1" hangingPunct="1"/>
            <a:r>
              <a:rPr lang="en-US" altLang="en-US"/>
              <a:t>1 Roentgen ~ 0.877 Rad </a:t>
            </a:r>
          </a:p>
          <a:p>
            <a:pPr eaLnBrk="1" hangingPunct="1"/>
            <a:r>
              <a:rPr lang="en-US" altLang="en-US"/>
              <a:t>100 Rad ~ 1 Grey</a:t>
            </a:r>
          </a:p>
          <a:p>
            <a:pPr eaLnBrk="1" hangingPunct="1"/>
            <a:r>
              <a:rPr lang="en-US" altLang="en-US"/>
              <a:t>100 Red ~ 1 Seivert</a:t>
            </a:r>
          </a:p>
          <a:p>
            <a:pPr eaLnBrk="1" hangingPunct="1"/>
            <a:r>
              <a:rPr lang="en-US" altLang="en-US"/>
              <a:t>1 Liter ~ 61.024 in</a:t>
            </a:r>
            <a:r>
              <a:rPr lang="en-US" altLang="en-US" baseline="30000"/>
              <a:t>3 </a:t>
            </a:r>
            <a:endParaRPr lang="en-US" altLang="en-US"/>
          </a:p>
          <a:p>
            <a:pPr eaLnBrk="1" hangingPunct="1"/>
            <a:endParaRPr lang="en-US"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228600"/>
            <a:ext cx="7772400" cy="533400"/>
          </a:xfrm>
        </p:spPr>
        <p:txBody>
          <a:bodyPr/>
          <a:lstStyle/>
          <a:p>
            <a:pPr algn="l" eaLnBrk="1" hangingPunct="1"/>
            <a:r>
              <a:rPr lang="en-US" altLang="en-US" sz="2800"/>
              <a:t>7) Exam</a:t>
            </a:r>
          </a:p>
        </p:txBody>
      </p:sp>
      <p:sp>
        <p:nvSpPr>
          <p:cNvPr id="44035" name="Text Box 3"/>
          <p:cNvSpPr txBox="1">
            <a:spLocks noChangeArrowheads="1"/>
          </p:cNvSpPr>
          <p:nvPr/>
        </p:nvSpPr>
        <p:spPr bwMode="auto">
          <a:xfrm>
            <a:off x="304800" y="838200"/>
            <a:ext cx="8534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pPr>
            <a:r>
              <a:rPr lang="en-US" altLang="en-US" sz="2000" b="1">
                <a:solidFill>
                  <a:schemeClr val="accent2"/>
                </a:solidFill>
                <a:latin typeface="Arial" charset="0"/>
              </a:rPr>
              <a:t>Print out USF radiation refresher exam sheet.</a:t>
            </a:r>
          </a:p>
          <a:p>
            <a:pPr eaLnBrk="1" hangingPunct="1">
              <a:spcBef>
                <a:spcPct val="30000"/>
              </a:spcBef>
            </a:pPr>
            <a:r>
              <a:rPr lang="en-US" altLang="en-US" sz="2000" b="1">
                <a:solidFill>
                  <a:schemeClr val="accent2"/>
                </a:solidFill>
                <a:latin typeface="Arial" charset="0"/>
              </a:rPr>
              <a:t>Using a black pen select best answer to each question on refresher exam sheet.</a:t>
            </a:r>
          </a:p>
          <a:p>
            <a:pPr eaLnBrk="1" hangingPunct="1">
              <a:spcBef>
                <a:spcPct val="30000"/>
              </a:spcBef>
            </a:pPr>
            <a:r>
              <a:rPr lang="en-US" altLang="en-US" sz="2000" b="1">
                <a:solidFill>
                  <a:schemeClr val="accent2"/>
                </a:solidFill>
                <a:latin typeface="Arial" charset="0"/>
              </a:rPr>
              <a:t>PRINT NAME on exam sheet and mail to RS Office @ MDC 35 or fax to 974-7091</a:t>
            </a:r>
          </a:p>
        </p:txBody>
      </p:sp>
      <p:sp>
        <p:nvSpPr>
          <p:cNvPr id="44036" name="Text Box 5"/>
          <p:cNvSpPr txBox="1">
            <a:spLocks noChangeArrowheads="1"/>
          </p:cNvSpPr>
          <p:nvPr/>
        </p:nvSpPr>
        <p:spPr bwMode="auto">
          <a:xfrm>
            <a:off x="838200" y="60960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ltLang="en-US"/>
          </a:p>
        </p:txBody>
      </p:sp>
      <p:sp>
        <p:nvSpPr>
          <p:cNvPr id="44037" name="Rectangle 6"/>
          <p:cNvSpPr>
            <a:spLocks noChangeArrowheads="1"/>
          </p:cNvSpPr>
          <p:nvPr/>
        </p:nvSpPr>
        <p:spPr bwMode="auto">
          <a:xfrm>
            <a:off x="762000" y="6223000"/>
            <a:ext cx="4524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pPr>
            <a:r>
              <a:rPr lang="en-US" altLang="en-US" sz="1400">
                <a:latin typeface="Arial" charset="0"/>
              </a:rPr>
              <a:t>Contact USF RSO with any questions @ 813-974-1194</a:t>
            </a:r>
          </a:p>
        </p:txBody>
      </p:sp>
      <p:pic>
        <p:nvPicPr>
          <p:cNvPr id="44038" name="Picture 9" descr="orau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2438400"/>
            <a:ext cx="2684463"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9" name="Picture 10" descr="orau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2438400"/>
            <a:ext cx="280035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ndAc>
      <p:stSnd>
        <p:snd r:embed="rId3" name="clap.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914400"/>
          </a:xfrm>
        </p:spPr>
        <p:txBody>
          <a:bodyPr/>
          <a:lstStyle/>
          <a:p>
            <a:pPr algn="l" eaLnBrk="1" hangingPunct="1"/>
            <a:r>
              <a:rPr lang="en-US" altLang="en-US" sz="3600"/>
              <a:t>1) Radiation Safety Fundamentals</a:t>
            </a:r>
          </a:p>
        </p:txBody>
      </p:sp>
      <p:sp>
        <p:nvSpPr>
          <p:cNvPr id="4099" name="Text Box 3"/>
          <p:cNvSpPr txBox="1">
            <a:spLocks noChangeArrowheads="1"/>
          </p:cNvSpPr>
          <p:nvPr/>
        </p:nvSpPr>
        <p:spPr bwMode="auto">
          <a:xfrm>
            <a:off x="381000" y="1371600"/>
            <a:ext cx="8229600"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sz="2000" dirty="0">
                <a:latin typeface="Arial" panose="020B0604020202020204" pitchFamily="34" charset="0"/>
                <a:cs typeface="Arial" panose="020B0604020202020204" pitchFamily="34" charset="0"/>
              </a:rPr>
              <a:t>Radiation is the release of energy by unstable nuclei. </a:t>
            </a:r>
            <a:r>
              <a:rPr lang="en-US" altLang="en-US" sz="2000" dirty="0">
                <a:latin typeface="Arial" panose="020B0604020202020204" pitchFamily="34" charset="0"/>
              </a:rPr>
              <a:t>Ionizing radiation has the ability to alter the physical state of the atoms it interacts with, causing them to become electrically charged or </a:t>
            </a:r>
            <a:r>
              <a:rPr lang="en-US" altLang="en-US" sz="2000" b="1" dirty="0">
                <a:solidFill>
                  <a:srgbClr val="FF3399"/>
                </a:solidFill>
                <a:effectLst>
                  <a:outerShdw blurRad="38100" dist="38100" dir="2700000" algn="tl">
                    <a:srgbClr val="000000"/>
                  </a:outerShdw>
                </a:effectLst>
                <a:latin typeface="Arial" panose="020B0604020202020204" pitchFamily="34" charset="0"/>
              </a:rPr>
              <a:t>IONIZED</a:t>
            </a:r>
            <a:r>
              <a:rPr lang="en-US" altLang="en-US" sz="2000" dirty="0">
                <a:latin typeface="Arial" panose="020B0604020202020204" pitchFamily="34" charset="0"/>
              </a:rPr>
              <a:t>.</a:t>
            </a:r>
          </a:p>
          <a:p>
            <a:pPr eaLnBrk="1" hangingPunct="1">
              <a:spcBef>
                <a:spcPct val="50000"/>
              </a:spcBef>
              <a:defRPr/>
            </a:pPr>
            <a:r>
              <a:rPr lang="en-US" altLang="en-US" sz="2000" dirty="0">
                <a:latin typeface="Arial" panose="020B0604020202020204" pitchFamily="34" charset="0"/>
              </a:rPr>
              <a:t>There are four main types of ionizing radiation.  Alpha particles, beta particles, photons (gamma or X-rays) and neutrons.  Most USF laboratory research uses radioisotopes that decay by emission of a beta particle.</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0900" y="3749675"/>
            <a:ext cx="2362200" cy="2362200"/>
          </a:xfrm>
          <a:prstGeom prst="rect">
            <a:avLst/>
          </a:prstGeom>
          <a:solidFill>
            <a:srgbClr val="FFFF99"/>
          </a:solidFill>
          <a:effectLst>
            <a:softEdge rad="3556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a:t>Radiation Safety Fundamentals</a:t>
            </a:r>
          </a:p>
        </p:txBody>
      </p:sp>
      <p:sp>
        <p:nvSpPr>
          <p:cNvPr id="9219" name="Text Box 6"/>
          <p:cNvSpPr txBox="1">
            <a:spLocks noChangeArrowheads="1"/>
          </p:cNvSpPr>
          <p:nvPr/>
        </p:nvSpPr>
        <p:spPr bwMode="auto">
          <a:xfrm>
            <a:off x="304800" y="1981200"/>
            <a:ext cx="83820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b="1">
                <a:latin typeface="Arial" charset="0"/>
              </a:rPr>
              <a:t>Gamma and X-rays</a:t>
            </a:r>
            <a:r>
              <a:rPr lang="en-US" altLang="en-US" sz="1800">
                <a:latin typeface="Arial" charset="0"/>
              </a:rPr>
              <a:t> are forms of electromagnetic radiations or photons. They have both electric and magnetic properties. Gamma rays come from the nucleus when materials decay. X-rays are a result of electron removal or rearrangement in atoms. Gamma and X-rays can travel great distances and penetrate the body.</a:t>
            </a:r>
          </a:p>
        </p:txBody>
      </p:sp>
      <p:sp>
        <p:nvSpPr>
          <p:cNvPr id="9220" name="TextBox 3"/>
          <p:cNvSpPr txBox="1">
            <a:spLocks noChangeArrowheads="1"/>
          </p:cNvSpPr>
          <p:nvPr/>
        </p:nvSpPr>
        <p:spPr bwMode="auto">
          <a:xfrm>
            <a:off x="304800" y="4495800"/>
            <a:ext cx="8305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b="1">
                <a:latin typeface="Arial" charset="0"/>
              </a:rPr>
              <a:t>Neutrons</a:t>
            </a:r>
            <a:r>
              <a:rPr lang="en-US" altLang="en-US" sz="1800">
                <a:latin typeface="Arial" charset="0"/>
              </a:rPr>
              <a:t> are heavy, uncharged particles that cause the atoms that they strike to become ionized. </a:t>
            </a:r>
          </a:p>
          <a:p>
            <a:pPr eaLnBrk="1" hangingPunct="1"/>
            <a:endParaRPr lang="en-US" altLang="en-US"/>
          </a:p>
        </p:txBody>
      </p:sp>
      <p:sp>
        <p:nvSpPr>
          <p:cNvPr id="9221" name="TextBox 6"/>
          <p:cNvSpPr txBox="1">
            <a:spLocks noChangeArrowheads="1"/>
          </p:cNvSpPr>
          <p:nvPr/>
        </p:nvSpPr>
        <p:spPr bwMode="auto">
          <a:xfrm>
            <a:off x="3505200" y="3441700"/>
            <a:ext cx="45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 0</a:t>
            </a:r>
          </a:p>
          <a:p>
            <a:pPr eaLnBrk="1" hangingPunct="1"/>
            <a:r>
              <a:rPr lang="en-US" altLang="en-US"/>
              <a:t> 0</a:t>
            </a:r>
          </a:p>
        </p:txBody>
      </p:sp>
      <p:sp>
        <p:nvSpPr>
          <p:cNvPr id="9222" name="TextBox 7"/>
          <p:cNvSpPr txBox="1">
            <a:spLocks noChangeArrowheads="1"/>
          </p:cNvSpPr>
          <p:nvPr/>
        </p:nvSpPr>
        <p:spPr bwMode="auto">
          <a:xfrm>
            <a:off x="3848100" y="3067050"/>
            <a:ext cx="1447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l-GR" altLang="en-US" sz="7200"/>
              <a:t>γ</a:t>
            </a:r>
            <a:endParaRPr lang="en-US" altLang="en-US" sz="7200"/>
          </a:p>
        </p:txBody>
      </p:sp>
      <p:sp>
        <p:nvSpPr>
          <p:cNvPr id="9223" name="TextBox 9"/>
          <p:cNvSpPr txBox="1">
            <a:spLocks noChangeArrowheads="1"/>
          </p:cNvSpPr>
          <p:nvPr/>
        </p:nvSpPr>
        <p:spPr bwMode="auto">
          <a:xfrm>
            <a:off x="4468813" y="3441700"/>
            <a:ext cx="38481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Gamma and X-ray radiation have neither mass nor charge</a:t>
            </a:r>
          </a:p>
        </p:txBody>
      </p:sp>
      <p:sp>
        <p:nvSpPr>
          <p:cNvPr id="9224" name="TextBox 10"/>
          <p:cNvSpPr txBox="1">
            <a:spLocks noChangeArrowheads="1"/>
          </p:cNvSpPr>
          <p:nvPr/>
        </p:nvSpPr>
        <p:spPr bwMode="auto">
          <a:xfrm>
            <a:off x="3505200" y="5257800"/>
            <a:ext cx="45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 0</a:t>
            </a:r>
          </a:p>
          <a:p>
            <a:pPr eaLnBrk="1" hangingPunct="1"/>
            <a:r>
              <a:rPr lang="en-US" altLang="en-US"/>
              <a:t> 1</a:t>
            </a:r>
          </a:p>
        </p:txBody>
      </p:sp>
      <p:sp>
        <p:nvSpPr>
          <p:cNvPr id="9225" name="TextBox 11"/>
          <p:cNvSpPr txBox="1">
            <a:spLocks noChangeArrowheads="1"/>
          </p:cNvSpPr>
          <p:nvPr/>
        </p:nvSpPr>
        <p:spPr bwMode="auto">
          <a:xfrm>
            <a:off x="3962400" y="4981575"/>
            <a:ext cx="1447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7200"/>
              <a:t>n</a:t>
            </a:r>
          </a:p>
        </p:txBody>
      </p:sp>
      <p:sp>
        <p:nvSpPr>
          <p:cNvPr id="9226" name="TextBox 12"/>
          <p:cNvSpPr txBox="1">
            <a:spLocks noChangeArrowheads="1"/>
          </p:cNvSpPr>
          <p:nvPr/>
        </p:nvSpPr>
        <p:spPr bwMode="auto">
          <a:xfrm>
            <a:off x="4572000" y="5257800"/>
            <a:ext cx="3429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Neutrons have an atomic mass of 1, but no charge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685800"/>
          </a:xfrm>
        </p:spPr>
        <p:txBody>
          <a:bodyPr/>
          <a:lstStyle/>
          <a:p>
            <a:pPr eaLnBrk="1" hangingPunct="1"/>
            <a:r>
              <a:rPr lang="en-US" altLang="en-US" sz="3600"/>
              <a:t>Radiation Safety Fundamentals</a:t>
            </a:r>
          </a:p>
        </p:txBody>
      </p:sp>
      <p:sp>
        <p:nvSpPr>
          <p:cNvPr id="10243" name="Text Box 3"/>
          <p:cNvSpPr txBox="1">
            <a:spLocks noChangeArrowheads="1"/>
          </p:cNvSpPr>
          <p:nvPr/>
        </p:nvSpPr>
        <p:spPr bwMode="auto">
          <a:xfrm>
            <a:off x="685800" y="1143000"/>
            <a:ext cx="77724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pPr>
            <a:r>
              <a:rPr lang="en-US" altLang="en-US" sz="1600" b="1">
                <a:latin typeface="Arial" charset="0"/>
              </a:rPr>
              <a:t>Alpha Particles</a:t>
            </a:r>
            <a:r>
              <a:rPr lang="en-US" altLang="en-US" sz="1600">
                <a:latin typeface="Arial" charset="0"/>
              </a:rPr>
              <a:t> consist of heavy, positively charged particles emitted by atoms of heavy elements such as naturally occurring uranium and radium and some human-made sources. Alpha particles are completely absorbed by the outer dead layer of skin and are therefore not a hazard outside the body. If alpha particles are taken into the body by inhalation or ingestion, they can directly expose internal tissues. </a:t>
            </a:r>
            <a:br>
              <a:rPr lang="en-US" altLang="en-US" sz="1600" b="1">
                <a:latin typeface="Arial" charset="0"/>
              </a:rPr>
            </a:br>
            <a:endParaRPr lang="en-US" altLang="en-US" sz="1600">
              <a:latin typeface="Arial" charset="0"/>
            </a:endParaRPr>
          </a:p>
        </p:txBody>
      </p:sp>
      <p:pic>
        <p:nvPicPr>
          <p:cNvPr id="10244" name="Picture 4" descr="Alph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520950"/>
            <a:ext cx="4419600" cy="138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Betamin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164138"/>
            <a:ext cx="4724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Text Box 6"/>
          <p:cNvSpPr txBox="1">
            <a:spLocks noChangeArrowheads="1"/>
          </p:cNvSpPr>
          <p:nvPr/>
        </p:nvSpPr>
        <p:spPr bwMode="auto">
          <a:xfrm>
            <a:off x="685800" y="3957638"/>
            <a:ext cx="80772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30000"/>
              </a:spcBef>
            </a:pPr>
            <a:r>
              <a:rPr lang="en-US" altLang="en-US" sz="1600" b="1">
                <a:latin typeface="Arial" charset="0"/>
              </a:rPr>
              <a:t>Beta Particles</a:t>
            </a:r>
            <a:r>
              <a:rPr lang="en-US" altLang="en-US" sz="1600">
                <a:latin typeface="Arial" charset="0"/>
              </a:rPr>
              <a:t> (positively or negatively charged electrons) are emitted from the nucleus during decay. Beta particles are more penetrating than alpha particles and can sometimes penetrate the skin, but like alpha particles, they are generally more hazardous when inhaled or ingested. Beta particles may be stopped by plastic or wood. </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81000"/>
            <a:ext cx="7772400" cy="838200"/>
          </a:xfrm>
        </p:spPr>
        <p:txBody>
          <a:bodyPr/>
          <a:lstStyle/>
          <a:p>
            <a:pPr eaLnBrk="1" hangingPunct="1"/>
            <a:r>
              <a:rPr lang="en-US" altLang="en-US" sz="3600"/>
              <a:t>Radiation Safety Fundamentals</a:t>
            </a:r>
          </a:p>
        </p:txBody>
      </p:sp>
      <p:sp>
        <p:nvSpPr>
          <p:cNvPr id="11267" name="Text Box 3"/>
          <p:cNvSpPr txBox="1">
            <a:spLocks noChangeArrowheads="1"/>
          </p:cNvSpPr>
          <p:nvPr/>
        </p:nvSpPr>
        <p:spPr bwMode="auto">
          <a:xfrm>
            <a:off x="533400" y="4038600"/>
            <a:ext cx="8077200" cy="244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2438" indent="-452438">
              <a:defRPr sz="2400">
                <a:solidFill>
                  <a:schemeClr val="tx1"/>
                </a:solidFill>
                <a:latin typeface="Times New Roman" pitchFamily="18" charset="0"/>
              </a:defRPr>
            </a:lvl1pPr>
            <a:lvl2pPr marL="566738">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sz="1800">
                <a:latin typeface="Arial" charset="0"/>
              </a:rPr>
              <a:t>The following shielding guidelines can be used: </a:t>
            </a:r>
          </a:p>
          <a:p>
            <a:pPr eaLnBrk="1" hangingPunct="1">
              <a:spcBef>
                <a:spcPct val="50000"/>
              </a:spcBef>
              <a:buFontTx/>
              <a:buBlip>
                <a:blip r:embed="rId2"/>
              </a:buBlip>
            </a:pPr>
            <a:r>
              <a:rPr lang="en-US" altLang="en-US" sz="1800">
                <a:latin typeface="Arial" charset="0"/>
              </a:rPr>
              <a:t>Alpha particles (α) stopped by paper </a:t>
            </a:r>
          </a:p>
          <a:p>
            <a:pPr eaLnBrk="1" hangingPunct="1">
              <a:spcBef>
                <a:spcPct val="50000"/>
              </a:spcBef>
              <a:buFontTx/>
              <a:buBlip>
                <a:blip r:embed="rId2"/>
              </a:buBlip>
            </a:pPr>
            <a:r>
              <a:rPr lang="en-US" altLang="en-US" sz="1800">
                <a:latin typeface="Arial" charset="0"/>
              </a:rPr>
              <a:t>Beta particles (β) stopped by wood or Plexiglas </a:t>
            </a:r>
          </a:p>
          <a:p>
            <a:pPr lvl="1" eaLnBrk="1" hangingPunct="1">
              <a:spcBef>
                <a:spcPct val="50000"/>
              </a:spcBef>
              <a:buFontTx/>
              <a:buBlip>
                <a:blip r:embed="rId2"/>
              </a:buBlip>
            </a:pPr>
            <a:r>
              <a:rPr lang="en-US" altLang="en-US" sz="1400">
                <a:latin typeface="Arial" charset="0"/>
              </a:rPr>
              <a:t>Lead Beta shielding may lead to the production of x-rays and subsequently, dose to user. </a:t>
            </a:r>
          </a:p>
          <a:p>
            <a:pPr eaLnBrk="1" hangingPunct="1">
              <a:spcBef>
                <a:spcPct val="50000"/>
              </a:spcBef>
              <a:buFontTx/>
              <a:buBlip>
                <a:blip r:embed="rId2"/>
              </a:buBlip>
            </a:pPr>
            <a:r>
              <a:rPr lang="en-US" altLang="en-US" sz="1800">
                <a:latin typeface="Arial" charset="0"/>
              </a:rPr>
              <a:t>Gamma (γ) and X-rays (X) stopped by lead or concrete </a:t>
            </a:r>
          </a:p>
          <a:p>
            <a:pPr eaLnBrk="1" hangingPunct="1">
              <a:spcBef>
                <a:spcPct val="50000"/>
              </a:spcBef>
              <a:buFontTx/>
              <a:buBlip>
                <a:blip r:embed="rId2"/>
              </a:buBlip>
            </a:pPr>
            <a:r>
              <a:rPr lang="en-US" altLang="en-US" sz="1800">
                <a:latin typeface="Arial" charset="0"/>
              </a:rPr>
              <a:t>Neutrons (η) absorbed by hydrogen-rich materials (i.e. concrete)</a:t>
            </a:r>
          </a:p>
        </p:txBody>
      </p:sp>
      <p:pic>
        <p:nvPicPr>
          <p:cNvPr id="11268" name="Picture 4" descr="shielding bas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371600"/>
            <a:ext cx="4191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609600" y="1600200"/>
            <a:ext cx="3352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tLang="en-US"/>
              <a:t>Placing material between the source of radiation and people working nearby is considered </a:t>
            </a:r>
            <a:r>
              <a:rPr lang="en-US" altLang="en-US" b="1">
                <a:solidFill>
                  <a:srgbClr val="FF3399"/>
                </a:solidFill>
              </a:rPr>
              <a:t>SHIELDING.</a:t>
            </a:r>
          </a:p>
        </p:txBody>
      </p:sp>
      <p:pic>
        <p:nvPicPr>
          <p:cNvPr id="11270" name="Picture 8" descr="j023840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81400" y="1981200"/>
            <a:ext cx="11430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81000"/>
            <a:ext cx="7772400" cy="762000"/>
          </a:xfrm>
        </p:spPr>
        <p:txBody>
          <a:bodyPr/>
          <a:lstStyle/>
          <a:p>
            <a:pPr eaLnBrk="1" hangingPunct="1"/>
            <a:r>
              <a:rPr lang="en-US" altLang="en-US" sz="3600"/>
              <a:t>Radiation Safety Fundamentals</a:t>
            </a:r>
          </a:p>
        </p:txBody>
      </p:sp>
      <p:sp>
        <p:nvSpPr>
          <p:cNvPr id="8195" name="Text Box 3"/>
          <p:cNvSpPr txBox="1">
            <a:spLocks noChangeArrowheads="1"/>
          </p:cNvSpPr>
          <p:nvPr/>
        </p:nvSpPr>
        <p:spPr bwMode="auto">
          <a:xfrm>
            <a:off x="457200" y="1295400"/>
            <a:ext cx="8077200" cy="524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973138">
              <a:defRPr sz="2400">
                <a:solidFill>
                  <a:schemeClr val="tx1"/>
                </a:solidFill>
                <a:latin typeface="Times New Roman" panose="02020603050405020304" pitchFamily="18" charset="0"/>
              </a:defRPr>
            </a:lvl2pPr>
            <a:lvl3pPr marL="1087438">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defRPr/>
            </a:pPr>
            <a:r>
              <a:rPr lang="en-US" altLang="en-US" sz="2000" b="1" dirty="0">
                <a:solidFill>
                  <a:srgbClr val="FF3399"/>
                </a:solidFill>
                <a:effectLst>
                  <a:outerShdw blurRad="38100" dist="38100" dir="2700000" algn="tl">
                    <a:srgbClr val="000000"/>
                  </a:outerShdw>
                </a:effectLst>
                <a:latin typeface="Arial" panose="020B0604020202020204" pitchFamily="34" charset="0"/>
              </a:rPr>
              <a:t>Radiation Terms</a:t>
            </a:r>
          </a:p>
          <a:p>
            <a:pPr eaLnBrk="1" hangingPunct="1">
              <a:spcBef>
                <a:spcPct val="50000"/>
              </a:spcBef>
              <a:defRPr/>
            </a:pPr>
            <a:r>
              <a:rPr lang="en-US" altLang="en-US" sz="1800" b="1" dirty="0">
                <a:latin typeface="Arial" panose="020B0604020202020204" pitchFamily="34" charset="0"/>
              </a:rPr>
              <a:t>Activity:</a:t>
            </a:r>
          </a:p>
          <a:p>
            <a:pPr eaLnBrk="1" hangingPunct="1">
              <a:spcBef>
                <a:spcPct val="50000"/>
              </a:spcBef>
              <a:defRPr/>
            </a:pPr>
            <a:r>
              <a:rPr lang="en-US" altLang="en-US" sz="1800" dirty="0">
                <a:latin typeface="+mj-lt"/>
              </a:rPr>
              <a:t>Radioactivity is a natural and spontaneous process by which unstable radioactive atoms decay to a different state and emit excess energy in the form of radiation</a:t>
            </a:r>
          </a:p>
          <a:p>
            <a:pPr eaLnBrk="1" hangingPunct="1">
              <a:spcBef>
                <a:spcPct val="50000"/>
              </a:spcBef>
              <a:defRPr/>
            </a:pPr>
            <a:r>
              <a:rPr lang="en-US" altLang="en-US" sz="1800" dirty="0">
                <a:latin typeface="Arial" panose="020B0604020202020204" pitchFamily="34" charset="0"/>
              </a:rPr>
              <a:t>The curie is the unit of activity most often used in the United States and expresses the rate of radioactive disintegrations per unit time, based on the following:</a:t>
            </a:r>
          </a:p>
          <a:p>
            <a:pPr eaLnBrk="1" hangingPunct="1">
              <a:spcBef>
                <a:spcPct val="50000"/>
              </a:spcBef>
              <a:defRPr/>
            </a:pPr>
            <a:r>
              <a:rPr lang="en-US" altLang="en-US" sz="1800" dirty="0">
                <a:latin typeface="Arial" panose="020B0604020202020204" pitchFamily="34" charset="0"/>
              </a:rPr>
              <a:t>One curie(Ci) = 3.7 x 10</a:t>
            </a:r>
            <a:r>
              <a:rPr lang="en-US" altLang="en-US" sz="1800" baseline="30000" dirty="0">
                <a:latin typeface="Arial" panose="020B0604020202020204" pitchFamily="34" charset="0"/>
              </a:rPr>
              <a:t>10</a:t>
            </a:r>
            <a:r>
              <a:rPr lang="en-US" altLang="en-US" sz="1800" dirty="0">
                <a:latin typeface="Arial" panose="020B0604020202020204" pitchFamily="34" charset="0"/>
              </a:rPr>
              <a:t> </a:t>
            </a:r>
            <a:r>
              <a:rPr lang="en-US" altLang="en-US" sz="1800" dirty="0" err="1">
                <a:latin typeface="Arial" panose="020B0604020202020204" pitchFamily="34" charset="0"/>
              </a:rPr>
              <a:t>dps</a:t>
            </a:r>
            <a:r>
              <a:rPr lang="en-US" altLang="en-US" sz="1800" dirty="0">
                <a:latin typeface="Arial" panose="020B0604020202020204" pitchFamily="34" charset="0"/>
              </a:rPr>
              <a:t> (disintegrations per second)</a:t>
            </a:r>
          </a:p>
          <a:p>
            <a:pPr eaLnBrk="1" hangingPunct="1">
              <a:spcBef>
                <a:spcPct val="50000"/>
              </a:spcBef>
              <a:defRPr/>
            </a:pPr>
            <a:r>
              <a:rPr lang="en-US" altLang="en-US" sz="1800" dirty="0">
                <a:latin typeface="Arial" panose="020B0604020202020204" pitchFamily="34" charset="0"/>
              </a:rPr>
              <a:t>One </a:t>
            </a:r>
            <a:r>
              <a:rPr lang="en-US" altLang="en-US" sz="1800" dirty="0" err="1">
                <a:latin typeface="Arial" panose="020B0604020202020204" pitchFamily="34" charset="0"/>
              </a:rPr>
              <a:t>millicurie</a:t>
            </a:r>
            <a:r>
              <a:rPr lang="en-US" altLang="en-US" sz="1800" dirty="0">
                <a:latin typeface="Arial" panose="020B0604020202020204" pitchFamily="34" charset="0"/>
              </a:rPr>
              <a:t>(</a:t>
            </a:r>
            <a:r>
              <a:rPr lang="en-US" altLang="en-US" sz="1800" dirty="0" err="1">
                <a:latin typeface="Arial" panose="020B0604020202020204" pitchFamily="34" charset="0"/>
              </a:rPr>
              <a:t>mCi</a:t>
            </a:r>
            <a:r>
              <a:rPr lang="en-US" altLang="en-US" sz="1800" dirty="0">
                <a:latin typeface="Arial" panose="020B0604020202020204" pitchFamily="34" charset="0"/>
              </a:rPr>
              <a:t>) = 3.7 x 10</a:t>
            </a:r>
            <a:r>
              <a:rPr lang="en-US" altLang="en-US" sz="1800" baseline="30000" dirty="0">
                <a:latin typeface="Arial" panose="020B0604020202020204" pitchFamily="34" charset="0"/>
              </a:rPr>
              <a:t>7</a:t>
            </a:r>
            <a:r>
              <a:rPr lang="en-US" altLang="en-US" sz="1800" dirty="0">
                <a:latin typeface="Arial" panose="020B0604020202020204" pitchFamily="34" charset="0"/>
              </a:rPr>
              <a:t> </a:t>
            </a:r>
            <a:r>
              <a:rPr lang="en-US" altLang="en-US" sz="1800" dirty="0" err="1">
                <a:latin typeface="Arial" panose="020B0604020202020204" pitchFamily="34" charset="0"/>
              </a:rPr>
              <a:t>dps</a:t>
            </a:r>
            <a:r>
              <a:rPr lang="en-US" altLang="en-US" sz="1800" dirty="0">
                <a:latin typeface="Arial" panose="020B0604020202020204" pitchFamily="34" charset="0"/>
              </a:rPr>
              <a:t> = 1 x 10</a:t>
            </a:r>
            <a:r>
              <a:rPr lang="en-US" altLang="en-US" sz="1800" baseline="30000" dirty="0">
                <a:latin typeface="Arial" panose="020B0604020202020204" pitchFamily="34" charset="0"/>
              </a:rPr>
              <a:t>-3</a:t>
            </a:r>
            <a:r>
              <a:rPr lang="en-US" altLang="en-US" sz="1800" dirty="0">
                <a:latin typeface="Arial" panose="020B0604020202020204" pitchFamily="34" charset="0"/>
              </a:rPr>
              <a:t> Ci</a:t>
            </a:r>
          </a:p>
          <a:p>
            <a:pPr eaLnBrk="1" hangingPunct="1">
              <a:spcBef>
                <a:spcPct val="50000"/>
              </a:spcBef>
              <a:defRPr/>
            </a:pPr>
            <a:r>
              <a:rPr lang="en-US" altLang="en-US" sz="1800" dirty="0">
                <a:latin typeface="Arial" panose="020B0604020202020204" pitchFamily="34" charset="0"/>
              </a:rPr>
              <a:t>One </a:t>
            </a:r>
            <a:r>
              <a:rPr lang="en-US" altLang="en-US" sz="1800" dirty="0" err="1">
                <a:latin typeface="Arial" panose="020B0604020202020204" pitchFamily="34" charset="0"/>
              </a:rPr>
              <a:t>microcurie</a:t>
            </a:r>
            <a:r>
              <a:rPr lang="en-US" altLang="en-US" sz="1800" dirty="0">
                <a:latin typeface="Arial" panose="020B0604020202020204" pitchFamily="34" charset="0"/>
              </a:rPr>
              <a:t> (µCi) = 3.7 x 10</a:t>
            </a:r>
            <a:r>
              <a:rPr lang="en-US" altLang="en-US" sz="1800" baseline="30000" dirty="0">
                <a:latin typeface="Arial" panose="020B0604020202020204" pitchFamily="34" charset="0"/>
              </a:rPr>
              <a:t>4</a:t>
            </a:r>
            <a:r>
              <a:rPr lang="en-US" altLang="en-US" sz="1800" dirty="0">
                <a:latin typeface="Arial" panose="020B0604020202020204" pitchFamily="34" charset="0"/>
              </a:rPr>
              <a:t> </a:t>
            </a:r>
            <a:r>
              <a:rPr lang="en-US" altLang="en-US" sz="1800" dirty="0" err="1">
                <a:latin typeface="Arial" panose="020B0604020202020204" pitchFamily="34" charset="0"/>
              </a:rPr>
              <a:t>dps</a:t>
            </a:r>
            <a:r>
              <a:rPr lang="en-US" altLang="en-US" sz="1800" dirty="0">
                <a:latin typeface="Arial" panose="020B0604020202020204" pitchFamily="34" charset="0"/>
              </a:rPr>
              <a:t> or 2.22 10</a:t>
            </a:r>
            <a:r>
              <a:rPr lang="en-US" altLang="en-US" sz="1800" baseline="30000" dirty="0">
                <a:latin typeface="Arial" panose="020B0604020202020204" pitchFamily="34" charset="0"/>
              </a:rPr>
              <a:t>6 </a:t>
            </a:r>
            <a:r>
              <a:rPr lang="en-US" altLang="en-US" sz="1800" dirty="0" err="1">
                <a:latin typeface="Arial" panose="020B0604020202020204" pitchFamily="34" charset="0"/>
              </a:rPr>
              <a:t>dpm</a:t>
            </a:r>
            <a:r>
              <a:rPr lang="en-US" altLang="en-US" sz="1800" dirty="0">
                <a:latin typeface="Arial" panose="020B0604020202020204" pitchFamily="34" charset="0"/>
              </a:rPr>
              <a:t> (1 x 10</a:t>
            </a:r>
            <a:r>
              <a:rPr lang="en-US" altLang="en-US" sz="1800" baseline="30000" dirty="0">
                <a:latin typeface="Arial" panose="020B0604020202020204" pitchFamily="34" charset="0"/>
              </a:rPr>
              <a:t>-6</a:t>
            </a:r>
            <a:r>
              <a:rPr lang="en-US" altLang="en-US" sz="1800" dirty="0">
                <a:latin typeface="Arial" panose="020B0604020202020204" pitchFamily="34" charset="0"/>
              </a:rPr>
              <a:t> Ci)</a:t>
            </a:r>
          </a:p>
          <a:p>
            <a:pPr eaLnBrk="1" hangingPunct="1">
              <a:spcBef>
                <a:spcPct val="50000"/>
              </a:spcBef>
              <a:defRPr/>
            </a:pPr>
            <a:endParaRPr lang="en-US" altLang="en-US" sz="1800" dirty="0">
              <a:latin typeface="Arial" panose="020B0604020202020204" pitchFamily="34" charset="0"/>
            </a:endParaRPr>
          </a:p>
          <a:p>
            <a:pPr eaLnBrk="1" hangingPunct="1">
              <a:spcBef>
                <a:spcPct val="50000"/>
              </a:spcBef>
              <a:defRPr/>
            </a:pPr>
            <a:r>
              <a:rPr lang="en-US" altLang="en-US" sz="1800" dirty="0">
                <a:latin typeface="Arial" panose="020B0604020202020204" pitchFamily="34" charset="0"/>
              </a:rPr>
              <a:t>The S.I. unit of activity is the Becquerel(</a:t>
            </a:r>
            <a:r>
              <a:rPr lang="en-US" altLang="en-US" sz="1800" dirty="0" err="1">
                <a:latin typeface="Arial" panose="020B0604020202020204" pitchFamily="34" charset="0"/>
              </a:rPr>
              <a:t>Bq</a:t>
            </a:r>
            <a:r>
              <a:rPr lang="en-US" altLang="en-US" sz="1800" dirty="0">
                <a:latin typeface="Arial" panose="020B0604020202020204" pitchFamily="34" charset="0"/>
              </a:rPr>
              <a:t>), 1 </a:t>
            </a:r>
            <a:r>
              <a:rPr lang="en-US" altLang="en-US" sz="1800" dirty="0" err="1">
                <a:latin typeface="Arial" panose="020B0604020202020204" pitchFamily="34" charset="0"/>
              </a:rPr>
              <a:t>Bq</a:t>
            </a:r>
            <a:r>
              <a:rPr lang="en-US" altLang="en-US" sz="1800" dirty="0">
                <a:latin typeface="Arial" panose="020B0604020202020204" pitchFamily="34" charset="0"/>
              </a:rPr>
              <a:t> is equivalent to 1 </a:t>
            </a:r>
            <a:r>
              <a:rPr lang="en-US" altLang="en-US" sz="1800" dirty="0" err="1">
                <a:latin typeface="Arial" panose="020B0604020202020204" pitchFamily="34" charset="0"/>
              </a:rPr>
              <a:t>dps</a:t>
            </a:r>
            <a:endParaRPr lang="en-US" altLang="en-US" sz="1800" dirty="0">
              <a:latin typeface="Arial" panose="020B0604020202020204" pitchFamily="34" charset="0"/>
            </a:endParaRPr>
          </a:p>
          <a:p>
            <a:pPr eaLnBrk="1" hangingPunct="1">
              <a:spcBef>
                <a:spcPct val="50000"/>
              </a:spcBef>
              <a:defRPr/>
            </a:pPr>
            <a:r>
              <a:rPr lang="en-US" altLang="en-US" sz="1800" dirty="0">
                <a:latin typeface="Arial" panose="020B0604020202020204" pitchFamily="34" charset="0"/>
              </a:rPr>
              <a:t> </a:t>
            </a:r>
            <a:endParaRPr lang="en-US" altLang="en-US" sz="1800" baseline="30000" dirty="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762000"/>
          </a:xfrm>
        </p:spPr>
        <p:txBody>
          <a:bodyPr/>
          <a:lstStyle/>
          <a:p>
            <a:pPr eaLnBrk="1" hangingPunct="1"/>
            <a:r>
              <a:rPr lang="en-US" altLang="en-US" sz="3600"/>
              <a:t>Radiation Safety Fundamentals</a:t>
            </a:r>
          </a:p>
        </p:txBody>
      </p:sp>
      <p:pic>
        <p:nvPicPr>
          <p:cNvPr id="13315" name="Picture 3" descr="Halflife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4038" y="1143000"/>
            <a:ext cx="4494212"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Text Box 4"/>
          <p:cNvSpPr txBox="1">
            <a:spLocks noChangeArrowheads="1"/>
          </p:cNvSpPr>
          <p:nvPr/>
        </p:nvSpPr>
        <p:spPr bwMode="auto">
          <a:xfrm>
            <a:off x="304800" y="1295400"/>
            <a:ext cx="4114800" cy="486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ltLang="en-US" b="1" dirty="0">
                <a:solidFill>
                  <a:srgbClr val="FF3399"/>
                </a:solidFill>
                <a:effectLst>
                  <a:outerShdw blurRad="38100" dist="38100" dir="2700000" algn="tl">
                    <a:srgbClr val="000000"/>
                  </a:outerShdw>
                </a:effectLst>
              </a:rPr>
              <a:t>Half-life (T½)</a:t>
            </a:r>
            <a:r>
              <a:rPr lang="en-US" altLang="en-US" dirty="0"/>
              <a:t> is the amount of time required for the activity of radioactive material to decrease by one half.  Each radioisotope has a unique Half-life time period.</a:t>
            </a:r>
          </a:p>
          <a:p>
            <a:pPr eaLnBrk="1" hangingPunct="1">
              <a:spcBef>
                <a:spcPct val="50000"/>
              </a:spcBef>
              <a:defRPr/>
            </a:pPr>
            <a:endParaRPr lang="en-US" altLang="en-US" dirty="0"/>
          </a:p>
          <a:p>
            <a:pPr eaLnBrk="1" hangingPunct="1">
              <a:spcBef>
                <a:spcPct val="50000"/>
              </a:spcBef>
              <a:defRPr/>
            </a:pPr>
            <a:r>
              <a:rPr lang="en-US" altLang="en-US" sz="2000" dirty="0"/>
              <a:t>While there may be remaining activity in a sample containing a relatively longer-lived half-life, chemical breakdown may occur in the compound rendering a product unreliable over time.</a:t>
            </a:r>
            <a:endParaRPr lang="en-US" altLang="en-US" sz="18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47135</TotalTime>
  <Words>4980</Words>
  <Application>Microsoft Office PowerPoint</Application>
  <PresentationFormat>On-screen Show (4:3)</PresentationFormat>
  <Paragraphs>364</Paragraphs>
  <Slides>39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Arial Unicode MS</vt:lpstr>
      <vt:lpstr>Century</vt:lpstr>
      <vt:lpstr>Comic Sans MS</vt:lpstr>
      <vt:lpstr>Symbol</vt:lpstr>
      <vt:lpstr>Tahoma</vt:lpstr>
      <vt:lpstr>Times New Roman</vt:lpstr>
      <vt:lpstr>Default Design</vt:lpstr>
      <vt:lpstr>USF Annual Refresher Radiation Safety Training</vt:lpstr>
      <vt:lpstr>USF RADIATION SAFETY  PERSONNEL CLASSIFICATIONS AND  TRAINING REQUIREMENTS</vt:lpstr>
      <vt:lpstr>Training Contents</vt:lpstr>
      <vt:lpstr>1) Radiation Safety Fundamentals</vt:lpstr>
      <vt:lpstr>Radiation Safety Fundamentals</vt:lpstr>
      <vt:lpstr>Radiation Safety Fundamentals</vt:lpstr>
      <vt:lpstr>Radiation Safety Fundamentals</vt:lpstr>
      <vt:lpstr>Radiation Safety Fundamentals</vt:lpstr>
      <vt:lpstr>Radiation Safety Fundamentals</vt:lpstr>
      <vt:lpstr>Radiation Safety Fundamentals</vt:lpstr>
      <vt:lpstr>Radiation Safety Fundamentals</vt:lpstr>
      <vt:lpstr>Radiation Safety Fundamentals</vt:lpstr>
      <vt:lpstr>Radiation Safety Fundamentals</vt:lpstr>
      <vt:lpstr>2) ALARA</vt:lpstr>
      <vt:lpstr>ALARA</vt:lpstr>
      <vt:lpstr>ALARA</vt:lpstr>
      <vt:lpstr>3) Common Research Radioactive Materials</vt:lpstr>
      <vt:lpstr>Common radioactive materials in research labs</vt:lpstr>
      <vt:lpstr>Common Research Radioactive Materials  Toxicity </vt:lpstr>
      <vt:lpstr>Common Research Radioactive Materials  Survey Tequirements</vt:lpstr>
      <vt:lpstr>4) USF Radiation Safety Requirements</vt:lpstr>
      <vt:lpstr>4) USF Radiation Safety Requirements</vt:lpstr>
      <vt:lpstr>USF Radiation Safety Requirements</vt:lpstr>
      <vt:lpstr>USF Radiation Safety Requirements</vt:lpstr>
      <vt:lpstr>USF Radiation Safety Requirements</vt:lpstr>
      <vt:lpstr>USF Radiation Safety Requirements</vt:lpstr>
      <vt:lpstr>5) Radioactive Waste Disposal</vt:lpstr>
      <vt:lpstr>Radioactive Waste Disposal</vt:lpstr>
      <vt:lpstr>Radioactive Waste Disposal</vt:lpstr>
      <vt:lpstr>Radioactive Waste Disposal</vt:lpstr>
      <vt:lpstr>6) USF Emergency Procedures</vt:lpstr>
      <vt:lpstr>USF Emergency Procedure</vt:lpstr>
      <vt:lpstr>USF Emergency Procedure</vt:lpstr>
      <vt:lpstr>Summary: Usage Requirements</vt:lpstr>
      <vt:lpstr>Summary: Wipe Test Requirements</vt:lpstr>
      <vt:lpstr>How to Perform a Wipe Test</vt:lpstr>
      <vt:lpstr>Commonly used  pre-fixes and Suffixes</vt:lpstr>
      <vt:lpstr>Common units and symbols</vt:lpstr>
      <vt:lpstr>7) Exam</vt:lpstr>
    </vt:vector>
  </TitlesOfParts>
  <Company>USF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2004 USF Refresher Radiation Safety Training</dc:title>
  <dc:creator>AWEAVER</dc:creator>
  <cp:lastModifiedBy>Jamey Cordery</cp:lastModifiedBy>
  <cp:revision>118</cp:revision>
  <cp:lastPrinted>2014-12-17T21:37:54Z</cp:lastPrinted>
  <dcterms:created xsi:type="dcterms:W3CDTF">2003-11-20T20:23:13Z</dcterms:created>
  <dcterms:modified xsi:type="dcterms:W3CDTF">2021-11-30T14:41:17Z</dcterms:modified>
</cp:coreProperties>
</file>