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39" r:id="rId1"/>
  </p:sldMasterIdLst>
  <p:notesMasterIdLst>
    <p:notesMasterId r:id="rId11"/>
  </p:notesMasterIdLst>
  <p:sldIdLst>
    <p:sldId id="256" r:id="rId2"/>
    <p:sldId id="257" r:id="rId3"/>
    <p:sldId id="258" r:id="rId4"/>
    <p:sldId id="269" r:id="rId5"/>
    <p:sldId id="272" r:id="rId6"/>
    <p:sldId id="270" r:id="rId7"/>
    <p:sldId id="265" r:id="rId8"/>
    <p:sldId id="266" r:id="rId9"/>
    <p:sldId id="271" r:id="rId10"/>
  </p:sldIdLst>
  <p:sldSz cx="9144000" cy="5143500" type="screen16x9"/>
  <p:notesSz cx="6858000" cy="9144000"/>
  <p:embeddedFontLst>
    <p:embeddedFont>
      <p:font typeface="Century Gothic" panose="020B0502020202020204" pitchFamily="34" charset="0"/>
      <p:regular r:id="rId12"/>
      <p:bold r:id="rId13"/>
      <p:italic r:id="rId14"/>
      <p:boldItalic r:id="rId15"/>
    </p:embeddedFont>
    <p:embeddedFont>
      <p:font typeface="Merriweather" panose="00000500000000000000" pitchFamily="2" charset="0"/>
      <p:regular r:id="rId16"/>
      <p:bold r:id="rId17"/>
      <p:italic r:id="rId18"/>
      <p:boldItalic r:id="rId19"/>
    </p:embeddedFont>
    <p:embeddedFont>
      <p:font typeface="Montserrat" panose="00000500000000000000" pitchFamily="2" charset="0"/>
      <p:regular r:id="rId20"/>
      <p:bold r:id="rId21"/>
      <p:italic r:id="rId22"/>
      <p:boldItalic r:id="rId23"/>
    </p:embeddedFont>
    <p:embeddedFont>
      <p:font typeface="Roboto Condensed Light" panose="020F0502020204030204" pitchFamily="2" charset="0"/>
      <p:regular r:id="rId24"/>
      <p:italic r:id="rId25"/>
    </p:embeddedFont>
    <p:embeddedFont>
      <p:font typeface="Wingdings 3" panose="05040102010807070707" pitchFamily="18" charset="2"/>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851F21-5523-4941-8277-93CC6DBE9939}">
  <a:tblStyle styleId="{98851F21-5523-4941-8277-93CC6DBE99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88421ec39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88421ec39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8843772722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8843772722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8843772722_1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8843772722_1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8843772722_1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8843772722_1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929152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492859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4FAB73BC-B049-4115-A692-8D63A059BFB8}" type="slidenum">
              <a:rPr lang="en-US" smtClean="0"/>
              <a:pPr/>
              <a:t>‹#›</a:t>
            </a:fld>
            <a:endParaRPr lang="en-US" dirty="0"/>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608662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99038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FAB73BC-B049-4115-A692-8D63A059BFB8}" type="slidenum">
              <a:rPr lang="en-US" smtClean="0"/>
              <a:pPr/>
              <a:t>‹#›</a:t>
            </a:fld>
            <a:endParaRPr lang="en-US" dirty="0"/>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220442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610480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425798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786701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C4ECE4"/>
        </a:solidFill>
        <a:effectLst/>
      </p:bgPr>
    </p:bg>
    <p:spTree>
      <p:nvGrpSpPr>
        <p:cNvPr id="1" name="Shape 17"/>
        <p:cNvGrpSpPr/>
        <p:nvPr/>
      </p:nvGrpSpPr>
      <p:grpSpPr>
        <a:xfrm>
          <a:off x="0" y="0"/>
          <a:ext cx="0" cy="0"/>
          <a:chOff x="0" y="0"/>
          <a:chExt cx="0" cy="0"/>
        </a:xfrm>
      </p:grpSpPr>
      <p:sp>
        <p:nvSpPr>
          <p:cNvPr id="22" name="Google Shape;22;p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603175" y="1184650"/>
            <a:ext cx="7990800" cy="362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39664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48"/>
        <p:cNvGrpSpPr/>
        <p:nvPr/>
      </p:nvGrpSpPr>
      <p:grpSpPr>
        <a:xfrm>
          <a:off x="0" y="0"/>
          <a:ext cx="0" cy="0"/>
          <a:chOff x="0" y="0"/>
          <a:chExt cx="0" cy="0"/>
        </a:xfrm>
      </p:grpSpPr>
      <p:sp>
        <p:nvSpPr>
          <p:cNvPr id="50" name="Google Shape;50;p7"/>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 name="Google Shape;51;p7"/>
          <p:cNvSpPr txBox="1">
            <a:spLocks noGrp="1"/>
          </p:cNvSpPr>
          <p:nvPr>
            <p:ph type="body" idx="1"/>
          </p:nvPr>
        </p:nvSpPr>
        <p:spPr>
          <a:xfrm>
            <a:off x="1580225" y="1216700"/>
            <a:ext cx="5983500" cy="13431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6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502250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582"/>
        <p:cNvGrpSpPr/>
        <p:nvPr/>
      </p:nvGrpSpPr>
      <p:grpSpPr>
        <a:xfrm>
          <a:off x="0" y="0"/>
          <a:ext cx="0" cy="0"/>
          <a:chOff x="0" y="0"/>
          <a:chExt cx="0" cy="0"/>
        </a:xfrm>
      </p:grpSpPr>
      <p:sp>
        <p:nvSpPr>
          <p:cNvPr id="584" name="Google Shape;584;p37"/>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7710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959414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795989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20931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977508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3/14/2024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1962803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3/14/2024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482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332130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97487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96DFF08F-DC6B-4601-B491-B0F83F6DD2DA}" type="datetimeFigureOut">
              <a:rPr lang="en-US" smtClean="0"/>
              <a:pPr/>
              <a:t>3/14/2024</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902957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62" r:id="rId19"/>
  </p:sldLayoutIdLst>
  <p:hf sldNum="0"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9" name="Google Shape;669;p42"/>
          <p:cNvSpPr txBox="1">
            <a:spLocks noGrp="1"/>
          </p:cNvSpPr>
          <p:nvPr>
            <p:ph type="ctrTitle"/>
          </p:nvPr>
        </p:nvSpPr>
        <p:spPr>
          <a:xfrm>
            <a:off x="1040984" y="2571750"/>
            <a:ext cx="7062031" cy="137104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dirty="0"/>
              <a:t>SGEF Proposal Presentation Template</a:t>
            </a:r>
            <a:endParaRPr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674"/>
        <p:cNvGrpSpPr/>
        <p:nvPr/>
      </p:nvGrpSpPr>
      <p:grpSpPr>
        <a:xfrm>
          <a:off x="0" y="0"/>
          <a:ext cx="0" cy="0"/>
          <a:chOff x="0" y="0"/>
          <a:chExt cx="0" cy="0"/>
        </a:xfrm>
      </p:grpSpPr>
      <p:sp>
        <p:nvSpPr>
          <p:cNvPr id="675" name="Google Shape;675;p43"/>
          <p:cNvSpPr txBox="1">
            <a:spLocks noGrp="1"/>
          </p:cNvSpPr>
          <p:nvPr>
            <p:ph type="title"/>
          </p:nvPr>
        </p:nvSpPr>
        <p:spPr>
          <a:xfrm>
            <a:off x="2529796" y="468082"/>
            <a:ext cx="6098663" cy="960668"/>
          </a:xfrm>
          <a:prstGeom prst="rect">
            <a:avLst/>
          </a:prstGeom>
        </p:spPr>
        <p:txBody>
          <a:bodyPr spcFirstLastPara="1" vert="horz" lIns="91440" tIns="45720" rIns="91440" bIns="45720" rtlCol="0" anchor="t" anchorCtr="0">
            <a:normAutofit/>
          </a:bodyPr>
          <a:lstStyle/>
          <a:p>
            <a:pPr marL="0" lvl="0" indent="0" defTabSz="457200">
              <a:spcBef>
                <a:spcPct val="0"/>
              </a:spcBef>
              <a:spcAft>
                <a:spcPts val="0"/>
              </a:spcAft>
            </a:pPr>
            <a:r>
              <a:rPr lang="en-US" sz="3300"/>
              <a:t>Contents of this Presentation</a:t>
            </a:r>
          </a:p>
        </p:txBody>
      </p:sp>
      <p:sp>
        <p:nvSpPr>
          <p:cNvPr id="676" name="Google Shape;676;p43"/>
          <p:cNvSpPr txBox="1">
            <a:spLocks noGrp="1"/>
          </p:cNvSpPr>
          <p:nvPr>
            <p:ph type="body" idx="1"/>
          </p:nvPr>
        </p:nvSpPr>
        <p:spPr>
          <a:xfrm>
            <a:off x="2529796" y="1600200"/>
            <a:ext cx="6098663" cy="2833216"/>
          </a:xfrm>
          <a:prstGeom prst="rect">
            <a:avLst/>
          </a:prstGeom>
        </p:spPr>
        <p:txBody>
          <a:bodyPr spcFirstLastPara="1" vert="horz" lIns="91440" tIns="45720" rIns="91440" bIns="45720" rtlCol="0" anchorCtr="0">
            <a:normAutofit/>
          </a:bodyPr>
          <a:lstStyle/>
          <a:p>
            <a:pPr marL="0" lvl="0" indent="0" defTabSz="457200">
              <a:spcBef>
                <a:spcPts val="1000"/>
              </a:spcBef>
              <a:buClr>
                <a:schemeClr val="accent1"/>
              </a:buClr>
              <a:buSzPts val="1100"/>
              <a:buFont typeface="Wingdings 3" charset="2"/>
              <a:buChar char=""/>
            </a:pPr>
            <a:r>
              <a:rPr lang="en-US" dirty="0"/>
              <a:t>This presentation is for any student, staff, or faculty member at the USF Tampa campus that would like to propose a project for funding to the Student Green Energy Fund (SGEF) Council.</a:t>
            </a:r>
          </a:p>
          <a:p>
            <a:pPr marL="0" lvl="0" indent="0" defTabSz="457200">
              <a:spcBef>
                <a:spcPts val="1000"/>
              </a:spcBef>
              <a:buClr>
                <a:schemeClr val="accent1"/>
              </a:buClr>
              <a:buSzPts val="1100"/>
              <a:buFont typeface="Wingdings 3" charset="2"/>
              <a:buChar char=""/>
            </a:pPr>
            <a:r>
              <a:rPr lang="en-US" dirty="0"/>
              <a:t>This presentation will serve as a template for the presentation portion of your project. You are free to add more sections to </a:t>
            </a:r>
            <a:r>
              <a:rPr lang="en-US"/>
              <a:t>this presentation!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680"/>
        <p:cNvGrpSpPr/>
        <p:nvPr/>
      </p:nvGrpSpPr>
      <p:grpSpPr>
        <a:xfrm>
          <a:off x="0" y="0"/>
          <a:ext cx="0" cy="0"/>
          <a:chOff x="0" y="0"/>
          <a:chExt cx="0" cy="0"/>
        </a:xfrm>
      </p:grpSpPr>
      <p:sp>
        <p:nvSpPr>
          <p:cNvPr id="756" name="Google Shape;756;p44"/>
          <p:cNvSpPr txBox="1">
            <a:spLocks noGrp="1"/>
          </p:cNvSpPr>
          <p:nvPr>
            <p:ph type="title"/>
          </p:nvPr>
        </p:nvSpPr>
        <p:spPr>
          <a:xfrm>
            <a:off x="2529796" y="468082"/>
            <a:ext cx="6098663" cy="960668"/>
          </a:xfrm>
          <a:prstGeom prst="rect">
            <a:avLst/>
          </a:prstGeom>
        </p:spPr>
        <p:txBody>
          <a:bodyPr spcFirstLastPara="1" vert="horz" lIns="91440" tIns="45720" rIns="91440" bIns="45720" rtlCol="0" anchor="t" anchorCtr="0">
            <a:normAutofit/>
          </a:bodyPr>
          <a:lstStyle/>
          <a:p>
            <a:pPr marL="457200" lvl="0" indent="-419100" defTabSz="457200">
              <a:spcBef>
                <a:spcPct val="0"/>
              </a:spcBef>
              <a:spcAft>
                <a:spcPts val="0"/>
              </a:spcAft>
              <a:buSzPts val="3000"/>
            </a:pPr>
            <a:r>
              <a:rPr lang="en-US" sz="3600"/>
              <a:t>What’s the problem?</a:t>
            </a:r>
          </a:p>
        </p:txBody>
      </p:sp>
      <p:sp>
        <p:nvSpPr>
          <p:cNvPr id="681" name="Google Shape;681;p44"/>
          <p:cNvSpPr txBox="1">
            <a:spLocks noGrp="1"/>
          </p:cNvSpPr>
          <p:nvPr>
            <p:ph type="body" idx="1"/>
          </p:nvPr>
        </p:nvSpPr>
        <p:spPr>
          <a:xfrm>
            <a:off x="2529796" y="1600200"/>
            <a:ext cx="6098663" cy="2833216"/>
          </a:xfrm>
          <a:prstGeom prst="rect">
            <a:avLst/>
          </a:prstGeom>
        </p:spPr>
        <p:txBody>
          <a:bodyPr spcFirstLastPara="1" vert="horz" lIns="91440" tIns="45720" rIns="91440" bIns="45720" rtlCol="0" anchorCtr="0">
            <a:normAutofit/>
          </a:bodyPr>
          <a:lstStyle/>
          <a:p>
            <a:pPr marL="0" lvl="0" indent="0" algn="l" defTabSz="457200">
              <a:lnSpc>
                <a:spcPct val="90000"/>
              </a:lnSpc>
              <a:spcBef>
                <a:spcPts val="1000"/>
              </a:spcBef>
              <a:buSzPts val="1100"/>
              <a:buFont typeface="Wingdings 3" charset="2"/>
              <a:buChar char=""/>
            </a:pPr>
            <a:r>
              <a:rPr lang="en-US" dirty="0"/>
              <a:t>In this section, you should give some background info on the problem you’re trying to solve. (research)</a:t>
            </a:r>
          </a:p>
          <a:p>
            <a:pPr marL="457200" lvl="0" indent="-317500" algn="l" defTabSz="457200">
              <a:lnSpc>
                <a:spcPct val="90000"/>
              </a:lnSpc>
              <a:spcBef>
                <a:spcPts val="1000"/>
              </a:spcBef>
              <a:buSzPts val="1400"/>
              <a:buFont typeface="Wingdings 3" charset="2"/>
              <a:buChar char=""/>
            </a:pPr>
            <a:r>
              <a:rPr lang="en-US" dirty="0"/>
              <a:t>What is the problem?</a:t>
            </a:r>
          </a:p>
          <a:p>
            <a:pPr marL="457200" lvl="0" indent="-317500" algn="l" defTabSz="457200">
              <a:lnSpc>
                <a:spcPct val="90000"/>
              </a:lnSpc>
              <a:spcBef>
                <a:spcPts val="1000"/>
              </a:spcBef>
              <a:buSzPts val="1400"/>
              <a:buFont typeface="Wingdings 3" charset="2"/>
              <a:buChar char=""/>
            </a:pPr>
            <a:r>
              <a:rPr lang="en-US" dirty="0"/>
              <a:t>Where does it come from?</a:t>
            </a:r>
          </a:p>
          <a:p>
            <a:pPr marL="457200" lvl="0" indent="-317500" algn="l" defTabSz="457200">
              <a:lnSpc>
                <a:spcPct val="90000"/>
              </a:lnSpc>
              <a:spcBef>
                <a:spcPts val="1000"/>
              </a:spcBef>
              <a:buSzPts val="1400"/>
              <a:buFont typeface="Wingdings 3" charset="2"/>
              <a:buChar char=""/>
            </a:pPr>
            <a:r>
              <a:rPr lang="en-US" dirty="0"/>
              <a:t>Why is it important?</a:t>
            </a:r>
          </a:p>
          <a:p>
            <a:pPr marL="0" lvl="0" indent="0" algn="l" defTabSz="457200">
              <a:lnSpc>
                <a:spcPct val="90000"/>
              </a:lnSpc>
              <a:spcBef>
                <a:spcPts val="1000"/>
              </a:spcBef>
              <a:buFont typeface="Wingdings 3" charset="2"/>
              <a:buChar char=""/>
            </a:pPr>
            <a:r>
              <a:rPr lang="en-US" dirty="0"/>
              <a:t>Give details and facts to back up the foundation for your project. A stranger that is not too well-versed in your topic or SGEF should be able to understand what you’re presenting. </a:t>
            </a:r>
            <a:r>
              <a:rPr lang="en-US" b="1" dirty="0"/>
              <a:t>This can take a few slides.</a:t>
            </a:r>
          </a:p>
          <a:p>
            <a:pPr marL="0" lvl="0" indent="0" algn="l" defTabSz="457200">
              <a:lnSpc>
                <a:spcPct val="90000"/>
              </a:lnSpc>
              <a:spcBef>
                <a:spcPts val="1000"/>
              </a:spcBef>
              <a:buSzPts val="1100"/>
              <a:buFont typeface="Wingdings 3" charset="2"/>
              <a:buChar char=""/>
            </a:pPr>
            <a:endParaRPr lang="en-US" dirty="0"/>
          </a:p>
          <a:p>
            <a:pPr marL="0" lvl="0" indent="0" algn="l" defTabSz="457200">
              <a:lnSpc>
                <a:spcPct val="90000"/>
              </a:lnSpc>
              <a:spcBef>
                <a:spcPts val="1000"/>
              </a:spcBef>
              <a:buFont typeface="Wingdings 3" charset="2"/>
              <a:buChar cha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2837CE-A449-4D98-924D-DE45CA4939F4}"/>
              </a:ext>
            </a:extLst>
          </p:cNvPr>
          <p:cNvPicPr>
            <a:picLocks noChangeAspect="1"/>
          </p:cNvPicPr>
          <p:nvPr/>
        </p:nvPicPr>
        <p:blipFill rotWithShape="1">
          <a:blip r:embed="rId2">
            <a:duotone>
              <a:schemeClr val="bg2">
                <a:shade val="45000"/>
                <a:satMod val="135000"/>
              </a:schemeClr>
              <a:prstClr val="white"/>
            </a:duotone>
            <a:alphaModFix amt="40000"/>
          </a:blip>
          <a:srcRect l="11111" r="-2" b="-2"/>
          <a:stretch/>
        </p:blipFill>
        <p:spPr>
          <a:xfrm>
            <a:off x="20" y="10"/>
            <a:ext cx="9143980" cy="5143490"/>
          </a:xfrm>
          <a:prstGeom prst="rect">
            <a:avLst/>
          </a:prstGeom>
        </p:spPr>
      </p:pic>
      <p:sp>
        <p:nvSpPr>
          <p:cNvPr id="2" name="Title 1">
            <a:extLst>
              <a:ext uri="{FF2B5EF4-FFF2-40B4-BE49-F238E27FC236}">
                <a16:creationId xmlns:a16="http://schemas.microsoft.com/office/drawing/2014/main" id="{B8AB4411-DD97-4973-AB67-B9A26C6923DA}"/>
              </a:ext>
            </a:extLst>
          </p:cNvPr>
          <p:cNvSpPr>
            <a:spLocks noGrp="1"/>
          </p:cNvSpPr>
          <p:nvPr>
            <p:ph type="title"/>
          </p:nvPr>
        </p:nvSpPr>
        <p:spPr>
          <a:xfrm>
            <a:off x="1944693" y="468082"/>
            <a:ext cx="6683766" cy="960668"/>
          </a:xfrm>
        </p:spPr>
        <p:txBody>
          <a:bodyPr vert="horz" lIns="91440" tIns="45720" rIns="91440" bIns="45720" rtlCol="0" anchor="t">
            <a:normAutofit/>
          </a:bodyPr>
          <a:lstStyle/>
          <a:p>
            <a:pPr defTabSz="457200">
              <a:spcBef>
                <a:spcPct val="0"/>
              </a:spcBef>
            </a:pPr>
            <a:r>
              <a:rPr lang="en-US" sz="3600" dirty="0"/>
              <a:t>Your Solution</a:t>
            </a:r>
          </a:p>
        </p:txBody>
      </p:sp>
      <p:sp>
        <p:nvSpPr>
          <p:cNvPr id="3" name="Text Placeholder 2">
            <a:extLst>
              <a:ext uri="{FF2B5EF4-FFF2-40B4-BE49-F238E27FC236}">
                <a16:creationId xmlns:a16="http://schemas.microsoft.com/office/drawing/2014/main" id="{73C7C147-9965-457B-8054-4801BB83D9E9}"/>
              </a:ext>
            </a:extLst>
          </p:cNvPr>
          <p:cNvSpPr>
            <a:spLocks noGrp="1"/>
          </p:cNvSpPr>
          <p:nvPr>
            <p:ph type="body" idx="1"/>
          </p:nvPr>
        </p:nvSpPr>
        <p:spPr>
          <a:xfrm>
            <a:off x="1941909" y="1600200"/>
            <a:ext cx="6686550" cy="2833216"/>
          </a:xfrm>
        </p:spPr>
        <p:txBody>
          <a:bodyPr vert="horz" lIns="91440" tIns="45720" rIns="91440" bIns="45720" rtlCol="0">
            <a:normAutofit/>
          </a:bodyPr>
          <a:lstStyle/>
          <a:p>
            <a:pPr marL="0" lvl="0" indent="0" algn="ctr" rtl="0">
              <a:spcBef>
                <a:spcPts val="0"/>
              </a:spcBef>
              <a:spcAft>
                <a:spcPts val="0"/>
              </a:spcAft>
              <a:buNone/>
            </a:pPr>
            <a:r>
              <a:rPr lang="en-US" dirty="0">
                <a:latin typeface="Times New Roman" panose="02020603050405020304" pitchFamily="18" charset="0"/>
                <a:cs typeface="Times New Roman" panose="02020603050405020304" pitchFamily="18" charset="0"/>
              </a:rPr>
              <a:t>Now describe what you’re proposing we do to solve this problem. </a:t>
            </a:r>
          </a:p>
          <a:p>
            <a:pPr marL="139700" lvl="0" indent="0" algn="ctr" rtl="0">
              <a:spcBef>
                <a:spcPts val="1600"/>
              </a:spcBef>
              <a:spcAft>
                <a:spcPts val="0"/>
              </a:spcAft>
              <a:buSzPts val="1400"/>
              <a:buNone/>
            </a:pPr>
            <a:r>
              <a:rPr lang="en-US" dirty="0">
                <a:latin typeface="Times New Roman" panose="02020603050405020304" pitchFamily="18" charset="0"/>
                <a:cs typeface="Times New Roman" panose="02020603050405020304" pitchFamily="18" charset="0"/>
              </a:rPr>
              <a:t>How and why does it work? What process does it use?</a:t>
            </a:r>
          </a:p>
          <a:p>
            <a:pPr marL="139700" lvl="0" indent="0" algn="ctr" rtl="0">
              <a:spcBef>
                <a:spcPts val="0"/>
              </a:spcBef>
              <a:spcAft>
                <a:spcPts val="0"/>
              </a:spcAft>
              <a:buSzPts val="1400"/>
              <a:buNone/>
            </a:pPr>
            <a:r>
              <a:rPr lang="en-US" dirty="0">
                <a:latin typeface="Times New Roman" panose="02020603050405020304" pitchFamily="18" charset="0"/>
                <a:cs typeface="Times New Roman" panose="02020603050405020304" pitchFamily="18" charset="0"/>
              </a:rPr>
              <a:t>Why is this sustainable?</a:t>
            </a:r>
          </a:p>
          <a:p>
            <a:pPr marL="457200" lvl="0" indent="0" algn="l" rtl="0">
              <a:spcBef>
                <a:spcPts val="1600"/>
              </a:spcBef>
              <a:spcAft>
                <a:spcPts val="0"/>
              </a:spcAft>
              <a:buNone/>
            </a:pPr>
            <a:r>
              <a:rPr lang="en-US" dirty="0">
                <a:latin typeface="Times New Roman" panose="02020603050405020304" pitchFamily="18" charset="0"/>
                <a:cs typeface="Times New Roman" panose="02020603050405020304" pitchFamily="18" charset="0"/>
              </a:rPr>
              <a:t>Include evidence and figures to back up your reasoning for implementing this solution. </a:t>
            </a:r>
          </a:p>
          <a:p>
            <a:pPr marL="457200" lvl="0" indent="0" algn="l" rtl="0">
              <a:spcBef>
                <a:spcPts val="1600"/>
              </a:spcBef>
              <a:spcAft>
                <a:spcPts val="0"/>
              </a:spcAft>
              <a:buNone/>
            </a:pPr>
            <a:r>
              <a:rPr lang="en-US" b="1" dirty="0">
                <a:solidFill>
                  <a:schemeClr val="dk2"/>
                </a:solidFill>
                <a:latin typeface="Times New Roman" panose="02020603050405020304" pitchFamily="18" charset="0"/>
                <a:cs typeface="Times New Roman" panose="02020603050405020304" pitchFamily="18" charset="0"/>
              </a:rPr>
              <a:t>This can take a few slides.</a:t>
            </a:r>
          </a:p>
          <a:p>
            <a:pPr algn="l" defTabSz="457200">
              <a:spcBef>
                <a:spcPts val="1000"/>
              </a:spcBef>
              <a:buFont typeface="Wingdings 3" charset="2"/>
              <a:buChar char=""/>
            </a:pPr>
            <a:endParaRPr lang="en-US" dirty="0"/>
          </a:p>
        </p:txBody>
      </p:sp>
    </p:spTree>
    <p:extLst>
      <p:ext uri="{BB962C8B-B14F-4D97-AF65-F5344CB8AC3E}">
        <p14:creationId xmlns:p14="http://schemas.microsoft.com/office/powerpoint/2010/main" val="349071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076BE78-6C89-4E34-BFE7-B3C77A620559}"/>
              </a:ext>
            </a:extLst>
          </p:cNvPr>
          <p:cNvPicPr>
            <a:picLocks noChangeAspect="1"/>
          </p:cNvPicPr>
          <p:nvPr/>
        </p:nvPicPr>
        <p:blipFill rotWithShape="1">
          <a:blip r:embed="rId2">
            <a:duotone>
              <a:schemeClr val="bg2">
                <a:shade val="45000"/>
                <a:satMod val="135000"/>
              </a:schemeClr>
              <a:prstClr val="white"/>
            </a:duotone>
            <a:alphaModFix amt="40000"/>
          </a:blip>
          <a:srcRect t="9507" b="6224"/>
          <a:stretch/>
        </p:blipFill>
        <p:spPr>
          <a:xfrm>
            <a:off x="20" y="-80376"/>
            <a:ext cx="9143980" cy="5143490"/>
          </a:xfrm>
          <a:prstGeom prst="rect">
            <a:avLst/>
          </a:prstGeom>
        </p:spPr>
      </p:pic>
      <p:grpSp>
        <p:nvGrpSpPr>
          <p:cNvPr id="43" name="Group 42">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44"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FB1ECE09-5D05-4A94-B9B3-D6B4996173E4}"/>
              </a:ext>
            </a:extLst>
          </p:cNvPr>
          <p:cNvSpPr>
            <a:spLocks noGrp="1"/>
          </p:cNvSpPr>
          <p:nvPr>
            <p:ph type="title"/>
          </p:nvPr>
        </p:nvSpPr>
        <p:spPr>
          <a:xfrm>
            <a:off x="1944693" y="468082"/>
            <a:ext cx="6683766" cy="960668"/>
          </a:xfrm>
        </p:spPr>
        <p:txBody>
          <a:bodyPr vert="horz" lIns="91440" tIns="45720" rIns="91440" bIns="45720" rtlCol="0" anchor="t">
            <a:normAutofit/>
          </a:bodyPr>
          <a:lstStyle/>
          <a:p>
            <a:pPr defTabSz="457200">
              <a:spcBef>
                <a:spcPct val="0"/>
              </a:spcBef>
            </a:pPr>
            <a:r>
              <a:rPr lang="en-US" sz="3600" dirty="0"/>
              <a:t>Proposed Implementation</a:t>
            </a:r>
          </a:p>
        </p:txBody>
      </p:sp>
      <p:grpSp>
        <p:nvGrpSpPr>
          <p:cNvPr id="57" name="Group 56">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58"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ext Placeholder 2">
            <a:extLst>
              <a:ext uri="{FF2B5EF4-FFF2-40B4-BE49-F238E27FC236}">
                <a16:creationId xmlns:a16="http://schemas.microsoft.com/office/drawing/2014/main" id="{6A4648DB-CB7A-46CB-A51C-EA213537DCA0}"/>
              </a:ext>
            </a:extLst>
          </p:cNvPr>
          <p:cNvSpPr>
            <a:spLocks noGrp="1"/>
          </p:cNvSpPr>
          <p:nvPr>
            <p:ph type="body" idx="1"/>
          </p:nvPr>
        </p:nvSpPr>
        <p:spPr>
          <a:xfrm>
            <a:off x="1941909" y="1600200"/>
            <a:ext cx="6686550" cy="2833216"/>
          </a:xfrm>
        </p:spPr>
        <p:txBody>
          <a:bodyPr vert="horz" lIns="91440" tIns="45720" rIns="91440" bIns="45720" rtlCol="0">
            <a:normAutofit/>
          </a:bodyPr>
          <a:lstStyle/>
          <a:p>
            <a:pPr algn="l" defTabSz="457200">
              <a:spcBef>
                <a:spcPts val="1000"/>
              </a:spcBef>
              <a:buFont typeface="Wingdings 3" charset="2"/>
              <a:buChar char=""/>
            </a:pPr>
            <a:r>
              <a:rPr lang="en-US" dirty="0">
                <a:latin typeface="Times New Roman" panose="02020603050405020304" pitchFamily="18" charset="0"/>
                <a:cs typeface="Times New Roman" panose="02020603050405020304" pitchFamily="18" charset="0"/>
              </a:rPr>
              <a:t>Describe your proposed steps for implementation</a:t>
            </a:r>
          </a:p>
          <a:p>
            <a:pPr algn="l" defTabSz="457200">
              <a:spcBef>
                <a:spcPts val="1000"/>
              </a:spcBef>
              <a:buFont typeface="Wingdings 3" charset="2"/>
              <a:buChar char=""/>
            </a:pPr>
            <a:r>
              <a:rPr lang="en-US" dirty="0">
                <a:latin typeface="Times New Roman" panose="02020603050405020304" pitchFamily="18" charset="0"/>
                <a:cs typeface="Times New Roman" panose="02020603050405020304" pitchFamily="18" charset="0"/>
              </a:rPr>
              <a:t>What departments will be engaged / involved?</a:t>
            </a:r>
          </a:p>
          <a:p>
            <a:pPr algn="l" defTabSz="457200">
              <a:spcBef>
                <a:spcPts val="1000"/>
              </a:spcBef>
              <a:buFont typeface="Wingdings 3" charset="2"/>
              <a:buChar char=""/>
            </a:pPr>
            <a:r>
              <a:rPr lang="en-US" dirty="0">
                <a:latin typeface="Times New Roman" panose="02020603050405020304" pitchFamily="18" charset="0"/>
                <a:cs typeface="Times New Roman" panose="02020603050405020304" pitchFamily="18" charset="0"/>
              </a:rPr>
              <a:t>Answer any questions you think committee members might have.</a:t>
            </a:r>
          </a:p>
          <a:p>
            <a:pPr algn="l" defTabSz="457200">
              <a:spcBef>
                <a:spcPts val="1000"/>
              </a:spcBef>
              <a:buFont typeface="Wingdings 3" charset="2"/>
              <a:buChar char=""/>
            </a:pPr>
            <a:r>
              <a:rPr lang="en-US" dirty="0">
                <a:latin typeface="Times New Roman" panose="02020603050405020304" pitchFamily="18" charset="0"/>
                <a:cs typeface="Times New Roman" panose="02020603050405020304" pitchFamily="18" charset="0"/>
              </a:rPr>
              <a:t>Speak about the maintenance process and how it will be fulfilled, if there is one.</a:t>
            </a:r>
          </a:p>
          <a:p>
            <a:pPr algn="l" defTabSz="457200">
              <a:spcBef>
                <a:spcPts val="1000"/>
              </a:spcBef>
              <a:buFont typeface="Wingdings 3" charset="2"/>
              <a:buChar char=""/>
            </a:pPr>
            <a:endParaRPr lang="en-US" dirty="0">
              <a:latin typeface="Times New Roman" panose="02020603050405020304" pitchFamily="18" charset="0"/>
              <a:cs typeface="Times New Roman" panose="02020603050405020304" pitchFamily="18" charset="0"/>
            </a:endParaRPr>
          </a:p>
          <a:p>
            <a:pPr algn="l" defTabSz="457200">
              <a:spcBef>
                <a:spcPts val="1000"/>
              </a:spcBef>
              <a:buFont typeface="Wingdings 3" charset="2"/>
              <a:buChar char=""/>
            </a:pPr>
            <a:endParaRPr lang="en-US" dirty="0"/>
          </a:p>
        </p:txBody>
      </p:sp>
    </p:spTree>
    <p:extLst>
      <p:ext uri="{BB962C8B-B14F-4D97-AF65-F5344CB8AC3E}">
        <p14:creationId xmlns:p14="http://schemas.microsoft.com/office/powerpoint/2010/main" val="167402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61E3034F-4F04-48C5-9402-BDFBED51D507}"/>
              </a:ext>
            </a:extLst>
          </p:cNvPr>
          <p:cNvPicPr>
            <a:picLocks noChangeAspect="1"/>
          </p:cNvPicPr>
          <p:nvPr/>
        </p:nvPicPr>
        <p:blipFill rotWithShape="1">
          <a:blip r:embed="rId2">
            <a:duotone>
              <a:schemeClr val="bg2">
                <a:shade val="45000"/>
                <a:satMod val="135000"/>
              </a:schemeClr>
              <a:prstClr val="white"/>
            </a:duotone>
            <a:alphaModFix amt="40000"/>
          </a:blip>
          <a:srcRect t="25532" b="18218"/>
          <a:stretch/>
        </p:blipFill>
        <p:spPr>
          <a:xfrm>
            <a:off x="20" y="10"/>
            <a:ext cx="9143980" cy="5143490"/>
          </a:xfrm>
          <a:prstGeom prst="rect">
            <a:avLst/>
          </a:prstGeom>
        </p:spPr>
      </p:pic>
      <p:grpSp>
        <p:nvGrpSpPr>
          <p:cNvPr id="43" name="Group 42">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44"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DB1591E8-3EF6-4A3B-A17A-427577CD4E08}"/>
              </a:ext>
            </a:extLst>
          </p:cNvPr>
          <p:cNvSpPr>
            <a:spLocks noGrp="1"/>
          </p:cNvSpPr>
          <p:nvPr>
            <p:ph type="title"/>
          </p:nvPr>
        </p:nvSpPr>
        <p:spPr>
          <a:xfrm>
            <a:off x="1944693" y="468082"/>
            <a:ext cx="6683766" cy="960668"/>
          </a:xfrm>
        </p:spPr>
        <p:txBody>
          <a:bodyPr vert="horz" lIns="91440" tIns="45720" rIns="91440" bIns="45720" rtlCol="0" anchor="t">
            <a:normAutofit/>
          </a:bodyPr>
          <a:lstStyle/>
          <a:p>
            <a:pPr defTabSz="457200">
              <a:spcBef>
                <a:spcPct val="0"/>
              </a:spcBef>
            </a:pPr>
            <a:r>
              <a:rPr lang="en-US" sz="3600" dirty="0"/>
              <a:t>Cost Breakdown</a:t>
            </a:r>
          </a:p>
        </p:txBody>
      </p:sp>
      <p:grpSp>
        <p:nvGrpSpPr>
          <p:cNvPr id="57" name="Group 56">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58"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Text Placeholder 2">
            <a:extLst>
              <a:ext uri="{FF2B5EF4-FFF2-40B4-BE49-F238E27FC236}">
                <a16:creationId xmlns:a16="http://schemas.microsoft.com/office/drawing/2014/main" id="{EC867568-07D1-4467-BCAA-0D1CFD608998}"/>
              </a:ext>
            </a:extLst>
          </p:cNvPr>
          <p:cNvSpPr>
            <a:spLocks noGrp="1"/>
          </p:cNvSpPr>
          <p:nvPr>
            <p:ph type="body" idx="1"/>
          </p:nvPr>
        </p:nvSpPr>
        <p:spPr>
          <a:xfrm>
            <a:off x="1941909" y="1600200"/>
            <a:ext cx="6686550" cy="2833216"/>
          </a:xfrm>
        </p:spPr>
        <p:txBody>
          <a:bodyPr vert="horz" lIns="91440" tIns="45720" rIns="91440" bIns="45720" rtlCol="0">
            <a:normAutofit/>
          </a:bodyPr>
          <a:lstStyle/>
          <a:p>
            <a:pPr marL="0" lvl="0" indent="0" algn="l" rtl="0">
              <a:spcBef>
                <a:spcPts val="0"/>
              </a:spcBef>
              <a:spcAft>
                <a:spcPts val="0"/>
              </a:spcAft>
              <a:buNone/>
            </a:pPr>
            <a:r>
              <a:rPr lang="en-US" sz="1600" dirty="0">
                <a:solidFill>
                  <a:schemeClr val="dk2"/>
                </a:solidFill>
                <a:latin typeface="Times New Roman" panose="02020603050405020304" pitchFamily="18" charset="0"/>
                <a:ea typeface="Montserrat"/>
                <a:cs typeface="Times New Roman" panose="02020603050405020304" pitchFamily="18" charset="0"/>
                <a:sym typeface="Montserrat"/>
              </a:rPr>
              <a:t>Now it’s time to break down the cost for SGEF.</a:t>
            </a:r>
          </a:p>
          <a:p>
            <a:pPr marL="457200" lvl="0" indent="-317500" algn="l" rtl="0">
              <a:spcBef>
                <a:spcPts val="0"/>
              </a:spcBef>
              <a:spcAft>
                <a:spcPts val="0"/>
              </a:spcAft>
              <a:buClr>
                <a:schemeClr val="dk2"/>
              </a:buClr>
              <a:buSzPts val="1400"/>
              <a:buFont typeface="Montserrat"/>
              <a:buChar char="-"/>
            </a:pPr>
            <a:r>
              <a:rPr lang="en-US" sz="1600" dirty="0">
                <a:solidFill>
                  <a:schemeClr val="dk2"/>
                </a:solidFill>
                <a:latin typeface="Times New Roman" panose="02020603050405020304" pitchFamily="18" charset="0"/>
                <a:ea typeface="Montserrat"/>
                <a:cs typeface="Times New Roman" panose="02020603050405020304" pitchFamily="18" charset="0"/>
                <a:sym typeface="Montserrat"/>
              </a:rPr>
              <a:t>What are you proposing we fund?</a:t>
            </a:r>
          </a:p>
          <a:p>
            <a:pPr marL="457200" lvl="0" indent="-317500" algn="l" rtl="0">
              <a:spcBef>
                <a:spcPts val="0"/>
              </a:spcBef>
              <a:spcAft>
                <a:spcPts val="0"/>
              </a:spcAft>
              <a:buClr>
                <a:schemeClr val="dk2"/>
              </a:buClr>
              <a:buSzPts val="1400"/>
              <a:buFont typeface="Montserrat"/>
              <a:buChar char="-"/>
            </a:pPr>
            <a:r>
              <a:rPr lang="en-US" sz="1600" dirty="0">
                <a:solidFill>
                  <a:schemeClr val="dk2"/>
                </a:solidFill>
                <a:latin typeface="Times New Roman" panose="02020603050405020304" pitchFamily="18" charset="0"/>
                <a:ea typeface="Montserrat"/>
                <a:cs typeface="Times New Roman" panose="02020603050405020304" pitchFamily="18" charset="0"/>
                <a:sym typeface="Montserrat"/>
              </a:rPr>
              <a:t>Are you including a contingency to account for complications?</a:t>
            </a:r>
          </a:p>
          <a:p>
            <a:pPr marL="139700" lvl="0" indent="0" algn="l" rtl="0">
              <a:spcBef>
                <a:spcPts val="0"/>
              </a:spcBef>
              <a:spcAft>
                <a:spcPts val="0"/>
              </a:spcAft>
              <a:buClr>
                <a:schemeClr val="dk2"/>
              </a:buClr>
              <a:buSzPts val="1400"/>
              <a:buNone/>
            </a:pPr>
            <a:endParaRPr lang="en-US" sz="1600" dirty="0">
              <a:solidFill>
                <a:schemeClr val="dk2"/>
              </a:solidFill>
              <a:latin typeface="Times New Roman" panose="02020603050405020304" pitchFamily="18" charset="0"/>
              <a:ea typeface="Montserrat"/>
              <a:cs typeface="Times New Roman" panose="02020603050405020304" pitchFamily="18" charset="0"/>
              <a:sym typeface="Montserrat"/>
            </a:endParaRPr>
          </a:p>
          <a:p>
            <a:pPr marL="139700" lvl="0" indent="0" algn="l" rtl="0">
              <a:spcBef>
                <a:spcPts val="0"/>
              </a:spcBef>
              <a:spcAft>
                <a:spcPts val="0"/>
              </a:spcAft>
              <a:buClr>
                <a:schemeClr val="dk2"/>
              </a:buClr>
              <a:buSzPts val="1400"/>
              <a:buNone/>
            </a:pPr>
            <a:endParaRPr lang="en-US" sz="1600" dirty="0">
              <a:solidFill>
                <a:schemeClr val="dk2"/>
              </a:solidFill>
              <a:latin typeface="Times New Roman" panose="02020603050405020304" pitchFamily="18" charset="0"/>
              <a:ea typeface="Montserrat"/>
              <a:cs typeface="Times New Roman" panose="02020603050405020304" pitchFamily="18" charset="0"/>
              <a:sym typeface="Montserrat"/>
            </a:endParaRPr>
          </a:p>
          <a:p>
            <a:pPr marL="139700" lvl="0" indent="0" algn="l" rtl="0">
              <a:spcBef>
                <a:spcPts val="0"/>
              </a:spcBef>
              <a:spcAft>
                <a:spcPts val="0"/>
              </a:spcAft>
              <a:buClr>
                <a:schemeClr val="dk2"/>
              </a:buClr>
              <a:buSzPts val="1400"/>
              <a:buNone/>
            </a:pPr>
            <a:r>
              <a:rPr lang="en-US" sz="1600" dirty="0">
                <a:solidFill>
                  <a:schemeClr val="dk2"/>
                </a:solidFill>
                <a:latin typeface="Times New Roman" panose="02020603050405020304" pitchFamily="18" charset="0"/>
                <a:ea typeface="Montserrat"/>
                <a:cs typeface="Times New Roman" panose="02020603050405020304" pitchFamily="18" charset="0"/>
                <a:sym typeface="Montserrat"/>
              </a:rPr>
              <a:t>Have you looked into other funding sources besides SGEF? Though not a requirement, additional match funding is a plus!</a:t>
            </a:r>
          </a:p>
          <a:p>
            <a:pPr algn="l" defTabSz="457200">
              <a:spcBef>
                <a:spcPts val="1000"/>
              </a:spcBef>
              <a:buFont typeface="Wingdings 3" charset="2"/>
              <a:buChar char=""/>
            </a:pPr>
            <a:endParaRPr lang="en-US" dirty="0"/>
          </a:p>
        </p:txBody>
      </p:sp>
    </p:spTree>
    <p:extLst>
      <p:ext uri="{BB962C8B-B14F-4D97-AF65-F5344CB8AC3E}">
        <p14:creationId xmlns:p14="http://schemas.microsoft.com/office/powerpoint/2010/main" val="107631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grpSp>
        <p:nvGrpSpPr>
          <p:cNvPr id="911" name="Google Shape;911;p51"/>
          <p:cNvGrpSpPr/>
          <p:nvPr/>
        </p:nvGrpSpPr>
        <p:grpSpPr>
          <a:xfrm>
            <a:off x="6009075" y="1791340"/>
            <a:ext cx="2296619" cy="2758295"/>
            <a:chOff x="6009075" y="1791340"/>
            <a:chExt cx="2296619" cy="2758295"/>
          </a:xfrm>
        </p:grpSpPr>
        <p:sp>
          <p:nvSpPr>
            <p:cNvPr id="912" name="Google Shape;912;p51"/>
            <p:cNvSpPr/>
            <p:nvPr/>
          </p:nvSpPr>
          <p:spPr>
            <a:xfrm>
              <a:off x="6080695" y="4237585"/>
              <a:ext cx="2224999" cy="312049"/>
            </a:xfrm>
            <a:custGeom>
              <a:avLst/>
              <a:gdLst/>
              <a:ahLst/>
              <a:cxnLst/>
              <a:rect l="l" t="t" r="r" b="b"/>
              <a:pathLst>
                <a:path w="66112" h="9272" extrusionOk="0">
                  <a:moveTo>
                    <a:pt x="33041" y="1"/>
                  </a:moveTo>
                  <a:cubicBezTo>
                    <a:pt x="14803" y="1"/>
                    <a:pt x="1" y="2068"/>
                    <a:pt x="1" y="4651"/>
                  </a:cubicBezTo>
                  <a:cubicBezTo>
                    <a:pt x="1" y="7205"/>
                    <a:pt x="14803" y="9272"/>
                    <a:pt x="33041" y="9272"/>
                  </a:cubicBezTo>
                  <a:cubicBezTo>
                    <a:pt x="51309" y="9272"/>
                    <a:pt x="66111" y="7205"/>
                    <a:pt x="66111" y="4651"/>
                  </a:cubicBezTo>
                  <a:cubicBezTo>
                    <a:pt x="66111" y="2068"/>
                    <a:pt x="51309" y="1"/>
                    <a:pt x="33041" y="1"/>
                  </a:cubicBezTo>
                  <a:close/>
                </a:path>
              </a:pathLst>
            </a:custGeom>
            <a:solidFill>
              <a:srgbClr val="C4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1"/>
            <p:cNvSpPr/>
            <p:nvPr/>
          </p:nvSpPr>
          <p:spPr>
            <a:xfrm>
              <a:off x="7743061" y="4236576"/>
              <a:ext cx="393864" cy="208392"/>
            </a:xfrm>
            <a:custGeom>
              <a:avLst/>
              <a:gdLst/>
              <a:ahLst/>
              <a:cxnLst/>
              <a:rect l="l" t="t" r="r" b="b"/>
              <a:pathLst>
                <a:path w="11703" h="6192" extrusionOk="0">
                  <a:moveTo>
                    <a:pt x="4499" y="0"/>
                  </a:moveTo>
                  <a:lnTo>
                    <a:pt x="4894" y="2219"/>
                  </a:lnTo>
                  <a:cubicBezTo>
                    <a:pt x="1" y="2614"/>
                    <a:pt x="274" y="5745"/>
                    <a:pt x="274" y="5745"/>
                  </a:cubicBezTo>
                  <a:cubicBezTo>
                    <a:pt x="1794" y="6080"/>
                    <a:pt x="3473" y="6191"/>
                    <a:pt x="5035" y="6191"/>
                  </a:cubicBezTo>
                  <a:cubicBezTo>
                    <a:pt x="8160" y="6191"/>
                    <a:pt x="10822" y="5745"/>
                    <a:pt x="10822" y="5745"/>
                  </a:cubicBezTo>
                  <a:cubicBezTo>
                    <a:pt x="11703" y="3648"/>
                    <a:pt x="10518" y="213"/>
                    <a:pt x="10518" y="213"/>
                  </a:cubicBezTo>
                  <a:lnTo>
                    <a:pt x="4499" y="0"/>
                  </a:lnTo>
                  <a:close/>
                </a:path>
              </a:pathLst>
            </a:custGeom>
            <a:solidFill>
              <a:srgbClr val="EA6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1"/>
            <p:cNvSpPr/>
            <p:nvPr/>
          </p:nvSpPr>
          <p:spPr>
            <a:xfrm>
              <a:off x="7601908" y="3024324"/>
              <a:ext cx="516604" cy="1268659"/>
            </a:xfrm>
            <a:custGeom>
              <a:avLst/>
              <a:gdLst/>
              <a:ahLst/>
              <a:cxnLst/>
              <a:rect l="l" t="t" r="r" b="b"/>
              <a:pathLst>
                <a:path w="15350" h="37696" extrusionOk="0">
                  <a:moveTo>
                    <a:pt x="8784" y="1"/>
                  </a:moveTo>
                  <a:lnTo>
                    <a:pt x="0" y="12767"/>
                  </a:lnTo>
                  <a:lnTo>
                    <a:pt x="8359" y="37448"/>
                  </a:lnTo>
                  <a:cubicBezTo>
                    <a:pt x="8359" y="37448"/>
                    <a:pt x="9818" y="37695"/>
                    <a:pt x="11425" y="37695"/>
                  </a:cubicBezTo>
                  <a:cubicBezTo>
                    <a:pt x="13006" y="37695"/>
                    <a:pt x="14732" y="37456"/>
                    <a:pt x="15350" y="36506"/>
                  </a:cubicBezTo>
                  <a:cubicBezTo>
                    <a:pt x="15350" y="36506"/>
                    <a:pt x="13800" y="26171"/>
                    <a:pt x="10882" y="22038"/>
                  </a:cubicBezTo>
                  <a:cubicBezTo>
                    <a:pt x="10882" y="22038"/>
                    <a:pt x="10517" y="6080"/>
                    <a:pt x="8784" y="1"/>
                  </a:cubicBezTo>
                  <a:close/>
                </a:path>
              </a:pathLst>
            </a:custGeom>
            <a:solidFill>
              <a:srgbClr val="0E5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1"/>
            <p:cNvSpPr/>
            <p:nvPr/>
          </p:nvSpPr>
          <p:spPr>
            <a:xfrm>
              <a:off x="6856127" y="4210997"/>
              <a:ext cx="378518" cy="207416"/>
            </a:xfrm>
            <a:custGeom>
              <a:avLst/>
              <a:gdLst/>
              <a:ahLst/>
              <a:cxnLst/>
              <a:rect l="l" t="t" r="r" b="b"/>
              <a:pathLst>
                <a:path w="11247" h="6163" extrusionOk="0">
                  <a:moveTo>
                    <a:pt x="5563" y="1"/>
                  </a:moveTo>
                  <a:lnTo>
                    <a:pt x="4894" y="2159"/>
                  </a:lnTo>
                  <a:cubicBezTo>
                    <a:pt x="1" y="2371"/>
                    <a:pt x="122" y="5472"/>
                    <a:pt x="122" y="5472"/>
                  </a:cubicBezTo>
                  <a:cubicBezTo>
                    <a:pt x="2135" y="6012"/>
                    <a:pt x="4442" y="6162"/>
                    <a:pt x="6384" y="6162"/>
                  </a:cubicBezTo>
                  <a:cubicBezTo>
                    <a:pt x="8812" y="6162"/>
                    <a:pt x="10669" y="5928"/>
                    <a:pt x="10669" y="5928"/>
                  </a:cubicBezTo>
                  <a:cubicBezTo>
                    <a:pt x="11247" y="4530"/>
                    <a:pt x="11034" y="1703"/>
                    <a:pt x="11034" y="1703"/>
                  </a:cubicBezTo>
                  <a:lnTo>
                    <a:pt x="5563" y="1"/>
                  </a:lnTo>
                  <a:close/>
                </a:path>
              </a:pathLst>
            </a:custGeom>
            <a:solidFill>
              <a:srgbClr val="F37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1"/>
            <p:cNvSpPr/>
            <p:nvPr/>
          </p:nvSpPr>
          <p:spPr>
            <a:xfrm>
              <a:off x="7021849" y="3039671"/>
              <a:ext cx="903300" cy="1275659"/>
            </a:xfrm>
            <a:custGeom>
              <a:avLst/>
              <a:gdLst/>
              <a:ahLst/>
              <a:cxnLst/>
              <a:rect l="l" t="t" r="r" b="b"/>
              <a:pathLst>
                <a:path w="26840" h="37904" extrusionOk="0">
                  <a:moveTo>
                    <a:pt x="26779" y="1"/>
                  </a:moveTo>
                  <a:lnTo>
                    <a:pt x="12129" y="973"/>
                  </a:lnTo>
                  <a:cubicBezTo>
                    <a:pt x="12129" y="973"/>
                    <a:pt x="7721" y="10578"/>
                    <a:pt x="6110" y="13435"/>
                  </a:cubicBezTo>
                  <a:cubicBezTo>
                    <a:pt x="4499" y="16323"/>
                    <a:pt x="1" y="35928"/>
                    <a:pt x="1" y="35928"/>
                  </a:cubicBezTo>
                  <a:cubicBezTo>
                    <a:pt x="2463" y="37813"/>
                    <a:pt x="6445" y="37904"/>
                    <a:pt x="6445" y="37904"/>
                  </a:cubicBezTo>
                  <a:lnTo>
                    <a:pt x="13831" y="17235"/>
                  </a:lnTo>
                  <a:cubicBezTo>
                    <a:pt x="26840" y="7630"/>
                    <a:pt x="26779" y="1"/>
                    <a:pt x="26779" y="1"/>
                  </a:cubicBezTo>
                  <a:close/>
                </a:path>
              </a:pathLst>
            </a:custGeom>
            <a:solidFill>
              <a:srgbClr val="106F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1"/>
            <p:cNvSpPr/>
            <p:nvPr/>
          </p:nvSpPr>
          <p:spPr>
            <a:xfrm>
              <a:off x="7011617" y="2835346"/>
              <a:ext cx="284418" cy="134788"/>
            </a:xfrm>
            <a:custGeom>
              <a:avLst/>
              <a:gdLst/>
              <a:ahLst/>
              <a:cxnLst/>
              <a:rect l="l" t="t" r="r" b="b"/>
              <a:pathLst>
                <a:path w="8451" h="4005" extrusionOk="0">
                  <a:moveTo>
                    <a:pt x="5244" y="1"/>
                  </a:moveTo>
                  <a:cubicBezTo>
                    <a:pt x="5117" y="1"/>
                    <a:pt x="4989" y="8"/>
                    <a:pt x="4864" y="23"/>
                  </a:cubicBezTo>
                  <a:cubicBezTo>
                    <a:pt x="3709" y="175"/>
                    <a:pt x="1" y="783"/>
                    <a:pt x="62" y="844"/>
                  </a:cubicBezTo>
                  <a:cubicBezTo>
                    <a:pt x="92" y="965"/>
                    <a:pt x="578" y="2363"/>
                    <a:pt x="578" y="2363"/>
                  </a:cubicBezTo>
                  <a:lnTo>
                    <a:pt x="4925" y="1603"/>
                  </a:lnTo>
                  <a:cubicBezTo>
                    <a:pt x="5016" y="1583"/>
                    <a:pt x="5111" y="1573"/>
                    <a:pt x="5206" y="1573"/>
                  </a:cubicBezTo>
                  <a:cubicBezTo>
                    <a:pt x="5398" y="1573"/>
                    <a:pt x="5594" y="1614"/>
                    <a:pt x="5776" y="1695"/>
                  </a:cubicBezTo>
                  <a:cubicBezTo>
                    <a:pt x="6232" y="1877"/>
                    <a:pt x="6536" y="2242"/>
                    <a:pt x="6688" y="2698"/>
                  </a:cubicBezTo>
                  <a:lnTo>
                    <a:pt x="7022" y="4005"/>
                  </a:lnTo>
                  <a:lnTo>
                    <a:pt x="8451" y="3488"/>
                  </a:lnTo>
                  <a:lnTo>
                    <a:pt x="8147" y="2303"/>
                  </a:lnTo>
                  <a:cubicBezTo>
                    <a:pt x="7934" y="1360"/>
                    <a:pt x="7296" y="600"/>
                    <a:pt x="6414" y="236"/>
                  </a:cubicBezTo>
                  <a:cubicBezTo>
                    <a:pt x="6046" y="75"/>
                    <a:pt x="5643" y="1"/>
                    <a:pt x="5244" y="1"/>
                  </a:cubicBezTo>
                  <a:close/>
                </a:path>
              </a:pathLst>
            </a:custGeom>
            <a:solidFill>
              <a:srgbClr val="75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1"/>
            <p:cNvSpPr/>
            <p:nvPr/>
          </p:nvSpPr>
          <p:spPr>
            <a:xfrm>
              <a:off x="6009075" y="2840192"/>
              <a:ext cx="1130438" cy="1450665"/>
            </a:xfrm>
            <a:custGeom>
              <a:avLst/>
              <a:gdLst/>
              <a:ahLst/>
              <a:cxnLst/>
              <a:rect l="l" t="t" r="r" b="b"/>
              <a:pathLst>
                <a:path w="33589" h="43104" extrusionOk="0">
                  <a:moveTo>
                    <a:pt x="11642" y="1"/>
                  </a:moveTo>
                  <a:lnTo>
                    <a:pt x="1034" y="32433"/>
                  </a:lnTo>
                  <a:lnTo>
                    <a:pt x="670" y="33527"/>
                  </a:lnTo>
                  <a:cubicBezTo>
                    <a:pt x="1" y="35624"/>
                    <a:pt x="974" y="37843"/>
                    <a:pt x="2949" y="38785"/>
                  </a:cubicBezTo>
                  <a:lnTo>
                    <a:pt x="11399" y="42706"/>
                  </a:lnTo>
                  <a:cubicBezTo>
                    <a:pt x="11981" y="42975"/>
                    <a:pt x="12592" y="43103"/>
                    <a:pt x="13195" y="43103"/>
                  </a:cubicBezTo>
                  <a:cubicBezTo>
                    <a:pt x="14703" y="43103"/>
                    <a:pt x="16158" y="42303"/>
                    <a:pt x="16962" y="40913"/>
                  </a:cubicBezTo>
                  <a:lnTo>
                    <a:pt x="33011" y="12280"/>
                  </a:lnTo>
                  <a:lnTo>
                    <a:pt x="33588" y="11247"/>
                  </a:lnTo>
                  <a:lnTo>
                    <a:pt x="11642" y="1"/>
                  </a:lnTo>
                  <a:close/>
                </a:path>
              </a:pathLst>
            </a:custGeom>
            <a:solidFill>
              <a:srgbClr val="F9B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1"/>
            <p:cNvSpPr/>
            <p:nvPr/>
          </p:nvSpPr>
          <p:spPr>
            <a:xfrm>
              <a:off x="6009075" y="3253487"/>
              <a:ext cx="1110985" cy="1037382"/>
            </a:xfrm>
            <a:custGeom>
              <a:avLst/>
              <a:gdLst/>
              <a:ahLst/>
              <a:cxnLst/>
              <a:rect l="l" t="t" r="r" b="b"/>
              <a:pathLst>
                <a:path w="33011" h="30824" extrusionOk="0">
                  <a:moveTo>
                    <a:pt x="33011" y="0"/>
                  </a:moveTo>
                  <a:lnTo>
                    <a:pt x="19181" y="13891"/>
                  </a:lnTo>
                  <a:cubicBezTo>
                    <a:pt x="15039" y="18059"/>
                    <a:pt x="9474" y="20328"/>
                    <a:pt x="3771" y="20328"/>
                  </a:cubicBezTo>
                  <a:cubicBezTo>
                    <a:pt x="2861" y="20328"/>
                    <a:pt x="1947" y="20270"/>
                    <a:pt x="1034" y="20153"/>
                  </a:cubicBezTo>
                  <a:lnTo>
                    <a:pt x="670" y="21277"/>
                  </a:lnTo>
                  <a:cubicBezTo>
                    <a:pt x="1" y="23344"/>
                    <a:pt x="974" y="25563"/>
                    <a:pt x="2949" y="26505"/>
                  </a:cubicBezTo>
                  <a:lnTo>
                    <a:pt x="11399" y="30426"/>
                  </a:lnTo>
                  <a:cubicBezTo>
                    <a:pt x="11981" y="30695"/>
                    <a:pt x="12592" y="30823"/>
                    <a:pt x="13195" y="30823"/>
                  </a:cubicBezTo>
                  <a:cubicBezTo>
                    <a:pt x="14703" y="30823"/>
                    <a:pt x="16158" y="30023"/>
                    <a:pt x="16962" y="28633"/>
                  </a:cubicBezTo>
                  <a:lnTo>
                    <a:pt x="33011" y="0"/>
                  </a:lnTo>
                  <a:close/>
                </a:path>
              </a:pathLst>
            </a:custGeom>
            <a:solidFill>
              <a:srgbClr val="F7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1"/>
            <p:cNvSpPr/>
            <p:nvPr/>
          </p:nvSpPr>
          <p:spPr>
            <a:xfrm>
              <a:off x="6083758" y="4131199"/>
              <a:ext cx="262947" cy="261903"/>
            </a:xfrm>
            <a:custGeom>
              <a:avLst/>
              <a:gdLst/>
              <a:ahLst/>
              <a:cxnLst/>
              <a:rect l="l" t="t" r="r" b="b"/>
              <a:pathLst>
                <a:path w="7813" h="7782" extrusionOk="0">
                  <a:moveTo>
                    <a:pt x="3922" y="1"/>
                  </a:moveTo>
                  <a:cubicBezTo>
                    <a:pt x="1764" y="1"/>
                    <a:pt x="1" y="1733"/>
                    <a:pt x="1" y="3891"/>
                  </a:cubicBezTo>
                  <a:cubicBezTo>
                    <a:pt x="1" y="6049"/>
                    <a:pt x="1764" y="7782"/>
                    <a:pt x="3922" y="7782"/>
                  </a:cubicBezTo>
                  <a:cubicBezTo>
                    <a:pt x="6050" y="7782"/>
                    <a:pt x="7813" y="6049"/>
                    <a:pt x="7813" y="3891"/>
                  </a:cubicBezTo>
                  <a:cubicBezTo>
                    <a:pt x="7813" y="1733"/>
                    <a:pt x="6050" y="1"/>
                    <a:pt x="3922" y="1"/>
                  </a:cubicBezTo>
                  <a:close/>
                </a:path>
              </a:pathLst>
            </a:custGeom>
            <a:solidFill>
              <a:srgbClr val="69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1"/>
            <p:cNvSpPr/>
            <p:nvPr/>
          </p:nvSpPr>
          <p:spPr>
            <a:xfrm>
              <a:off x="6158440" y="4205882"/>
              <a:ext cx="113586" cy="113586"/>
            </a:xfrm>
            <a:custGeom>
              <a:avLst/>
              <a:gdLst/>
              <a:ahLst/>
              <a:cxnLst/>
              <a:rect l="l" t="t" r="r" b="b"/>
              <a:pathLst>
                <a:path w="3375" h="3375" extrusionOk="0">
                  <a:moveTo>
                    <a:pt x="1703" y="1"/>
                  </a:moveTo>
                  <a:cubicBezTo>
                    <a:pt x="761" y="1"/>
                    <a:pt x="1" y="760"/>
                    <a:pt x="1" y="1672"/>
                  </a:cubicBezTo>
                  <a:cubicBezTo>
                    <a:pt x="1" y="2615"/>
                    <a:pt x="761" y="3375"/>
                    <a:pt x="1703" y="3375"/>
                  </a:cubicBezTo>
                  <a:cubicBezTo>
                    <a:pt x="2615" y="3375"/>
                    <a:pt x="3375" y="2615"/>
                    <a:pt x="3375" y="1672"/>
                  </a:cubicBezTo>
                  <a:cubicBezTo>
                    <a:pt x="3375" y="760"/>
                    <a:pt x="2615" y="1"/>
                    <a:pt x="1703" y="1"/>
                  </a:cubicBezTo>
                  <a:close/>
                </a:path>
              </a:pathLst>
            </a:custGeom>
            <a:solidFill>
              <a:srgbClr val="B1C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1"/>
            <p:cNvSpPr/>
            <p:nvPr/>
          </p:nvSpPr>
          <p:spPr>
            <a:xfrm>
              <a:off x="6352803" y="2681572"/>
              <a:ext cx="849116" cy="537134"/>
            </a:xfrm>
            <a:custGeom>
              <a:avLst/>
              <a:gdLst/>
              <a:ahLst/>
              <a:cxnLst/>
              <a:rect l="l" t="t" r="r" b="b"/>
              <a:pathLst>
                <a:path w="25230" h="15960" extrusionOk="0">
                  <a:moveTo>
                    <a:pt x="7464" y="0"/>
                  </a:moveTo>
                  <a:cubicBezTo>
                    <a:pt x="6464" y="0"/>
                    <a:pt x="5477" y="337"/>
                    <a:pt x="4651" y="975"/>
                  </a:cubicBezTo>
                  <a:lnTo>
                    <a:pt x="3223" y="2099"/>
                  </a:lnTo>
                  <a:cubicBezTo>
                    <a:pt x="2939" y="1988"/>
                    <a:pt x="2646" y="1934"/>
                    <a:pt x="2357" y="1934"/>
                  </a:cubicBezTo>
                  <a:cubicBezTo>
                    <a:pt x="1623" y="1934"/>
                    <a:pt x="915" y="2279"/>
                    <a:pt x="457" y="2890"/>
                  </a:cubicBezTo>
                  <a:lnTo>
                    <a:pt x="1" y="3498"/>
                  </a:lnTo>
                  <a:lnTo>
                    <a:pt x="18633" y="12799"/>
                  </a:lnTo>
                  <a:lnTo>
                    <a:pt x="24956" y="15960"/>
                  </a:lnTo>
                  <a:lnTo>
                    <a:pt x="25108" y="15504"/>
                  </a:lnTo>
                  <a:cubicBezTo>
                    <a:pt x="25199" y="15139"/>
                    <a:pt x="25229" y="14805"/>
                    <a:pt x="25229" y="14470"/>
                  </a:cubicBezTo>
                  <a:cubicBezTo>
                    <a:pt x="25229" y="13711"/>
                    <a:pt x="25017" y="12951"/>
                    <a:pt x="24591" y="12312"/>
                  </a:cubicBezTo>
                  <a:lnTo>
                    <a:pt x="24591" y="10002"/>
                  </a:lnTo>
                  <a:cubicBezTo>
                    <a:pt x="24591" y="8847"/>
                    <a:pt x="24135" y="7753"/>
                    <a:pt x="23375" y="6932"/>
                  </a:cubicBezTo>
                  <a:cubicBezTo>
                    <a:pt x="22950" y="6476"/>
                    <a:pt x="22433" y="6112"/>
                    <a:pt x="21825" y="5869"/>
                  </a:cubicBezTo>
                  <a:lnTo>
                    <a:pt x="9302" y="397"/>
                  </a:lnTo>
                  <a:cubicBezTo>
                    <a:pt x="8709" y="130"/>
                    <a:pt x="8084" y="0"/>
                    <a:pt x="7464" y="0"/>
                  </a:cubicBezTo>
                  <a:close/>
                </a:path>
              </a:pathLst>
            </a:custGeom>
            <a:solidFill>
              <a:srgbClr val="C7D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1"/>
            <p:cNvSpPr/>
            <p:nvPr/>
          </p:nvSpPr>
          <p:spPr>
            <a:xfrm>
              <a:off x="6577860" y="2807445"/>
              <a:ext cx="624065" cy="411264"/>
            </a:xfrm>
            <a:custGeom>
              <a:avLst/>
              <a:gdLst/>
              <a:ahLst/>
              <a:cxnLst/>
              <a:rect l="l" t="t" r="r" b="b"/>
              <a:pathLst>
                <a:path w="18543" h="12220" extrusionOk="0">
                  <a:moveTo>
                    <a:pt x="1" y="1"/>
                  </a:moveTo>
                  <a:cubicBezTo>
                    <a:pt x="1369" y="700"/>
                    <a:pt x="11521" y="5867"/>
                    <a:pt x="12038" y="6901"/>
                  </a:cubicBezTo>
                  <a:cubicBezTo>
                    <a:pt x="12281" y="7417"/>
                    <a:pt x="12159" y="8299"/>
                    <a:pt x="11946" y="9059"/>
                  </a:cubicBezTo>
                  <a:lnTo>
                    <a:pt x="18269" y="12220"/>
                  </a:lnTo>
                  <a:lnTo>
                    <a:pt x="18421" y="11764"/>
                  </a:lnTo>
                  <a:cubicBezTo>
                    <a:pt x="18512" y="11399"/>
                    <a:pt x="18542" y="11065"/>
                    <a:pt x="18542" y="10730"/>
                  </a:cubicBezTo>
                  <a:cubicBezTo>
                    <a:pt x="18542" y="9971"/>
                    <a:pt x="18330" y="9211"/>
                    <a:pt x="17904" y="8572"/>
                  </a:cubicBezTo>
                  <a:lnTo>
                    <a:pt x="17904" y="6262"/>
                  </a:lnTo>
                  <a:cubicBezTo>
                    <a:pt x="17904" y="5107"/>
                    <a:pt x="17448" y="4013"/>
                    <a:pt x="16688" y="3192"/>
                  </a:cubicBezTo>
                  <a:cubicBezTo>
                    <a:pt x="16588" y="4272"/>
                    <a:pt x="16156" y="5890"/>
                    <a:pt x="14313" y="5890"/>
                  </a:cubicBezTo>
                  <a:cubicBezTo>
                    <a:pt x="13924" y="5890"/>
                    <a:pt x="13473" y="5818"/>
                    <a:pt x="12950" y="5654"/>
                  </a:cubicBezTo>
                  <a:cubicBezTo>
                    <a:pt x="9028" y="4408"/>
                    <a:pt x="1186" y="578"/>
                    <a:pt x="1" y="1"/>
                  </a:cubicBezTo>
                  <a:close/>
                </a:path>
              </a:pathLst>
            </a:custGeom>
            <a:solidFill>
              <a:srgbClr val="B1C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1"/>
            <p:cNvSpPr/>
            <p:nvPr/>
          </p:nvSpPr>
          <p:spPr>
            <a:xfrm>
              <a:off x="6339509" y="2799267"/>
              <a:ext cx="853188" cy="454814"/>
            </a:xfrm>
            <a:custGeom>
              <a:avLst/>
              <a:gdLst/>
              <a:ahLst/>
              <a:cxnLst/>
              <a:rect l="l" t="t" r="r" b="b"/>
              <a:pathLst>
                <a:path w="25351" h="13514" extrusionOk="0">
                  <a:moveTo>
                    <a:pt x="396" y="1"/>
                  </a:moveTo>
                  <a:lnTo>
                    <a:pt x="396" y="1"/>
                  </a:lnTo>
                  <a:cubicBezTo>
                    <a:pt x="1" y="669"/>
                    <a:pt x="244" y="1520"/>
                    <a:pt x="943" y="1885"/>
                  </a:cubicBezTo>
                  <a:lnTo>
                    <a:pt x="23314" y="13375"/>
                  </a:lnTo>
                  <a:cubicBezTo>
                    <a:pt x="23513" y="13469"/>
                    <a:pt x="23720" y="13514"/>
                    <a:pt x="23924" y="13514"/>
                  </a:cubicBezTo>
                  <a:cubicBezTo>
                    <a:pt x="24374" y="13514"/>
                    <a:pt x="24805" y="13296"/>
                    <a:pt x="25077" y="12919"/>
                  </a:cubicBezTo>
                  <a:lnTo>
                    <a:pt x="25351" y="12463"/>
                  </a:lnTo>
                  <a:lnTo>
                    <a:pt x="396" y="1"/>
                  </a:lnTo>
                  <a:close/>
                </a:path>
              </a:pathLst>
            </a:custGeom>
            <a:solidFill>
              <a:srgbClr val="93A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1"/>
            <p:cNvSpPr/>
            <p:nvPr/>
          </p:nvSpPr>
          <p:spPr>
            <a:xfrm>
              <a:off x="6456126" y="3523542"/>
              <a:ext cx="83936" cy="71651"/>
            </a:xfrm>
            <a:custGeom>
              <a:avLst/>
              <a:gdLst/>
              <a:ahLst/>
              <a:cxnLst/>
              <a:rect l="l" t="t" r="r" b="b"/>
              <a:pathLst>
                <a:path w="2494" h="2129" extrusionOk="0">
                  <a:moveTo>
                    <a:pt x="882" y="1"/>
                  </a:moveTo>
                  <a:cubicBezTo>
                    <a:pt x="578" y="153"/>
                    <a:pt x="153" y="426"/>
                    <a:pt x="62" y="639"/>
                  </a:cubicBezTo>
                  <a:cubicBezTo>
                    <a:pt x="1" y="882"/>
                    <a:pt x="153" y="1217"/>
                    <a:pt x="244" y="1369"/>
                  </a:cubicBezTo>
                  <a:lnTo>
                    <a:pt x="1794" y="2128"/>
                  </a:lnTo>
                  <a:lnTo>
                    <a:pt x="2493" y="821"/>
                  </a:lnTo>
                  <a:lnTo>
                    <a:pt x="88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1"/>
            <p:cNvSpPr/>
            <p:nvPr/>
          </p:nvSpPr>
          <p:spPr>
            <a:xfrm>
              <a:off x="6445895" y="3422271"/>
              <a:ext cx="77777" cy="102345"/>
            </a:xfrm>
            <a:custGeom>
              <a:avLst/>
              <a:gdLst/>
              <a:ahLst/>
              <a:cxnLst/>
              <a:rect l="l" t="t" r="r" b="b"/>
              <a:pathLst>
                <a:path w="2311" h="3041" extrusionOk="0">
                  <a:moveTo>
                    <a:pt x="1034" y="1"/>
                  </a:moveTo>
                  <a:lnTo>
                    <a:pt x="1186" y="457"/>
                  </a:lnTo>
                  <a:lnTo>
                    <a:pt x="1065" y="548"/>
                  </a:lnTo>
                  <a:cubicBezTo>
                    <a:pt x="1065" y="548"/>
                    <a:pt x="700" y="791"/>
                    <a:pt x="396" y="912"/>
                  </a:cubicBezTo>
                  <a:cubicBezTo>
                    <a:pt x="153" y="1034"/>
                    <a:pt x="31" y="1338"/>
                    <a:pt x="1" y="1429"/>
                  </a:cubicBezTo>
                  <a:cubicBezTo>
                    <a:pt x="1" y="1581"/>
                    <a:pt x="62" y="2402"/>
                    <a:pt x="92" y="3040"/>
                  </a:cubicBezTo>
                  <a:cubicBezTo>
                    <a:pt x="670" y="2402"/>
                    <a:pt x="1885" y="1946"/>
                    <a:pt x="2037" y="1885"/>
                  </a:cubicBezTo>
                  <a:lnTo>
                    <a:pt x="2189" y="1824"/>
                  </a:lnTo>
                  <a:lnTo>
                    <a:pt x="2311" y="2037"/>
                  </a:lnTo>
                  <a:lnTo>
                    <a:pt x="2281" y="730"/>
                  </a:lnTo>
                  <a:lnTo>
                    <a:pt x="1034"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1"/>
            <p:cNvSpPr/>
            <p:nvPr/>
          </p:nvSpPr>
          <p:spPr>
            <a:xfrm>
              <a:off x="6631070" y="3499007"/>
              <a:ext cx="61420" cy="77777"/>
            </a:xfrm>
            <a:custGeom>
              <a:avLst/>
              <a:gdLst/>
              <a:ahLst/>
              <a:cxnLst/>
              <a:rect l="l" t="t" r="r" b="b"/>
              <a:pathLst>
                <a:path w="1825" h="2311" extrusionOk="0">
                  <a:moveTo>
                    <a:pt x="1429" y="0"/>
                  </a:moveTo>
                  <a:lnTo>
                    <a:pt x="1" y="335"/>
                  </a:lnTo>
                  <a:lnTo>
                    <a:pt x="365" y="2098"/>
                  </a:lnTo>
                  <a:cubicBezTo>
                    <a:pt x="578" y="2158"/>
                    <a:pt x="973" y="2310"/>
                    <a:pt x="1247" y="2310"/>
                  </a:cubicBezTo>
                  <a:cubicBezTo>
                    <a:pt x="1308" y="2310"/>
                    <a:pt x="1368" y="2310"/>
                    <a:pt x="1399" y="2280"/>
                  </a:cubicBezTo>
                  <a:cubicBezTo>
                    <a:pt x="1642" y="2219"/>
                    <a:pt x="1794" y="1854"/>
                    <a:pt x="1824" y="1702"/>
                  </a:cubicBezTo>
                  <a:lnTo>
                    <a:pt x="1429"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1"/>
            <p:cNvSpPr/>
            <p:nvPr/>
          </p:nvSpPr>
          <p:spPr>
            <a:xfrm>
              <a:off x="6561503" y="3561405"/>
              <a:ext cx="106417" cy="76767"/>
            </a:xfrm>
            <a:custGeom>
              <a:avLst/>
              <a:gdLst/>
              <a:ahLst/>
              <a:cxnLst/>
              <a:rect l="l" t="t" r="r" b="b"/>
              <a:pathLst>
                <a:path w="3162" h="2281" extrusionOk="0">
                  <a:moveTo>
                    <a:pt x="973" y="0"/>
                  </a:moveTo>
                  <a:lnTo>
                    <a:pt x="1" y="851"/>
                  </a:lnTo>
                  <a:lnTo>
                    <a:pt x="244" y="2280"/>
                  </a:lnTo>
                  <a:lnTo>
                    <a:pt x="487" y="1885"/>
                  </a:lnTo>
                  <a:lnTo>
                    <a:pt x="639" y="1915"/>
                  </a:lnTo>
                  <a:cubicBezTo>
                    <a:pt x="639" y="1915"/>
                    <a:pt x="1064" y="2037"/>
                    <a:pt x="1368" y="2189"/>
                  </a:cubicBezTo>
                  <a:cubicBezTo>
                    <a:pt x="1429" y="2219"/>
                    <a:pt x="1520" y="2250"/>
                    <a:pt x="1612" y="2250"/>
                  </a:cubicBezTo>
                  <a:cubicBezTo>
                    <a:pt x="1794" y="2250"/>
                    <a:pt x="1946" y="2158"/>
                    <a:pt x="2007" y="2158"/>
                  </a:cubicBezTo>
                  <a:lnTo>
                    <a:pt x="3162" y="1064"/>
                  </a:lnTo>
                  <a:cubicBezTo>
                    <a:pt x="2280" y="1003"/>
                    <a:pt x="1095" y="335"/>
                    <a:pt x="1034" y="304"/>
                  </a:cubicBezTo>
                  <a:lnTo>
                    <a:pt x="912" y="213"/>
                  </a:lnTo>
                  <a:lnTo>
                    <a:pt x="973"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1"/>
            <p:cNvSpPr/>
            <p:nvPr/>
          </p:nvSpPr>
          <p:spPr>
            <a:xfrm>
              <a:off x="6529799" y="3364989"/>
              <a:ext cx="77777" cy="74714"/>
            </a:xfrm>
            <a:custGeom>
              <a:avLst/>
              <a:gdLst/>
              <a:ahLst/>
              <a:cxnLst/>
              <a:rect l="l" t="t" r="r" b="b"/>
              <a:pathLst>
                <a:path w="2311" h="2220" extrusionOk="0">
                  <a:moveTo>
                    <a:pt x="1429" y="0"/>
                  </a:moveTo>
                  <a:lnTo>
                    <a:pt x="0" y="1003"/>
                  </a:lnTo>
                  <a:lnTo>
                    <a:pt x="791" y="2219"/>
                  </a:lnTo>
                  <a:lnTo>
                    <a:pt x="2310" y="1247"/>
                  </a:lnTo>
                  <a:cubicBezTo>
                    <a:pt x="2310" y="912"/>
                    <a:pt x="2280" y="396"/>
                    <a:pt x="2128" y="213"/>
                  </a:cubicBezTo>
                  <a:cubicBezTo>
                    <a:pt x="1976" y="31"/>
                    <a:pt x="1642" y="0"/>
                    <a:pt x="1520" y="0"/>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1"/>
            <p:cNvSpPr/>
            <p:nvPr/>
          </p:nvSpPr>
          <p:spPr>
            <a:xfrm>
              <a:off x="6617776" y="3374211"/>
              <a:ext cx="80839" cy="102311"/>
            </a:xfrm>
            <a:custGeom>
              <a:avLst/>
              <a:gdLst/>
              <a:ahLst/>
              <a:cxnLst/>
              <a:rect l="l" t="t" r="r" b="b"/>
              <a:pathLst>
                <a:path w="2402" h="3040" extrusionOk="0">
                  <a:moveTo>
                    <a:pt x="213" y="0"/>
                  </a:moveTo>
                  <a:cubicBezTo>
                    <a:pt x="487" y="821"/>
                    <a:pt x="274" y="2097"/>
                    <a:pt x="244" y="2249"/>
                  </a:cubicBezTo>
                  <a:lnTo>
                    <a:pt x="213" y="2401"/>
                  </a:lnTo>
                  <a:lnTo>
                    <a:pt x="0" y="2432"/>
                  </a:lnTo>
                  <a:lnTo>
                    <a:pt x="1125" y="3040"/>
                  </a:lnTo>
                  <a:lnTo>
                    <a:pt x="2402" y="2280"/>
                  </a:lnTo>
                  <a:lnTo>
                    <a:pt x="1915" y="2188"/>
                  </a:lnTo>
                  <a:lnTo>
                    <a:pt x="1915" y="2067"/>
                  </a:lnTo>
                  <a:cubicBezTo>
                    <a:pt x="1915" y="2037"/>
                    <a:pt x="1885" y="1611"/>
                    <a:pt x="1885" y="1277"/>
                  </a:cubicBezTo>
                  <a:cubicBezTo>
                    <a:pt x="1915" y="1003"/>
                    <a:pt x="1703" y="760"/>
                    <a:pt x="1642" y="699"/>
                  </a:cubicBezTo>
                  <a:cubicBezTo>
                    <a:pt x="1490" y="608"/>
                    <a:pt x="760" y="274"/>
                    <a:pt x="213" y="0"/>
                  </a:cubicBez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1"/>
            <p:cNvSpPr/>
            <p:nvPr/>
          </p:nvSpPr>
          <p:spPr>
            <a:xfrm>
              <a:off x="7139510" y="2648892"/>
              <a:ext cx="340656" cy="235316"/>
            </a:xfrm>
            <a:custGeom>
              <a:avLst/>
              <a:gdLst/>
              <a:ahLst/>
              <a:cxnLst/>
              <a:rect l="l" t="t" r="r" b="b"/>
              <a:pathLst>
                <a:path w="10122" h="6992" extrusionOk="0">
                  <a:moveTo>
                    <a:pt x="5046" y="1"/>
                  </a:moveTo>
                  <a:lnTo>
                    <a:pt x="4894" y="1095"/>
                  </a:lnTo>
                  <a:cubicBezTo>
                    <a:pt x="4894" y="1095"/>
                    <a:pt x="3952" y="1885"/>
                    <a:pt x="2736" y="3496"/>
                  </a:cubicBezTo>
                  <a:cubicBezTo>
                    <a:pt x="1520" y="5077"/>
                    <a:pt x="0" y="5715"/>
                    <a:pt x="0" y="5715"/>
                  </a:cubicBezTo>
                  <a:lnTo>
                    <a:pt x="2736" y="6992"/>
                  </a:lnTo>
                  <a:cubicBezTo>
                    <a:pt x="2736" y="6992"/>
                    <a:pt x="5015" y="6505"/>
                    <a:pt x="6839" y="5229"/>
                  </a:cubicBezTo>
                  <a:cubicBezTo>
                    <a:pt x="8663" y="3982"/>
                    <a:pt x="10122" y="396"/>
                    <a:pt x="10122" y="396"/>
                  </a:cubicBezTo>
                  <a:lnTo>
                    <a:pt x="5046" y="1"/>
                  </a:lnTo>
                  <a:close/>
                </a:path>
              </a:pathLst>
            </a:custGeom>
            <a:solidFill>
              <a:srgbClr val="F49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1"/>
            <p:cNvSpPr/>
            <p:nvPr/>
          </p:nvSpPr>
          <p:spPr>
            <a:xfrm>
              <a:off x="7289884" y="2289818"/>
              <a:ext cx="267019" cy="420486"/>
            </a:xfrm>
            <a:custGeom>
              <a:avLst/>
              <a:gdLst/>
              <a:ahLst/>
              <a:cxnLst/>
              <a:rect l="l" t="t" r="r" b="b"/>
              <a:pathLst>
                <a:path w="7934" h="12494" extrusionOk="0">
                  <a:moveTo>
                    <a:pt x="4548" y="0"/>
                  </a:moveTo>
                  <a:cubicBezTo>
                    <a:pt x="1266" y="0"/>
                    <a:pt x="0" y="10609"/>
                    <a:pt x="0" y="10609"/>
                  </a:cubicBezTo>
                  <a:cubicBezTo>
                    <a:pt x="669" y="11977"/>
                    <a:pt x="3648" y="12493"/>
                    <a:pt x="3648" y="12493"/>
                  </a:cubicBezTo>
                  <a:cubicBezTo>
                    <a:pt x="3648" y="12493"/>
                    <a:pt x="7934" y="61"/>
                    <a:pt x="4590" y="1"/>
                  </a:cubicBezTo>
                  <a:cubicBezTo>
                    <a:pt x="4576" y="0"/>
                    <a:pt x="4562" y="0"/>
                    <a:pt x="4548" y="0"/>
                  </a:cubicBezTo>
                  <a:close/>
                </a:path>
              </a:pathLst>
            </a:custGeom>
            <a:solidFill>
              <a:srgbClr val="B7CE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1"/>
            <p:cNvSpPr/>
            <p:nvPr/>
          </p:nvSpPr>
          <p:spPr>
            <a:xfrm>
              <a:off x="7363523" y="2145568"/>
              <a:ext cx="570856" cy="1104860"/>
            </a:xfrm>
            <a:custGeom>
              <a:avLst/>
              <a:gdLst/>
              <a:ahLst/>
              <a:cxnLst/>
              <a:rect l="l" t="t" r="r" b="b"/>
              <a:pathLst>
                <a:path w="16962" h="32829" extrusionOk="0">
                  <a:moveTo>
                    <a:pt x="1217" y="28482"/>
                  </a:moveTo>
                  <a:cubicBezTo>
                    <a:pt x="1217" y="28482"/>
                    <a:pt x="1247" y="28482"/>
                    <a:pt x="1308" y="28512"/>
                  </a:cubicBezTo>
                  <a:cubicBezTo>
                    <a:pt x="2250" y="29029"/>
                    <a:pt x="9788" y="32828"/>
                    <a:pt x="16962" y="27418"/>
                  </a:cubicBezTo>
                  <a:cubicBezTo>
                    <a:pt x="16962" y="27418"/>
                    <a:pt x="16627" y="7144"/>
                    <a:pt x="9180" y="2554"/>
                  </a:cubicBezTo>
                  <a:cubicBezTo>
                    <a:pt x="5047" y="1"/>
                    <a:pt x="2250" y="3527"/>
                    <a:pt x="2250" y="3527"/>
                  </a:cubicBezTo>
                  <a:cubicBezTo>
                    <a:pt x="2250" y="3527"/>
                    <a:pt x="487" y="4317"/>
                    <a:pt x="214" y="7539"/>
                  </a:cubicBezTo>
                  <a:cubicBezTo>
                    <a:pt x="1" y="9940"/>
                    <a:pt x="1095" y="15898"/>
                    <a:pt x="1338" y="22068"/>
                  </a:cubicBezTo>
                  <a:cubicBezTo>
                    <a:pt x="1429" y="24226"/>
                    <a:pt x="1429" y="26415"/>
                    <a:pt x="1217" y="28482"/>
                  </a:cubicBezTo>
                  <a:close/>
                </a:path>
              </a:pathLst>
            </a:custGeom>
            <a:solidFill>
              <a:srgbClr val="D4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1"/>
            <p:cNvSpPr/>
            <p:nvPr/>
          </p:nvSpPr>
          <p:spPr>
            <a:xfrm>
              <a:off x="7398323" y="2374731"/>
              <a:ext cx="524816" cy="730414"/>
            </a:xfrm>
            <a:custGeom>
              <a:avLst/>
              <a:gdLst/>
              <a:ahLst/>
              <a:cxnLst/>
              <a:rect l="l" t="t" r="r" b="b"/>
              <a:pathLst>
                <a:path w="15594" h="21703" extrusionOk="0">
                  <a:moveTo>
                    <a:pt x="5958" y="1"/>
                  </a:moveTo>
                  <a:lnTo>
                    <a:pt x="5441" y="3314"/>
                  </a:lnTo>
                  <a:cubicBezTo>
                    <a:pt x="5016" y="6262"/>
                    <a:pt x="0" y="10852"/>
                    <a:pt x="0" y="10852"/>
                  </a:cubicBezTo>
                  <a:lnTo>
                    <a:pt x="213" y="13162"/>
                  </a:lnTo>
                  <a:lnTo>
                    <a:pt x="335" y="14195"/>
                  </a:lnTo>
                  <a:cubicBezTo>
                    <a:pt x="335" y="14195"/>
                    <a:pt x="395" y="19606"/>
                    <a:pt x="183" y="21673"/>
                  </a:cubicBezTo>
                  <a:cubicBezTo>
                    <a:pt x="183" y="21673"/>
                    <a:pt x="213" y="21673"/>
                    <a:pt x="274" y="21703"/>
                  </a:cubicBezTo>
                  <a:cubicBezTo>
                    <a:pt x="3161" y="21156"/>
                    <a:pt x="8906" y="19697"/>
                    <a:pt x="11733" y="16262"/>
                  </a:cubicBezTo>
                  <a:cubicBezTo>
                    <a:pt x="15593" y="11551"/>
                    <a:pt x="12067" y="2402"/>
                    <a:pt x="12067" y="2402"/>
                  </a:cubicBezTo>
                  <a:lnTo>
                    <a:pt x="5958" y="1"/>
                  </a:lnTo>
                  <a:close/>
                </a:path>
              </a:pathLst>
            </a:custGeom>
            <a:solidFill>
              <a:srgbClr val="C7DE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1"/>
            <p:cNvSpPr/>
            <p:nvPr/>
          </p:nvSpPr>
          <p:spPr>
            <a:xfrm>
              <a:off x="7183498" y="2683592"/>
              <a:ext cx="636753" cy="313631"/>
            </a:xfrm>
            <a:custGeom>
              <a:avLst/>
              <a:gdLst/>
              <a:ahLst/>
              <a:cxnLst/>
              <a:rect l="l" t="t" r="r" b="b"/>
              <a:pathLst>
                <a:path w="18920" h="9319" extrusionOk="0">
                  <a:moveTo>
                    <a:pt x="15525" y="0"/>
                  </a:moveTo>
                  <a:cubicBezTo>
                    <a:pt x="13957" y="0"/>
                    <a:pt x="12341" y="337"/>
                    <a:pt x="12341" y="337"/>
                  </a:cubicBezTo>
                  <a:lnTo>
                    <a:pt x="4286" y="5565"/>
                  </a:lnTo>
                  <a:cubicBezTo>
                    <a:pt x="4286" y="5565"/>
                    <a:pt x="1034" y="6325"/>
                    <a:pt x="517" y="7632"/>
                  </a:cubicBezTo>
                  <a:cubicBezTo>
                    <a:pt x="0" y="8939"/>
                    <a:pt x="517" y="9274"/>
                    <a:pt x="517" y="9274"/>
                  </a:cubicBezTo>
                  <a:lnTo>
                    <a:pt x="1490" y="8696"/>
                  </a:lnTo>
                  <a:cubicBezTo>
                    <a:pt x="1490" y="8696"/>
                    <a:pt x="2527" y="9319"/>
                    <a:pt x="3438" y="9319"/>
                  </a:cubicBezTo>
                  <a:cubicBezTo>
                    <a:pt x="3572" y="9319"/>
                    <a:pt x="3705" y="9305"/>
                    <a:pt x="3830" y="9274"/>
                  </a:cubicBezTo>
                  <a:cubicBezTo>
                    <a:pt x="4772" y="9000"/>
                    <a:pt x="5715" y="7663"/>
                    <a:pt x="5715" y="7663"/>
                  </a:cubicBezTo>
                  <a:cubicBezTo>
                    <a:pt x="5715" y="7663"/>
                    <a:pt x="17143" y="5383"/>
                    <a:pt x="18298" y="2131"/>
                  </a:cubicBezTo>
                  <a:cubicBezTo>
                    <a:pt x="18920" y="410"/>
                    <a:pt x="17252" y="0"/>
                    <a:pt x="15525" y="0"/>
                  </a:cubicBezTo>
                  <a:close/>
                </a:path>
              </a:pathLst>
            </a:custGeom>
            <a:solidFill>
              <a:srgbClr val="FEB1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1"/>
            <p:cNvSpPr/>
            <p:nvPr/>
          </p:nvSpPr>
          <p:spPr>
            <a:xfrm>
              <a:off x="7577339" y="2257104"/>
              <a:ext cx="286471" cy="508426"/>
            </a:xfrm>
            <a:custGeom>
              <a:avLst/>
              <a:gdLst/>
              <a:ahLst/>
              <a:cxnLst/>
              <a:rect l="l" t="t" r="r" b="b"/>
              <a:pathLst>
                <a:path w="8512" h="15107" extrusionOk="0">
                  <a:moveTo>
                    <a:pt x="639" y="13009"/>
                  </a:moveTo>
                  <a:cubicBezTo>
                    <a:pt x="639" y="13009"/>
                    <a:pt x="669" y="10608"/>
                    <a:pt x="517" y="8176"/>
                  </a:cubicBezTo>
                  <a:cubicBezTo>
                    <a:pt x="365" y="5927"/>
                    <a:pt x="1" y="3708"/>
                    <a:pt x="821" y="2523"/>
                  </a:cubicBezTo>
                  <a:cubicBezTo>
                    <a:pt x="2554" y="0"/>
                    <a:pt x="5289" y="1064"/>
                    <a:pt x="6992" y="6657"/>
                  </a:cubicBezTo>
                  <a:cubicBezTo>
                    <a:pt x="8511" y="11763"/>
                    <a:pt x="8147" y="15107"/>
                    <a:pt x="8147" y="15107"/>
                  </a:cubicBezTo>
                  <a:cubicBezTo>
                    <a:pt x="8147" y="15107"/>
                    <a:pt x="2067" y="14985"/>
                    <a:pt x="639" y="13009"/>
                  </a:cubicBezTo>
                  <a:close/>
                </a:path>
              </a:pathLst>
            </a:custGeom>
            <a:solidFill>
              <a:srgbClr val="D4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1"/>
            <p:cNvSpPr/>
            <p:nvPr/>
          </p:nvSpPr>
          <p:spPr>
            <a:xfrm>
              <a:off x="7023902" y="2976263"/>
              <a:ext cx="272134" cy="92147"/>
            </a:xfrm>
            <a:custGeom>
              <a:avLst/>
              <a:gdLst/>
              <a:ahLst/>
              <a:cxnLst/>
              <a:rect l="l" t="t" r="r" b="b"/>
              <a:pathLst>
                <a:path w="8086" h="2738" extrusionOk="0">
                  <a:moveTo>
                    <a:pt x="6262" y="0"/>
                  </a:moveTo>
                  <a:lnTo>
                    <a:pt x="5016" y="608"/>
                  </a:lnTo>
                  <a:lnTo>
                    <a:pt x="760" y="1125"/>
                  </a:lnTo>
                  <a:cubicBezTo>
                    <a:pt x="304" y="1186"/>
                    <a:pt x="0" y="1581"/>
                    <a:pt x="61" y="2037"/>
                  </a:cubicBezTo>
                  <a:cubicBezTo>
                    <a:pt x="119" y="2443"/>
                    <a:pt x="481" y="2738"/>
                    <a:pt x="884" y="2738"/>
                  </a:cubicBezTo>
                  <a:cubicBezTo>
                    <a:pt x="904" y="2738"/>
                    <a:pt x="923" y="2737"/>
                    <a:pt x="943" y="2736"/>
                  </a:cubicBezTo>
                  <a:lnTo>
                    <a:pt x="4864" y="2310"/>
                  </a:lnTo>
                  <a:cubicBezTo>
                    <a:pt x="5502" y="2219"/>
                    <a:pt x="6140" y="2006"/>
                    <a:pt x="6688" y="1641"/>
                  </a:cubicBezTo>
                  <a:lnTo>
                    <a:pt x="8086" y="730"/>
                  </a:lnTo>
                  <a:lnTo>
                    <a:pt x="6262" y="0"/>
                  </a:lnTo>
                  <a:close/>
                </a:path>
              </a:pathLst>
            </a:custGeom>
            <a:solidFill>
              <a:srgbClr val="75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1"/>
            <p:cNvSpPr/>
            <p:nvPr/>
          </p:nvSpPr>
          <p:spPr>
            <a:xfrm>
              <a:off x="7152804" y="1791340"/>
              <a:ext cx="466492" cy="355296"/>
            </a:xfrm>
            <a:custGeom>
              <a:avLst/>
              <a:gdLst/>
              <a:ahLst/>
              <a:cxnLst/>
              <a:rect l="l" t="t" r="r" b="b"/>
              <a:pathLst>
                <a:path w="13861" h="10557" extrusionOk="0">
                  <a:moveTo>
                    <a:pt x="8138" y="1"/>
                  </a:moveTo>
                  <a:cubicBezTo>
                    <a:pt x="6626" y="1"/>
                    <a:pt x="4482" y="1067"/>
                    <a:pt x="3423" y="1067"/>
                  </a:cubicBezTo>
                  <a:cubicBezTo>
                    <a:pt x="3087" y="1067"/>
                    <a:pt x="2860" y="960"/>
                    <a:pt x="2797" y="678"/>
                  </a:cubicBezTo>
                  <a:cubicBezTo>
                    <a:pt x="2797" y="678"/>
                    <a:pt x="1854" y="1772"/>
                    <a:pt x="2493" y="2836"/>
                  </a:cubicBezTo>
                  <a:cubicBezTo>
                    <a:pt x="2493" y="2836"/>
                    <a:pt x="912" y="2775"/>
                    <a:pt x="578" y="2137"/>
                  </a:cubicBezTo>
                  <a:lnTo>
                    <a:pt x="578" y="2137"/>
                  </a:lnTo>
                  <a:cubicBezTo>
                    <a:pt x="578" y="2137"/>
                    <a:pt x="0" y="5419"/>
                    <a:pt x="2554" y="5602"/>
                  </a:cubicBezTo>
                  <a:cubicBezTo>
                    <a:pt x="2554" y="5602"/>
                    <a:pt x="2006" y="8155"/>
                    <a:pt x="4985" y="9037"/>
                  </a:cubicBezTo>
                  <a:cubicBezTo>
                    <a:pt x="7994" y="9918"/>
                    <a:pt x="12371" y="10556"/>
                    <a:pt x="12371" y="10556"/>
                  </a:cubicBezTo>
                  <a:cubicBezTo>
                    <a:pt x="12371" y="10556"/>
                    <a:pt x="13861" y="5389"/>
                    <a:pt x="12645" y="3808"/>
                  </a:cubicBezTo>
                  <a:cubicBezTo>
                    <a:pt x="11715" y="2592"/>
                    <a:pt x="10916" y="2461"/>
                    <a:pt x="10615" y="2461"/>
                  </a:cubicBezTo>
                  <a:cubicBezTo>
                    <a:pt x="10532" y="2461"/>
                    <a:pt x="10487" y="2471"/>
                    <a:pt x="10487" y="2471"/>
                  </a:cubicBezTo>
                  <a:cubicBezTo>
                    <a:pt x="10487" y="2471"/>
                    <a:pt x="10456" y="191"/>
                    <a:pt x="8359" y="9"/>
                  </a:cubicBezTo>
                  <a:cubicBezTo>
                    <a:pt x="8287" y="4"/>
                    <a:pt x="8214" y="1"/>
                    <a:pt x="8138" y="1"/>
                  </a:cubicBezTo>
                  <a:close/>
                </a:path>
              </a:pathLst>
            </a:custGeom>
            <a:solidFill>
              <a:srgbClr val="332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1"/>
            <p:cNvSpPr/>
            <p:nvPr/>
          </p:nvSpPr>
          <p:spPr>
            <a:xfrm>
              <a:off x="7397280" y="2057592"/>
              <a:ext cx="201560" cy="264999"/>
            </a:xfrm>
            <a:custGeom>
              <a:avLst/>
              <a:gdLst/>
              <a:ahLst/>
              <a:cxnLst/>
              <a:rect l="l" t="t" r="r" b="b"/>
              <a:pathLst>
                <a:path w="5989" h="7874" extrusionOk="0">
                  <a:moveTo>
                    <a:pt x="3892" y="1"/>
                  </a:moveTo>
                  <a:cubicBezTo>
                    <a:pt x="3892" y="1"/>
                    <a:pt x="1" y="2220"/>
                    <a:pt x="518" y="4287"/>
                  </a:cubicBezTo>
                  <a:cubicBezTo>
                    <a:pt x="1034" y="6354"/>
                    <a:pt x="1034" y="7873"/>
                    <a:pt x="1034" y="7873"/>
                  </a:cubicBezTo>
                  <a:cubicBezTo>
                    <a:pt x="4895" y="7600"/>
                    <a:pt x="5989" y="4560"/>
                    <a:pt x="5989" y="4560"/>
                  </a:cubicBezTo>
                  <a:lnTo>
                    <a:pt x="3892" y="31"/>
                  </a:lnTo>
                  <a:lnTo>
                    <a:pt x="3892" y="1"/>
                  </a:lnTo>
                  <a:close/>
                </a:path>
              </a:pathLst>
            </a:custGeom>
            <a:solidFill>
              <a:srgbClr val="FEB1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1"/>
            <p:cNvSpPr/>
            <p:nvPr/>
          </p:nvSpPr>
          <p:spPr>
            <a:xfrm>
              <a:off x="7397280" y="2057592"/>
              <a:ext cx="166794" cy="264999"/>
            </a:xfrm>
            <a:custGeom>
              <a:avLst/>
              <a:gdLst/>
              <a:ahLst/>
              <a:cxnLst/>
              <a:rect l="l" t="t" r="r" b="b"/>
              <a:pathLst>
                <a:path w="4956" h="7874" extrusionOk="0">
                  <a:moveTo>
                    <a:pt x="3892" y="1"/>
                  </a:moveTo>
                  <a:cubicBezTo>
                    <a:pt x="3892" y="1"/>
                    <a:pt x="1" y="2220"/>
                    <a:pt x="518" y="4287"/>
                  </a:cubicBezTo>
                  <a:cubicBezTo>
                    <a:pt x="1034" y="6354"/>
                    <a:pt x="1034" y="7873"/>
                    <a:pt x="1034" y="7873"/>
                  </a:cubicBezTo>
                  <a:cubicBezTo>
                    <a:pt x="1034" y="7873"/>
                    <a:pt x="4955" y="5746"/>
                    <a:pt x="3952" y="214"/>
                  </a:cubicBezTo>
                  <a:cubicBezTo>
                    <a:pt x="3922" y="153"/>
                    <a:pt x="3922" y="92"/>
                    <a:pt x="3892" y="31"/>
                  </a:cubicBezTo>
                  <a:lnTo>
                    <a:pt x="3892" y="1"/>
                  </a:lnTo>
                  <a:close/>
                </a:path>
              </a:pathLst>
            </a:custGeom>
            <a:solidFill>
              <a:srgbClr val="FF8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1"/>
            <p:cNvSpPr/>
            <p:nvPr/>
          </p:nvSpPr>
          <p:spPr>
            <a:xfrm>
              <a:off x="7273527" y="1953259"/>
              <a:ext cx="288491" cy="295996"/>
            </a:xfrm>
            <a:custGeom>
              <a:avLst/>
              <a:gdLst/>
              <a:ahLst/>
              <a:cxnLst/>
              <a:rect l="l" t="t" r="r" b="b"/>
              <a:pathLst>
                <a:path w="8572" h="8795" extrusionOk="0">
                  <a:moveTo>
                    <a:pt x="4559" y="1"/>
                  </a:moveTo>
                  <a:lnTo>
                    <a:pt x="4559" y="1"/>
                  </a:lnTo>
                  <a:cubicBezTo>
                    <a:pt x="4559" y="1"/>
                    <a:pt x="3655" y="1963"/>
                    <a:pt x="1341" y="1963"/>
                  </a:cubicBezTo>
                  <a:cubicBezTo>
                    <a:pt x="937" y="1963"/>
                    <a:pt x="491" y="1903"/>
                    <a:pt x="0" y="1763"/>
                  </a:cubicBezTo>
                  <a:lnTo>
                    <a:pt x="0" y="1763"/>
                  </a:lnTo>
                  <a:cubicBezTo>
                    <a:pt x="0" y="1764"/>
                    <a:pt x="1459" y="7995"/>
                    <a:pt x="3374" y="8663"/>
                  </a:cubicBezTo>
                  <a:cubicBezTo>
                    <a:pt x="3628" y="8754"/>
                    <a:pt x="3878" y="8795"/>
                    <a:pt x="4122" y="8795"/>
                  </a:cubicBezTo>
                  <a:cubicBezTo>
                    <a:pt x="5682" y="8795"/>
                    <a:pt x="6974" y="7111"/>
                    <a:pt x="7447" y="5928"/>
                  </a:cubicBezTo>
                  <a:cubicBezTo>
                    <a:pt x="8024" y="4560"/>
                    <a:pt x="7569" y="3101"/>
                    <a:pt x="7569" y="3101"/>
                  </a:cubicBezTo>
                  <a:cubicBezTo>
                    <a:pt x="7569" y="3101"/>
                    <a:pt x="8572" y="1794"/>
                    <a:pt x="7447" y="1308"/>
                  </a:cubicBezTo>
                  <a:cubicBezTo>
                    <a:pt x="7295" y="1242"/>
                    <a:pt x="7163" y="1213"/>
                    <a:pt x="7048" y="1213"/>
                  </a:cubicBezTo>
                  <a:cubicBezTo>
                    <a:pt x="6262" y="1213"/>
                    <a:pt x="6262" y="2554"/>
                    <a:pt x="6262" y="2554"/>
                  </a:cubicBezTo>
                  <a:cubicBezTo>
                    <a:pt x="6262" y="2554"/>
                    <a:pt x="4377" y="2250"/>
                    <a:pt x="4559" y="1"/>
                  </a:cubicBezTo>
                  <a:close/>
                </a:path>
              </a:pathLst>
            </a:custGeom>
            <a:solidFill>
              <a:srgbClr val="FEB1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1"/>
            <p:cNvSpPr/>
            <p:nvPr/>
          </p:nvSpPr>
          <p:spPr>
            <a:xfrm>
              <a:off x="7087578" y="2804686"/>
              <a:ext cx="153231" cy="99215"/>
            </a:xfrm>
            <a:custGeom>
              <a:avLst/>
              <a:gdLst/>
              <a:ahLst/>
              <a:cxnLst/>
              <a:rect l="l" t="t" r="r" b="b"/>
              <a:pathLst>
                <a:path w="4553" h="2948" extrusionOk="0">
                  <a:moveTo>
                    <a:pt x="2800" y="1"/>
                  </a:moveTo>
                  <a:cubicBezTo>
                    <a:pt x="2201" y="1"/>
                    <a:pt x="1762" y="276"/>
                    <a:pt x="1368" y="276"/>
                  </a:cubicBezTo>
                  <a:cubicBezTo>
                    <a:pt x="1325" y="276"/>
                    <a:pt x="1282" y="273"/>
                    <a:pt x="1239" y="265"/>
                  </a:cubicBezTo>
                  <a:cubicBezTo>
                    <a:pt x="1226" y="264"/>
                    <a:pt x="1212" y="263"/>
                    <a:pt x="1199" y="263"/>
                  </a:cubicBezTo>
                  <a:cubicBezTo>
                    <a:pt x="712" y="263"/>
                    <a:pt x="0" y="1297"/>
                    <a:pt x="267" y="2302"/>
                  </a:cubicBezTo>
                  <a:cubicBezTo>
                    <a:pt x="403" y="2818"/>
                    <a:pt x="624" y="2948"/>
                    <a:pt x="810" y="2948"/>
                  </a:cubicBezTo>
                  <a:cubicBezTo>
                    <a:pt x="996" y="2948"/>
                    <a:pt x="1148" y="2818"/>
                    <a:pt x="1148" y="2818"/>
                  </a:cubicBezTo>
                  <a:cubicBezTo>
                    <a:pt x="1283" y="2847"/>
                    <a:pt x="1395" y="2858"/>
                    <a:pt x="1488" y="2858"/>
                  </a:cubicBezTo>
                  <a:cubicBezTo>
                    <a:pt x="1898" y="2858"/>
                    <a:pt x="1938" y="2636"/>
                    <a:pt x="1938" y="2636"/>
                  </a:cubicBezTo>
                  <a:cubicBezTo>
                    <a:pt x="2161" y="2768"/>
                    <a:pt x="2364" y="2812"/>
                    <a:pt x="2535" y="2812"/>
                  </a:cubicBezTo>
                  <a:cubicBezTo>
                    <a:pt x="2877" y="2812"/>
                    <a:pt x="3093" y="2636"/>
                    <a:pt x="3093" y="2636"/>
                  </a:cubicBezTo>
                  <a:cubicBezTo>
                    <a:pt x="2681" y="1501"/>
                    <a:pt x="3501" y="1319"/>
                    <a:pt x="4070" y="1319"/>
                  </a:cubicBezTo>
                  <a:cubicBezTo>
                    <a:pt x="4339" y="1319"/>
                    <a:pt x="4552" y="1359"/>
                    <a:pt x="4552" y="1359"/>
                  </a:cubicBezTo>
                  <a:cubicBezTo>
                    <a:pt x="4400" y="752"/>
                    <a:pt x="4157" y="265"/>
                    <a:pt x="3245" y="52"/>
                  </a:cubicBezTo>
                  <a:cubicBezTo>
                    <a:pt x="3087" y="16"/>
                    <a:pt x="2939" y="1"/>
                    <a:pt x="2800" y="1"/>
                  </a:cubicBezTo>
                  <a:close/>
                </a:path>
              </a:pathLst>
            </a:custGeom>
            <a:solidFill>
              <a:srgbClr val="FEB1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p51"/>
          <p:cNvSpPr txBox="1">
            <a:spLocks noGrp="1"/>
          </p:cNvSpPr>
          <p:nvPr>
            <p:ph type="title"/>
          </p:nvPr>
        </p:nvSpPr>
        <p:spPr>
          <a:xfrm>
            <a:off x="386300" y="531525"/>
            <a:ext cx="78513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Attach Any Quotes or Additional Info</a:t>
            </a:r>
            <a:endParaRPr/>
          </a:p>
        </p:txBody>
      </p:sp>
      <p:sp>
        <p:nvSpPr>
          <p:cNvPr id="944" name="Google Shape;944;p51"/>
          <p:cNvSpPr txBox="1">
            <a:spLocks noGrp="1"/>
          </p:cNvSpPr>
          <p:nvPr>
            <p:ph type="body" idx="4294967295"/>
          </p:nvPr>
        </p:nvSpPr>
        <p:spPr>
          <a:xfrm>
            <a:off x="353133" y="1241393"/>
            <a:ext cx="5494338" cy="1612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dirty="0">
                <a:latin typeface="Times New Roman" panose="02020603050405020304" pitchFamily="18" charset="0"/>
                <a:cs typeface="Times New Roman" panose="02020603050405020304" pitchFamily="18" charset="0"/>
              </a:rPr>
              <a:t>Use this section to attach any quotes you received for products to be purchased, invoices, email screenshots, etc. that would support your budget estimate and provide extra information to the committee.</a:t>
            </a:r>
            <a:endParaRPr sz="1600" dirty="0">
              <a:latin typeface="Times New Roman" panose="02020603050405020304" pitchFamily="18" charset="0"/>
              <a:cs typeface="Times New Roman" panose="02020603050405020304" pitchFamily="18" charset="0"/>
            </a:endParaRPr>
          </a:p>
          <a:p>
            <a:pPr marL="0" lvl="0" indent="0" algn="ctr" rtl="0">
              <a:lnSpc>
                <a:spcPct val="100000"/>
              </a:lnSpc>
              <a:spcBef>
                <a:spcPts val="0"/>
              </a:spcBef>
              <a:spcAft>
                <a:spcPts val="0"/>
              </a:spcAft>
              <a:buClr>
                <a:schemeClr val="dk1"/>
              </a:buClr>
              <a:buSzPts val="1100"/>
              <a:buFont typeface="Arial"/>
              <a:buNone/>
            </a:pPr>
            <a:endParaRPr sz="1600" dirty="0">
              <a:latin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Arial"/>
              <a:buNone/>
            </a:pPr>
            <a:r>
              <a:rPr lang="en" sz="1600" dirty="0">
                <a:latin typeface="Times New Roman" panose="02020603050405020304" pitchFamily="18" charset="0"/>
                <a:cs typeface="Times New Roman" panose="02020603050405020304" pitchFamily="18" charset="0"/>
              </a:rPr>
              <a:t>Screenshots are fine, as long as you include all applicable info to assist in the decision-making process!</a:t>
            </a:r>
            <a:endParaRPr sz="1600" dirty="0">
              <a:latin typeface="Times New Roman" panose="02020603050405020304" pitchFamily="18" charset="0"/>
              <a:cs typeface="Times New Roman" panose="02020603050405020304" pitchFamily="18" charset="0"/>
            </a:endParaRPr>
          </a:p>
        </p:txBody>
      </p:sp>
      <p:sp>
        <p:nvSpPr>
          <p:cNvPr id="945" name="Google Shape;945;p51"/>
          <p:cNvSpPr txBox="1"/>
          <p:nvPr/>
        </p:nvSpPr>
        <p:spPr>
          <a:xfrm>
            <a:off x="621259" y="3357878"/>
            <a:ext cx="5000100" cy="11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chemeClr val="dk2"/>
                </a:solidFill>
                <a:latin typeface="Times New Roman" panose="02020603050405020304" pitchFamily="18" charset="0"/>
                <a:ea typeface="Montserrat"/>
                <a:cs typeface="Times New Roman" panose="02020603050405020304" pitchFamily="18" charset="0"/>
                <a:sym typeface="Montserrat"/>
              </a:rPr>
              <a:t>**Note that Students are </a:t>
            </a:r>
            <a:r>
              <a:rPr lang="en" sz="1600" b="1" u="sng" dirty="0">
                <a:solidFill>
                  <a:schemeClr val="dk2"/>
                </a:solidFill>
                <a:latin typeface="Times New Roman" panose="02020603050405020304" pitchFamily="18" charset="0"/>
                <a:ea typeface="Montserrat"/>
                <a:cs typeface="Times New Roman" panose="02020603050405020304" pitchFamily="18" charset="0"/>
                <a:sym typeface="Montserrat"/>
              </a:rPr>
              <a:t>not allowed</a:t>
            </a:r>
            <a:r>
              <a:rPr lang="en" sz="1600" dirty="0">
                <a:solidFill>
                  <a:schemeClr val="dk2"/>
                </a:solidFill>
                <a:latin typeface="Times New Roman" panose="02020603050405020304" pitchFamily="18" charset="0"/>
                <a:ea typeface="Montserrat"/>
                <a:cs typeface="Times New Roman" panose="02020603050405020304" pitchFamily="18" charset="0"/>
                <a:sym typeface="Montserrat"/>
              </a:rPr>
              <a:t> to make any purchase commitments to a vendor. Any quotation received should only be used to support your budget estimates.</a:t>
            </a:r>
            <a:r>
              <a:rPr lang="en" sz="1600" dirty="0">
                <a:latin typeface="Times New Roman" panose="02020603050405020304" pitchFamily="18" charset="0"/>
                <a:ea typeface="Montserrat"/>
                <a:cs typeface="Times New Roman" panose="02020603050405020304" pitchFamily="18" charset="0"/>
                <a:sym typeface="Montserrat"/>
              </a:rPr>
              <a:t>**</a:t>
            </a:r>
            <a:endParaRPr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pic>
        <p:nvPicPr>
          <p:cNvPr id="950" name="Google Shape;950;p52"/>
          <p:cNvPicPr preferRelativeResize="0"/>
          <p:nvPr/>
        </p:nvPicPr>
        <p:blipFill>
          <a:blip r:embed="rId3">
            <a:alphaModFix/>
          </a:blip>
          <a:stretch>
            <a:fillRect/>
          </a:stretch>
        </p:blipFill>
        <p:spPr>
          <a:xfrm>
            <a:off x="2555771" y="2040200"/>
            <a:ext cx="4923082" cy="1831063"/>
          </a:xfrm>
          <a:prstGeom prst="rect">
            <a:avLst/>
          </a:prstGeom>
          <a:noFill/>
          <a:ln>
            <a:noFill/>
          </a:ln>
        </p:spPr>
      </p:pic>
      <p:sp>
        <p:nvSpPr>
          <p:cNvPr id="951" name="Google Shape;951;p52"/>
          <p:cNvSpPr txBox="1">
            <a:spLocks noGrp="1"/>
          </p:cNvSpPr>
          <p:nvPr>
            <p:ph type="title"/>
          </p:nvPr>
        </p:nvSpPr>
        <p:spPr>
          <a:xfrm>
            <a:off x="683788" y="120083"/>
            <a:ext cx="7717500"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8. Project Timeline</a:t>
            </a:r>
            <a:endParaRPr dirty="0"/>
          </a:p>
        </p:txBody>
      </p:sp>
      <p:sp>
        <p:nvSpPr>
          <p:cNvPr id="952" name="Google Shape;952;p52"/>
          <p:cNvSpPr txBox="1">
            <a:spLocks noGrp="1"/>
          </p:cNvSpPr>
          <p:nvPr>
            <p:ph type="body" idx="4294967295"/>
          </p:nvPr>
        </p:nvSpPr>
        <p:spPr>
          <a:xfrm>
            <a:off x="1325565" y="3390379"/>
            <a:ext cx="1814513" cy="6413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t>Oct 5-9</a:t>
            </a:r>
            <a:endParaRPr dirty="0"/>
          </a:p>
          <a:p>
            <a:pPr marL="0" lvl="0" indent="0" algn="ctr" rtl="0">
              <a:spcBef>
                <a:spcPts val="0"/>
              </a:spcBef>
              <a:spcAft>
                <a:spcPts val="0"/>
              </a:spcAft>
              <a:buClr>
                <a:schemeClr val="dk1"/>
              </a:buClr>
              <a:buSzPts val="1100"/>
              <a:buFont typeface="Arial"/>
              <a:buNone/>
            </a:pPr>
            <a:r>
              <a:rPr lang="en" dirty="0"/>
              <a:t>Propose project,</a:t>
            </a:r>
            <a:endParaRPr dirty="0"/>
          </a:p>
          <a:p>
            <a:pPr marL="0" lvl="0" indent="0" algn="ctr" rtl="0">
              <a:spcBef>
                <a:spcPts val="0"/>
              </a:spcBef>
              <a:spcAft>
                <a:spcPts val="0"/>
              </a:spcAft>
              <a:buClr>
                <a:schemeClr val="dk1"/>
              </a:buClr>
              <a:buSzPts val="1100"/>
              <a:buFont typeface="Arial"/>
              <a:buNone/>
            </a:pPr>
            <a:r>
              <a:rPr lang="en" dirty="0"/>
              <a:t>Project marketing</a:t>
            </a:r>
            <a:endParaRPr dirty="0"/>
          </a:p>
        </p:txBody>
      </p:sp>
      <p:sp>
        <p:nvSpPr>
          <p:cNvPr id="953" name="Google Shape;953;p52"/>
          <p:cNvSpPr txBox="1">
            <a:spLocks noGrp="1"/>
          </p:cNvSpPr>
          <p:nvPr>
            <p:ph type="body" idx="4294967295"/>
          </p:nvPr>
        </p:nvSpPr>
        <p:spPr>
          <a:xfrm>
            <a:off x="3338283" y="4383654"/>
            <a:ext cx="1550988" cy="639763"/>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dirty="0"/>
              <a:t>Oct 12-16</a:t>
            </a:r>
            <a:endParaRPr dirty="0"/>
          </a:p>
          <a:p>
            <a:pPr marL="0" marR="0" lvl="0" indent="0" algn="ctr" rtl="0">
              <a:lnSpc>
                <a:spcPct val="100000"/>
              </a:lnSpc>
              <a:spcBef>
                <a:spcPts val="0"/>
              </a:spcBef>
              <a:spcAft>
                <a:spcPts val="0"/>
              </a:spcAft>
              <a:buClr>
                <a:schemeClr val="dk1"/>
              </a:buClr>
              <a:buSzPts val="1100"/>
              <a:buFont typeface="Arial"/>
              <a:buNone/>
            </a:pPr>
            <a:r>
              <a:rPr lang="en" dirty="0"/>
              <a:t>Installation</a:t>
            </a:r>
            <a:endParaRPr dirty="0"/>
          </a:p>
        </p:txBody>
      </p:sp>
      <p:sp>
        <p:nvSpPr>
          <p:cNvPr id="954" name="Google Shape;954;p52"/>
          <p:cNvSpPr txBox="1">
            <a:spLocks noGrp="1"/>
          </p:cNvSpPr>
          <p:nvPr>
            <p:ph type="body" idx="4294967295"/>
          </p:nvPr>
        </p:nvSpPr>
        <p:spPr>
          <a:xfrm>
            <a:off x="4953383" y="3506004"/>
            <a:ext cx="1549400" cy="639762"/>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dirty="0"/>
              <a:t>Oct 19-23</a:t>
            </a:r>
            <a:endParaRPr dirty="0"/>
          </a:p>
          <a:p>
            <a:pPr marL="0" marR="0" lvl="0" indent="0" algn="ctr" rtl="0">
              <a:lnSpc>
                <a:spcPct val="100000"/>
              </a:lnSpc>
              <a:spcBef>
                <a:spcPts val="0"/>
              </a:spcBef>
              <a:spcAft>
                <a:spcPts val="0"/>
              </a:spcAft>
              <a:buClr>
                <a:schemeClr val="dk1"/>
              </a:buClr>
              <a:buSzPts val="1100"/>
              <a:buFont typeface="Arial"/>
              <a:buNone/>
            </a:pPr>
            <a:r>
              <a:rPr lang="en" dirty="0"/>
              <a:t>Event 1</a:t>
            </a:r>
            <a:endParaRPr dirty="0"/>
          </a:p>
        </p:txBody>
      </p:sp>
      <p:sp>
        <p:nvSpPr>
          <p:cNvPr id="955" name="Google Shape;955;p52"/>
          <p:cNvSpPr txBox="1">
            <a:spLocks noGrp="1"/>
          </p:cNvSpPr>
          <p:nvPr>
            <p:ph type="body" idx="4294967295"/>
          </p:nvPr>
        </p:nvSpPr>
        <p:spPr>
          <a:xfrm>
            <a:off x="7110413" y="3871263"/>
            <a:ext cx="2033587" cy="639763"/>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dirty="0"/>
              <a:t>Oct 26-30</a:t>
            </a:r>
            <a:endParaRPr dirty="0"/>
          </a:p>
          <a:p>
            <a:pPr marL="0" marR="0" lvl="0" indent="0" algn="ctr" rtl="0">
              <a:lnSpc>
                <a:spcPct val="100000"/>
              </a:lnSpc>
              <a:spcBef>
                <a:spcPts val="0"/>
              </a:spcBef>
              <a:spcAft>
                <a:spcPts val="0"/>
              </a:spcAft>
              <a:buNone/>
            </a:pPr>
            <a:r>
              <a:rPr lang="en" dirty="0"/>
              <a:t>Event 2</a:t>
            </a:r>
            <a:endParaRPr dirty="0"/>
          </a:p>
          <a:p>
            <a:pPr marL="0" marR="0" lvl="0" indent="0" algn="ctr" rtl="0">
              <a:lnSpc>
                <a:spcPct val="100000"/>
              </a:lnSpc>
              <a:spcBef>
                <a:spcPts val="0"/>
              </a:spcBef>
              <a:spcAft>
                <a:spcPts val="0"/>
              </a:spcAft>
              <a:buClr>
                <a:schemeClr val="dk1"/>
              </a:buClr>
              <a:buSzPts val="1100"/>
              <a:buFont typeface="Arial"/>
              <a:buNone/>
            </a:pPr>
            <a:r>
              <a:rPr lang="en" dirty="0"/>
              <a:t>Project complete</a:t>
            </a:r>
            <a:endParaRPr dirty="0"/>
          </a:p>
        </p:txBody>
      </p:sp>
      <p:sp>
        <p:nvSpPr>
          <p:cNvPr id="960" name="Google Shape;960;p52"/>
          <p:cNvSpPr txBox="1"/>
          <p:nvPr/>
        </p:nvSpPr>
        <p:spPr>
          <a:xfrm>
            <a:off x="1785047" y="2772274"/>
            <a:ext cx="956148" cy="41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2"/>
                </a:solidFill>
                <a:latin typeface="Merriweather"/>
                <a:ea typeface="Merriweather"/>
                <a:cs typeface="Merriweather"/>
                <a:sym typeface="Merriweather"/>
              </a:rPr>
              <a:t>Week</a:t>
            </a:r>
            <a:endParaRPr b="1" dirty="0">
              <a:solidFill>
                <a:schemeClr val="accent2"/>
              </a:solidFill>
              <a:latin typeface="Merriweather"/>
              <a:ea typeface="Merriweather"/>
              <a:cs typeface="Merriweather"/>
              <a:sym typeface="Merriweather"/>
            </a:endParaRPr>
          </a:p>
          <a:p>
            <a:pPr marL="0" lvl="0" indent="0" algn="ctr" rtl="0">
              <a:spcBef>
                <a:spcPts val="0"/>
              </a:spcBef>
              <a:spcAft>
                <a:spcPts val="0"/>
              </a:spcAft>
              <a:buNone/>
            </a:pPr>
            <a:r>
              <a:rPr lang="en" sz="2400" b="1" dirty="0">
                <a:solidFill>
                  <a:schemeClr val="accent2"/>
                </a:solidFill>
                <a:latin typeface="Merriweather"/>
                <a:ea typeface="Merriweather"/>
                <a:cs typeface="Merriweather"/>
                <a:sym typeface="Merriweather"/>
              </a:rPr>
              <a:t>01</a:t>
            </a:r>
            <a:endParaRPr sz="2400" b="1" dirty="0">
              <a:solidFill>
                <a:schemeClr val="accent2"/>
              </a:solidFill>
              <a:latin typeface="Merriweather"/>
              <a:ea typeface="Merriweather"/>
              <a:cs typeface="Merriweather"/>
              <a:sym typeface="Merriweather"/>
            </a:endParaRPr>
          </a:p>
        </p:txBody>
      </p:sp>
      <p:sp>
        <p:nvSpPr>
          <p:cNvPr id="961" name="Google Shape;961;p52"/>
          <p:cNvSpPr txBox="1"/>
          <p:nvPr/>
        </p:nvSpPr>
        <p:spPr>
          <a:xfrm>
            <a:off x="3626090" y="3711054"/>
            <a:ext cx="975374" cy="41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b="1" dirty="0">
                <a:solidFill>
                  <a:srgbClr val="107A6F"/>
                </a:solidFill>
                <a:latin typeface="Merriweather"/>
                <a:ea typeface="Merriweather"/>
                <a:cs typeface="Merriweather"/>
                <a:sym typeface="Merriweather"/>
              </a:rPr>
              <a:t>Week</a:t>
            </a:r>
            <a:endParaRPr b="1" dirty="0">
              <a:solidFill>
                <a:srgbClr val="107A6F"/>
              </a:solidFill>
              <a:latin typeface="Merriweather"/>
              <a:ea typeface="Merriweather"/>
              <a:cs typeface="Merriweather"/>
              <a:sym typeface="Merriweather"/>
            </a:endParaRPr>
          </a:p>
          <a:p>
            <a:pPr marL="0" lvl="0" indent="0" algn="ctr" rtl="0">
              <a:spcBef>
                <a:spcPts val="0"/>
              </a:spcBef>
              <a:spcAft>
                <a:spcPts val="0"/>
              </a:spcAft>
              <a:buClr>
                <a:srgbClr val="000000"/>
              </a:buClr>
              <a:buSzPts val="1100"/>
              <a:buFont typeface="Arial"/>
              <a:buNone/>
            </a:pPr>
            <a:r>
              <a:rPr lang="en" sz="2400" b="1" dirty="0">
                <a:solidFill>
                  <a:srgbClr val="107A6F"/>
                </a:solidFill>
                <a:latin typeface="Merriweather"/>
                <a:ea typeface="Merriweather"/>
                <a:cs typeface="Merriweather"/>
                <a:sym typeface="Merriweather"/>
              </a:rPr>
              <a:t>02</a:t>
            </a:r>
            <a:endParaRPr sz="2400" b="1" dirty="0">
              <a:solidFill>
                <a:srgbClr val="107A6F"/>
              </a:solidFill>
              <a:latin typeface="Merriweather"/>
              <a:ea typeface="Merriweather"/>
              <a:cs typeface="Merriweather"/>
              <a:sym typeface="Merriweather"/>
            </a:endParaRPr>
          </a:p>
          <a:p>
            <a:pPr marL="0" lvl="0" indent="0" algn="ctr" rtl="0">
              <a:spcBef>
                <a:spcPts val="0"/>
              </a:spcBef>
              <a:spcAft>
                <a:spcPts val="0"/>
              </a:spcAft>
              <a:buNone/>
            </a:pPr>
            <a:endParaRPr sz="2400" b="1" dirty="0">
              <a:solidFill>
                <a:srgbClr val="107A6F"/>
              </a:solidFill>
              <a:latin typeface="Merriweather"/>
              <a:ea typeface="Merriweather"/>
              <a:cs typeface="Merriweather"/>
              <a:sym typeface="Merriweather"/>
            </a:endParaRPr>
          </a:p>
        </p:txBody>
      </p:sp>
      <p:sp>
        <p:nvSpPr>
          <p:cNvPr id="962" name="Google Shape;962;p52"/>
          <p:cNvSpPr txBox="1"/>
          <p:nvPr/>
        </p:nvSpPr>
        <p:spPr>
          <a:xfrm>
            <a:off x="5165344" y="2775152"/>
            <a:ext cx="1013401" cy="41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b="1" dirty="0">
                <a:solidFill>
                  <a:schemeClr val="accent2"/>
                </a:solidFill>
                <a:latin typeface="Merriweather"/>
                <a:ea typeface="Merriweather"/>
                <a:cs typeface="Merriweather"/>
                <a:sym typeface="Merriweather"/>
              </a:rPr>
              <a:t>Week</a:t>
            </a:r>
            <a:endParaRPr b="1" dirty="0">
              <a:solidFill>
                <a:schemeClr val="accent2"/>
              </a:solidFill>
              <a:latin typeface="Merriweather"/>
              <a:ea typeface="Merriweather"/>
              <a:cs typeface="Merriweather"/>
              <a:sym typeface="Merriweather"/>
            </a:endParaRPr>
          </a:p>
          <a:p>
            <a:pPr marL="0" lvl="0" indent="0" algn="ctr" rtl="0">
              <a:spcBef>
                <a:spcPts val="0"/>
              </a:spcBef>
              <a:spcAft>
                <a:spcPts val="0"/>
              </a:spcAft>
              <a:buClr>
                <a:srgbClr val="000000"/>
              </a:buClr>
              <a:buSzPts val="1100"/>
              <a:buFont typeface="Arial"/>
              <a:buNone/>
            </a:pPr>
            <a:r>
              <a:rPr lang="en" sz="2400" b="1" dirty="0">
                <a:solidFill>
                  <a:schemeClr val="accent2"/>
                </a:solidFill>
                <a:latin typeface="Merriweather"/>
                <a:ea typeface="Merriweather"/>
                <a:cs typeface="Merriweather"/>
                <a:sym typeface="Merriweather"/>
              </a:rPr>
              <a:t>03</a:t>
            </a:r>
            <a:endParaRPr sz="2400" b="1" dirty="0">
              <a:solidFill>
                <a:schemeClr val="accent2"/>
              </a:solidFill>
              <a:latin typeface="Merriweather"/>
              <a:ea typeface="Merriweather"/>
              <a:cs typeface="Merriweather"/>
              <a:sym typeface="Merriweather"/>
            </a:endParaRPr>
          </a:p>
          <a:p>
            <a:pPr marL="0" lvl="0" indent="0" algn="ctr" rtl="0">
              <a:spcBef>
                <a:spcPts val="0"/>
              </a:spcBef>
              <a:spcAft>
                <a:spcPts val="0"/>
              </a:spcAft>
              <a:buNone/>
            </a:pPr>
            <a:endParaRPr sz="2400" b="1" dirty="0">
              <a:solidFill>
                <a:schemeClr val="accent2"/>
              </a:solidFill>
              <a:latin typeface="Merriweather"/>
              <a:ea typeface="Merriweather"/>
              <a:cs typeface="Merriweather"/>
              <a:sym typeface="Merriweather"/>
            </a:endParaRPr>
          </a:p>
        </p:txBody>
      </p:sp>
      <p:sp>
        <p:nvSpPr>
          <p:cNvPr id="963" name="Google Shape;963;p52"/>
          <p:cNvSpPr txBox="1"/>
          <p:nvPr/>
        </p:nvSpPr>
        <p:spPr>
          <a:xfrm>
            <a:off x="6888145" y="3300954"/>
            <a:ext cx="913657" cy="41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b="1" dirty="0">
                <a:solidFill>
                  <a:schemeClr val="accent2"/>
                </a:solidFill>
                <a:latin typeface="Merriweather"/>
                <a:ea typeface="Merriweather"/>
                <a:cs typeface="Merriweather"/>
                <a:sym typeface="Merriweather"/>
              </a:rPr>
              <a:t>Week</a:t>
            </a:r>
            <a:endParaRPr b="1" dirty="0">
              <a:solidFill>
                <a:schemeClr val="accent2"/>
              </a:solidFill>
              <a:latin typeface="Merriweather"/>
              <a:ea typeface="Merriweather"/>
              <a:cs typeface="Merriweather"/>
              <a:sym typeface="Merriweather"/>
            </a:endParaRPr>
          </a:p>
          <a:p>
            <a:pPr marL="0" lvl="0" indent="0" algn="ctr" rtl="0">
              <a:spcBef>
                <a:spcPts val="0"/>
              </a:spcBef>
              <a:spcAft>
                <a:spcPts val="0"/>
              </a:spcAft>
              <a:buClr>
                <a:srgbClr val="000000"/>
              </a:buClr>
              <a:buSzPts val="1100"/>
              <a:buFont typeface="Arial"/>
              <a:buNone/>
            </a:pPr>
            <a:r>
              <a:rPr lang="en" sz="2400" b="1" dirty="0">
                <a:solidFill>
                  <a:schemeClr val="accent2"/>
                </a:solidFill>
                <a:latin typeface="Merriweather"/>
                <a:ea typeface="Merriweather"/>
                <a:cs typeface="Merriweather"/>
                <a:sym typeface="Merriweather"/>
              </a:rPr>
              <a:t>04</a:t>
            </a:r>
            <a:endParaRPr sz="2400" b="1" dirty="0">
              <a:solidFill>
                <a:schemeClr val="accent2"/>
              </a:solidFill>
              <a:latin typeface="Merriweather"/>
              <a:ea typeface="Merriweather"/>
              <a:cs typeface="Merriweather"/>
              <a:sym typeface="Merriweather"/>
            </a:endParaRPr>
          </a:p>
          <a:p>
            <a:pPr marL="0" lvl="0" indent="0" algn="ctr" rtl="0">
              <a:spcBef>
                <a:spcPts val="0"/>
              </a:spcBef>
              <a:spcAft>
                <a:spcPts val="0"/>
              </a:spcAft>
              <a:buNone/>
            </a:pPr>
            <a:endParaRPr sz="2400" b="1" dirty="0">
              <a:solidFill>
                <a:schemeClr val="accent2"/>
              </a:solidFill>
              <a:latin typeface="Merriweather"/>
              <a:ea typeface="Merriweather"/>
              <a:cs typeface="Merriweather"/>
              <a:sym typeface="Merriweather"/>
            </a:endParaRPr>
          </a:p>
        </p:txBody>
      </p:sp>
      <p:sp>
        <p:nvSpPr>
          <p:cNvPr id="964" name="Google Shape;964;p52"/>
          <p:cNvSpPr txBox="1"/>
          <p:nvPr/>
        </p:nvSpPr>
        <p:spPr>
          <a:xfrm>
            <a:off x="712578" y="685243"/>
            <a:ext cx="7659920" cy="156585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b="1" i="1" dirty="0">
                <a:solidFill>
                  <a:srgbClr val="666666"/>
                </a:solidFill>
                <a:latin typeface="Times New Roman" panose="02020603050405020304" pitchFamily="18" charset="0"/>
                <a:ea typeface="Montserrat"/>
                <a:cs typeface="Times New Roman" panose="02020603050405020304" pitchFamily="18" charset="0"/>
                <a:sym typeface="Montserrat"/>
              </a:rPr>
              <a:t>This is one of the most important parts of your entire presentation!</a:t>
            </a:r>
            <a:endParaRPr sz="1600" b="1" i="1" dirty="0">
              <a:solidFill>
                <a:srgbClr val="666666"/>
              </a:solidFill>
              <a:latin typeface="Times New Roman" panose="02020603050405020304" pitchFamily="18" charset="0"/>
              <a:ea typeface="Montserrat"/>
              <a:cs typeface="Times New Roman" panose="02020603050405020304" pitchFamily="18" charset="0"/>
              <a:sym typeface="Montserrat"/>
            </a:endParaRPr>
          </a:p>
          <a:p>
            <a:pPr marL="457200" lvl="0" indent="-317500" rtl="0">
              <a:spcBef>
                <a:spcPts val="0"/>
              </a:spcBef>
              <a:spcAft>
                <a:spcPts val="0"/>
              </a:spcAft>
              <a:buClr>
                <a:srgbClr val="666666"/>
              </a:buClr>
              <a:buSzPts val="1400"/>
              <a:buFont typeface="Montserrat"/>
              <a:buChar char="-"/>
            </a:pPr>
            <a:r>
              <a:rPr lang="en" sz="1600" dirty="0">
                <a:solidFill>
                  <a:srgbClr val="666666"/>
                </a:solidFill>
                <a:latin typeface="Times New Roman" panose="02020603050405020304" pitchFamily="18" charset="0"/>
                <a:ea typeface="Montserrat"/>
                <a:cs typeface="Times New Roman" panose="02020603050405020304" pitchFamily="18" charset="0"/>
                <a:sym typeface="Montserrat"/>
              </a:rPr>
              <a:t>When does this project start? When will it be completed?</a:t>
            </a:r>
            <a:endParaRPr sz="1600" dirty="0">
              <a:solidFill>
                <a:srgbClr val="666666"/>
              </a:solidFill>
              <a:latin typeface="Times New Roman" panose="02020603050405020304" pitchFamily="18" charset="0"/>
              <a:ea typeface="Montserrat"/>
              <a:cs typeface="Times New Roman" panose="02020603050405020304" pitchFamily="18" charset="0"/>
              <a:sym typeface="Montserrat"/>
            </a:endParaRPr>
          </a:p>
          <a:p>
            <a:pPr marL="457200" lvl="0" indent="-317500" rtl="0">
              <a:spcBef>
                <a:spcPts val="0"/>
              </a:spcBef>
              <a:spcAft>
                <a:spcPts val="0"/>
              </a:spcAft>
              <a:buClr>
                <a:srgbClr val="666666"/>
              </a:buClr>
              <a:buSzPts val="1400"/>
              <a:buFont typeface="Montserrat"/>
              <a:buChar char="-"/>
            </a:pPr>
            <a:r>
              <a:rPr lang="en" sz="1600" dirty="0">
                <a:solidFill>
                  <a:srgbClr val="666666"/>
                </a:solidFill>
                <a:latin typeface="Times New Roman" panose="02020603050405020304" pitchFamily="18" charset="0"/>
                <a:ea typeface="Montserrat"/>
                <a:cs typeface="Times New Roman" panose="02020603050405020304" pitchFamily="18" charset="0"/>
                <a:sym typeface="Montserrat"/>
              </a:rPr>
              <a:t>How long will it take to implement? (install, event dates, report, etc.)</a:t>
            </a:r>
            <a:endParaRPr sz="1600" dirty="0">
              <a:solidFill>
                <a:srgbClr val="666666"/>
              </a:solidFill>
              <a:latin typeface="Times New Roman" panose="02020603050405020304" pitchFamily="18" charset="0"/>
              <a:ea typeface="Montserrat"/>
              <a:cs typeface="Times New Roman" panose="02020603050405020304" pitchFamily="18" charset="0"/>
              <a:sym typeface="Montserrat"/>
            </a:endParaRPr>
          </a:p>
          <a:p>
            <a:pPr marL="457200" lvl="0" indent="-317500" rtl="0">
              <a:spcBef>
                <a:spcPts val="0"/>
              </a:spcBef>
              <a:spcAft>
                <a:spcPts val="0"/>
              </a:spcAft>
              <a:buClr>
                <a:srgbClr val="666666"/>
              </a:buClr>
              <a:buSzPts val="1400"/>
              <a:buFont typeface="Montserrat"/>
              <a:buChar char="-"/>
            </a:pPr>
            <a:r>
              <a:rPr lang="en" sz="1600" dirty="0">
                <a:solidFill>
                  <a:srgbClr val="666666"/>
                </a:solidFill>
                <a:latin typeface="Times New Roman" panose="02020603050405020304" pitchFamily="18" charset="0"/>
                <a:ea typeface="Montserrat"/>
                <a:cs typeface="Times New Roman" panose="02020603050405020304" pitchFamily="18" charset="0"/>
                <a:sym typeface="Montserrat"/>
              </a:rPr>
              <a:t>If approved, what dates will the project take place?</a:t>
            </a:r>
            <a:endParaRPr sz="1600" dirty="0">
              <a:solidFill>
                <a:srgbClr val="666666"/>
              </a:solidFill>
              <a:latin typeface="Times New Roman" panose="02020603050405020304" pitchFamily="18" charset="0"/>
              <a:ea typeface="Montserrat"/>
              <a:cs typeface="Times New Roman" panose="02020603050405020304" pitchFamily="18" charset="0"/>
              <a:sym typeface="Montserrat"/>
            </a:endParaRPr>
          </a:p>
          <a:p>
            <a:pPr marL="0" lvl="0" indent="0" rtl="0">
              <a:spcBef>
                <a:spcPts val="0"/>
              </a:spcBef>
              <a:spcAft>
                <a:spcPts val="0"/>
              </a:spcAft>
              <a:buNone/>
            </a:pPr>
            <a:r>
              <a:rPr lang="en" sz="1600" dirty="0">
                <a:solidFill>
                  <a:srgbClr val="666666"/>
                </a:solidFill>
                <a:latin typeface="Times New Roman" panose="02020603050405020304" pitchFamily="18" charset="0"/>
                <a:ea typeface="Montserrat"/>
                <a:cs typeface="Times New Roman" panose="02020603050405020304" pitchFamily="18" charset="0"/>
                <a:sym typeface="Montserrat"/>
              </a:rPr>
              <a:t>Include as many details as possible (dates, time periods)</a:t>
            </a:r>
            <a:endParaRPr sz="1600" dirty="0">
              <a:solidFill>
                <a:srgbClr val="666666"/>
              </a:solidFill>
              <a:latin typeface="Times New Roman" panose="02020603050405020304" pitchFamily="18" charset="0"/>
              <a:ea typeface="Montserrat"/>
              <a:cs typeface="Times New Roman" panose="02020603050405020304" pitchFamily="18" charset="0"/>
              <a:sym typeface="Montserrat"/>
            </a:endParaRPr>
          </a:p>
          <a:p>
            <a:pPr marL="0" lvl="0" indent="0" rtl="0">
              <a:spcBef>
                <a:spcPts val="0"/>
              </a:spcBef>
              <a:spcAft>
                <a:spcPts val="0"/>
              </a:spcAft>
              <a:buNone/>
            </a:pPr>
            <a:r>
              <a:rPr lang="en" sz="1600" dirty="0">
                <a:solidFill>
                  <a:srgbClr val="666666"/>
                </a:solidFill>
                <a:latin typeface="Times New Roman" panose="02020603050405020304" pitchFamily="18" charset="0"/>
                <a:ea typeface="Montserrat"/>
                <a:cs typeface="Times New Roman" panose="02020603050405020304" pitchFamily="18" charset="0"/>
                <a:sym typeface="Montserrat"/>
              </a:rPr>
              <a:t>The more detail you include, the more likely the SGEF Council will approve!</a:t>
            </a:r>
            <a:endParaRPr sz="1600" dirty="0">
              <a:solidFill>
                <a:srgbClr val="666666"/>
              </a:solidFill>
              <a:latin typeface="Times New Roman" panose="02020603050405020304" pitchFamily="18" charset="0"/>
              <a:ea typeface="Montserrat"/>
              <a:cs typeface="Times New Roman" panose="02020603050405020304" pitchFamily="18" charset="0"/>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690B-4058-4408-9C09-1257B7A6F99F}"/>
              </a:ext>
            </a:extLst>
          </p:cNvPr>
          <p:cNvSpPr>
            <a:spLocks noGrp="1"/>
          </p:cNvSpPr>
          <p:nvPr>
            <p:ph type="title"/>
          </p:nvPr>
        </p:nvSpPr>
        <p:spPr>
          <a:xfrm>
            <a:off x="1049845" y="2167333"/>
            <a:ext cx="7717500" cy="478200"/>
          </a:xfrm>
        </p:spPr>
        <p:txBody>
          <a:bodyPr/>
          <a:lstStyle/>
          <a:p>
            <a:r>
              <a:rPr lang="en-US" dirty="0"/>
              <a:t>Make Room for Questions from the Council!</a:t>
            </a:r>
          </a:p>
        </p:txBody>
      </p:sp>
    </p:spTree>
    <p:extLst>
      <p:ext uri="{BB962C8B-B14F-4D97-AF65-F5344CB8AC3E}">
        <p14:creationId xmlns:p14="http://schemas.microsoft.com/office/powerpoint/2010/main" val="337743726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20</TotalTime>
  <Words>512</Words>
  <Application>Microsoft Office PowerPoint</Application>
  <PresentationFormat>On-screen Show (16:9)</PresentationFormat>
  <Paragraphs>59</Paragraphs>
  <Slides>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Montserrat</vt:lpstr>
      <vt:lpstr>Century Gothic</vt:lpstr>
      <vt:lpstr>Merriweather</vt:lpstr>
      <vt:lpstr>Roboto Condensed Light</vt:lpstr>
      <vt:lpstr>Arial</vt:lpstr>
      <vt:lpstr>Wingdings 3</vt:lpstr>
      <vt:lpstr>Times New Roman</vt:lpstr>
      <vt:lpstr>Wisp</vt:lpstr>
      <vt:lpstr>SGEF Proposal Presentation Template</vt:lpstr>
      <vt:lpstr>Contents of this Presentation</vt:lpstr>
      <vt:lpstr>What’s the problem?</vt:lpstr>
      <vt:lpstr>Your Solution</vt:lpstr>
      <vt:lpstr>Proposed Implementation</vt:lpstr>
      <vt:lpstr>Cost Breakdown</vt:lpstr>
      <vt:lpstr>Attach Any Quotes or Additional Info</vt:lpstr>
      <vt:lpstr>8. Project Timeline</vt:lpstr>
      <vt:lpstr>Make Room for Questions from the Council!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SGEF Proposal Presentation Template</dc:title>
  <dc:creator>Winnie Mulamba</dc:creator>
  <cp:lastModifiedBy>Renee Rotondo</cp:lastModifiedBy>
  <cp:revision>3</cp:revision>
  <dcterms:modified xsi:type="dcterms:W3CDTF">2024-03-14T19:21:29Z</dcterms:modified>
</cp:coreProperties>
</file>