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71" r:id="rId3"/>
    <p:sldId id="285" r:id="rId4"/>
    <p:sldId id="279" r:id="rId5"/>
    <p:sldId id="280" r:id="rId6"/>
    <p:sldId id="281" r:id="rId7"/>
    <p:sldId id="282" r:id="rId8"/>
    <p:sldId id="284" r:id="rId9"/>
    <p:sldId id="283" r:id="rId10"/>
    <p:sldId id="267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AD1"/>
    <a:srgbClr val="CFC493"/>
    <a:srgbClr val="006747"/>
    <a:srgbClr val="466069"/>
    <a:srgbClr val="7E9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0"/>
    <p:restoredTop sz="94745"/>
  </p:normalViewPr>
  <p:slideViewPr>
    <p:cSldViewPr snapToGrid="0" snapToObjects="1">
      <p:cViewPr varScale="1">
        <p:scale>
          <a:sx n="141" d="100"/>
          <a:sy n="141" d="100"/>
        </p:scale>
        <p:origin x="48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62436F-7E1C-4543-917F-2DB7AF9C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70006"/>
            <a:ext cx="7886700" cy="1512038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07FAF2-9310-E64A-BF65-F16E6CD04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2002285"/>
            <a:ext cx="7886700" cy="562570"/>
          </a:xfrm>
        </p:spPr>
        <p:txBody>
          <a:bodyPr>
            <a:normAutofit/>
          </a:bodyPr>
          <a:lstStyle>
            <a:lvl1pPr marL="0" indent="0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D488C8C-1B01-554E-ACC6-8C39DB14C6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4409631"/>
            <a:ext cx="7886700" cy="297332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31969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-Green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66376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-Gray">
    <p:bg>
      <p:bgPr>
        <a:solidFill>
          <a:srgbClr val="7E9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2990483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3B7135-3D78-0E4B-9C26-9E7303734618}"/>
              </a:ext>
            </a:extLst>
          </p:cNvPr>
          <p:cNvSpPr/>
          <p:nvPr userDrawn="1"/>
        </p:nvSpPr>
        <p:spPr>
          <a:xfrm>
            <a:off x="182880" y="219456"/>
            <a:ext cx="8750808" cy="4754880"/>
          </a:xfrm>
          <a:prstGeom prst="rect">
            <a:avLst/>
          </a:prstGeom>
          <a:solidFill>
            <a:srgbClr val="00674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DF257-01E2-CC4F-84E8-92951174B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548156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-2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3"/>
            <a:ext cx="3145064" cy="2734967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D0E8F77-71F3-F946-9D23-CC819E7051D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2000" cy="51435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88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7"/>
            <a:ext cx="3887391" cy="5204389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709" y="740569"/>
            <a:ext cx="4371831" cy="3655219"/>
          </a:xfrm>
        </p:spPr>
        <p:txBody>
          <a:bodyPr/>
          <a:lstStyle>
            <a:lvl1pPr>
              <a:defRPr sz="2400">
                <a:solidFill>
                  <a:srgbClr val="006747"/>
                </a:solidFill>
              </a:defRPr>
            </a:lvl1pPr>
            <a:lvl2pPr>
              <a:defRPr sz="2100">
                <a:solidFill>
                  <a:srgbClr val="006747"/>
                </a:solidFill>
              </a:defRPr>
            </a:lvl2pPr>
            <a:lvl3pPr>
              <a:defRPr sz="1800">
                <a:solidFill>
                  <a:srgbClr val="006747"/>
                </a:solidFill>
              </a:defRPr>
            </a:lvl3pPr>
            <a:lvl4pPr>
              <a:defRPr sz="1500">
                <a:solidFill>
                  <a:srgbClr val="006747"/>
                </a:solidFill>
              </a:defRPr>
            </a:lvl4pPr>
            <a:lvl5pPr>
              <a:defRPr sz="1500">
                <a:solidFill>
                  <a:srgbClr val="006747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07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6"/>
            <a:ext cx="9144000" cy="219159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0" y="342900"/>
            <a:ext cx="3099679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83604"/>
            <a:ext cx="4034626" cy="22089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83AE0ED-DAFE-6347-ACD6-B8BA2CC2DB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3963" y="-33338"/>
            <a:ext cx="3606800" cy="373221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51888F3-4D41-1847-B79F-091A153FEBA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033963" y="3871644"/>
            <a:ext cx="3606800" cy="453776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02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BF4C2C-1ED6-0F47-810A-EE823A1E98D4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7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log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6172" y="740569"/>
            <a:ext cx="2949178" cy="802480"/>
          </a:xfrm>
        </p:spPr>
        <p:txBody>
          <a:bodyPr anchor="b"/>
          <a:lstStyle>
            <a:lvl1pPr>
              <a:defRPr sz="2400"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6172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88B55E94-566B-064E-82B6-C977F84F7C6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60663" y="740569"/>
            <a:ext cx="4627562" cy="36544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46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109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ED12-1E52-6C4E-9F94-C31ED28A5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67360"/>
            <a:ext cx="7886700" cy="1087964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F4F18-B776-DD4E-AAD8-649F4A38F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575565"/>
            <a:ext cx="7886700" cy="562570"/>
          </a:xfrm>
        </p:spPr>
        <p:txBody>
          <a:bodyPr>
            <a:normAutofit/>
          </a:bodyPr>
          <a:lstStyle>
            <a:lvl1pPr marL="0" indent="0" algn="r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5BBF53-4D71-3C4A-B4D0-13621C769C2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2296351"/>
            <a:ext cx="7886700" cy="297332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43853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ogo-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75352"/>
            <a:ext cx="7886700" cy="692663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5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ogo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4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8BCE3-AF16-6D41-B95F-884EAC5A8EB3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82119-F744-1E4F-96A4-52E6E6E53056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3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8BCE3-AF16-6D41-B95F-884EAC5A8EB3}"/>
              </a:ext>
            </a:extLst>
          </p:cNvPr>
          <p:cNvSpPr/>
          <p:nvPr userDrawn="1"/>
        </p:nvSpPr>
        <p:spPr>
          <a:xfrm>
            <a:off x="1" y="0"/>
            <a:ext cx="179462" cy="514350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BB23591-16BE-954D-B59B-91BFDA663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E2CF947-D569-5840-90FE-2AE8871A80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369219"/>
            <a:ext cx="3874984" cy="32635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3">
    <p:bg>
      <p:bgPr>
        <a:solidFill>
          <a:srgbClr val="ECE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82119-F744-1E4F-96A4-52E6E6E53056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674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674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E8CF8B-D494-CC47-8E2D-52DC8E8EF28F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1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30E96-9F1D-4749-BDBF-344ADF8F90F9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6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76" r:id="rId4"/>
    <p:sldLayoutId id="2147483662" r:id="rId5"/>
    <p:sldLayoutId id="2147483664" r:id="rId6"/>
    <p:sldLayoutId id="2147483672" r:id="rId7"/>
    <p:sldLayoutId id="2147483675" r:id="rId8"/>
    <p:sldLayoutId id="2147483665" r:id="rId9"/>
    <p:sldLayoutId id="2147483666" r:id="rId10"/>
    <p:sldLayoutId id="2147483671" r:id="rId11"/>
    <p:sldLayoutId id="2147483667" r:id="rId12"/>
    <p:sldLayoutId id="2147483670" r:id="rId13"/>
    <p:sldLayoutId id="2147483668" r:id="rId14"/>
    <p:sldLayoutId id="2147483673" r:id="rId15"/>
    <p:sldLayoutId id="2147483669" r:id="rId16"/>
    <p:sldLayoutId id="2147483678" r:id="rId17"/>
    <p:sldLayoutId id="2147483674" r:id="rId18"/>
    <p:sldLayoutId id="2147483680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f.edu/ucm/web/cms-user-guide/text-pages/assets.aspx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f.edu/ucm/web/cms-user-guide/text-pages/components.aspx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6DCE-5506-AE49-9AA5-4EB0B2528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CMS Workshops:</a:t>
            </a:r>
            <a:br>
              <a:rPr lang="en-US" sz="3600" dirty="0"/>
            </a:br>
            <a:r>
              <a:rPr lang="en-US" sz="3600" dirty="0"/>
              <a:t>Assets and Components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824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9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Assets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7F018-C87B-464B-83D3-7D6A15C3A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676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/>
              <a:t>Assets are preconfigured global elements that are used to:</a:t>
            </a:r>
          </a:p>
          <a:p>
            <a:r>
              <a:rPr lang="en-US" sz="1900" dirty="0"/>
              <a:t>Provide consistent information across all pages (e.g. student enrollment number) </a:t>
            </a:r>
          </a:p>
          <a:p>
            <a:r>
              <a:rPr lang="en-US" sz="1900" dirty="0"/>
              <a:t>Protect the integrity of information (e.g. a student testimonial with image)</a:t>
            </a:r>
          </a:p>
          <a:p>
            <a:r>
              <a:rPr lang="en-US" sz="1900" i="1" dirty="0"/>
              <a:t>Only Content Managers can create Assets.</a:t>
            </a:r>
          </a:p>
        </p:txBody>
      </p:sp>
    </p:spTree>
    <p:extLst>
      <p:ext uri="{BB962C8B-B14F-4D97-AF65-F5344CB8AC3E}">
        <p14:creationId xmlns:p14="http://schemas.microsoft.com/office/powerpoint/2010/main" val="318393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7F018-C87B-464B-83D3-7D6A15C3A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676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Web Content</a:t>
            </a:r>
          </a:p>
          <a:p>
            <a:r>
              <a:rPr lang="en-US" dirty="0"/>
              <a:t>The asset is configured with a mini-WYSIWYG Editor. </a:t>
            </a:r>
          </a:p>
          <a:p>
            <a:r>
              <a:rPr lang="en-US" dirty="0"/>
              <a:t>It may include basic formatting.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Plain Text</a:t>
            </a:r>
          </a:p>
          <a:p>
            <a:r>
              <a:rPr lang="en-US" dirty="0"/>
              <a:t>The asset is configured with plain text only.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Source Code</a:t>
            </a:r>
          </a:p>
          <a:p>
            <a:r>
              <a:rPr lang="en-US" dirty="0"/>
              <a:t>Created by the UCM Digital Team only.</a:t>
            </a:r>
          </a:p>
          <a:p>
            <a:r>
              <a:rPr lang="en-US" dirty="0"/>
              <a:t>More complex content, forms, etc.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9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Components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7F018-C87B-464B-83D3-7D6A15C3A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676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Form-based type of reusable content that gathers information and adds it into complex design elements.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b="1" dirty="0"/>
              <a:t>Available Components</a:t>
            </a:r>
          </a:p>
          <a:p>
            <a:r>
              <a:rPr lang="en-US" dirty="0"/>
              <a:t>Arrow Link</a:t>
            </a:r>
          </a:p>
          <a:p>
            <a:r>
              <a:rPr lang="en-US" dirty="0"/>
              <a:t>Blockquote</a:t>
            </a:r>
          </a:p>
          <a:p>
            <a:r>
              <a:rPr lang="en-US" dirty="0"/>
              <a:t>Date</a:t>
            </a:r>
          </a:p>
          <a:p>
            <a:r>
              <a:rPr lang="en-US" dirty="0"/>
              <a:t>Faculty</a:t>
            </a:r>
          </a:p>
          <a:p>
            <a:r>
              <a:rPr lang="en-US" dirty="0"/>
              <a:t>Info Section</a:t>
            </a:r>
          </a:p>
        </p:txBody>
      </p:sp>
    </p:spTree>
    <p:extLst>
      <p:ext uri="{BB962C8B-B14F-4D97-AF65-F5344CB8AC3E}">
        <p14:creationId xmlns:p14="http://schemas.microsoft.com/office/powerpoint/2010/main" val="88145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Arrow Link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D6C11-4FF6-0A1B-EC3E-3D4772AED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69" y="2446420"/>
            <a:ext cx="7865081" cy="6926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A0532-FE51-3C37-815A-E0F6EBFF8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676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Creates linked text alongside an arrow that animates with a mouse hover to call attention to the item.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6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Blockquote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2AF5EA6-5399-B824-922E-CD93FCEB6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830" y="2198757"/>
            <a:ext cx="5828340" cy="27342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AB704-F073-7AFD-5468-75B97DB4B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676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Creates a callout quote on a page, using larger font and quotation marks.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2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C8FD2B9A-6EF1-D1B9-E393-C1AE2C9DC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71750"/>
            <a:ext cx="7772400" cy="15872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D9851-BBDD-689D-15BB-03A9AF395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676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Creates a calendar/event-like element that displays information, a link, and a large date block.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3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A3AF84B-0BA0-050E-F8F3-B5D0F16D1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975" y="2571750"/>
            <a:ext cx="3100049" cy="19480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E1E8F-F2C0-D097-ACB7-C2CC47B9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676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Creates a text section on a page to include faculty contact information, CV, etc.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73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 Section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C3A0996-CA2E-08B2-10BC-908A7C943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378" y="2446541"/>
            <a:ext cx="6145243" cy="22783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58184-1ABF-9F9B-5139-9BF9655CC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676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Creates organized sections, typically including links related to a particular topic.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86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{59DB9003-08C6-A44B-B374-62BE413F1DB3}tf16401378</Template>
  <TotalTime>4204</TotalTime>
  <Words>227</Words>
  <Application>Microsoft Macintosh PowerPoint</Application>
  <PresentationFormat>On-screen Show (16:9)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Office Theme</vt:lpstr>
      <vt:lpstr>CMS Workshops: Assets and Components</vt:lpstr>
      <vt:lpstr>Assets</vt:lpstr>
      <vt:lpstr>Types</vt:lpstr>
      <vt:lpstr>Components</vt:lpstr>
      <vt:lpstr>Arrow Link</vt:lpstr>
      <vt:lpstr>Blockquote</vt:lpstr>
      <vt:lpstr>Date</vt:lpstr>
      <vt:lpstr>Faculty</vt:lpstr>
      <vt:lpstr>Info Section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DiMercurio, Kyrstin</dc:creator>
  <cp:lastModifiedBy>Grace Beck</cp:lastModifiedBy>
  <cp:revision>35</cp:revision>
  <dcterms:created xsi:type="dcterms:W3CDTF">2019-11-06T18:18:56Z</dcterms:created>
  <dcterms:modified xsi:type="dcterms:W3CDTF">2023-04-14T13:20:09Z</dcterms:modified>
</cp:coreProperties>
</file>