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75" r:id="rId2"/>
    <p:sldId id="280" r:id="rId3"/>
    <p:sldId id="285" r:id="rId4"/>
    <p:sldId id="310" r:id="rId5"/>
    <p:sldId id="315" r:id="rId6"/>
    <p:sldId id="288" r:id="rId7"/>
    <p:sldId id="316" r:id="rId8"/>
    <p:sldId id="317" r:id="rId9"/>
    <p:sldId id="318" r:id="rId10"/>
    <p:sldId id="319" r:id="rId11"/>
    <p:sldId id="320" r:id="rId12"/>
    <p:sldId id="287" r:id="rId13"/>
    <p:sldId id="322" r:id="rId14"/>
    <p:sldId id="323" r:id="rId15"/>
    <p:sldId id="289" r:id="rId16"/>
    <p:sldId id="314" r:id="rId17"/>
    <p:sldId id="326" r:id="rId18"/>
    <p:sldId id="327" r:id="rId19"/>
    <p:sldId id="324" r:id="rId20"/>
    <p:sldId id="325" r:id="rId21"/>
    <p:sldId id="312" r:id="rId22"/>
    <p:sldId id="313" r:id="rId23"/>
    <p:sldId id="277" r:id="rId2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493"/>
    <a:srgbClr val="466069"/>
    <a:srgbClr val="ECEAD1"/>
    <a:srgbClr val="006747"/>
    <a:srgbClr val="7E9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8"/>
    <p:restoredTop sz="79537" autoAdjust="0"/>
  </p:normalViewPr>
  <p:slideViewPr>
    <p:cSldViewPr snapToGrid="0" snapToObjects="1">
      <p:cViewPr varScale="1">
        <p:scale>
          <a:sx n="91" d="100"/>
          <a:sy n="91" d="100"/>
        </p:scale>
        <p:origin x="94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F558-6141-4E6F-90E4-5E2A20D163B0}" type="datetimeFigureOut">
              <a:rPr lang="en-US" smtClean="0"/>
              <a:t>6/10/25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9E0CB-914B-4615-BBF7-98F7877AA51C}" type="slidenum">
              <a:rPr lang="en-US" smtClean="0"/>
              <a:t>‹#›</a:t>
            </a:fld>
            <a:endParaRPr lang="en-US"/>
          </a:p>
        </p:txBody>
      </p:sp>
    </p:spTree>
    <p:extLst>
      <p:ext uri="{BB962C8B-B14F-4D97-AF65-F5344CB8AC3E}">
        <p14:creationId xmlns:p14="http://schemas.microsoft.com/office/powerpoint/2010/main" val="403309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9E0CB-914B-4615-BBF7-98F7877AA51C}" type="slidenum">
              <a:rPr lang="en-US" smtClean="0"/>
              <a:t>1</a:t>
            </a:fld>
            <a:endParaRPr lang="en-US"/>
          </a:p>
        </p:txBody>
      </p:sp>
    </p:spTree>
    <p:extLst>
      <p:ext uri="{BB962C8B-B14F-4D97-AF65-F5344CB8AC3E}">
        <p14:creationId xmlns:p14="http://schemas.microsoft.com/office/powerpoint/2010/main" val="3480135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www.uptodate.com</a:t>
            </a:r>
            <a:r>
              <a:rPr lang="en-US" dirty="0"/>
              <a:t>/contents/selecting-adult-patients-with-lower-extremity-deep-venous-thrombosis-and-pulmonary-embolism-for-indefinite-anticoagulation?search=</a:t>
            </a:r>
            <a:r>
              <a:rPr lang="en-US" dirty="0" err="1"/>
              <a:t>anticoagulation&amp;topicRef</a:t>
            </a:r>
            <a:r>
              <a:rPr lang="en-US" dirty="0"/>
              <a:t>=95395&amp;source=</a:t>
            </a:r>
            <a:r>
              <a:rPr lang="en-US" dirty="0" err="1"/>
              <a:t>see_link</a:t>
            </a:r>
            <a:endParaRPr lang="en-US" dirty="0"/>
          </a:p>
        </p:txBody>
      </p:sp>
      <p:sp>
        <p:nvSpPr>
          <p:cNvPr id="4" name="Slide Number Placeholder 3"/>
          <p:cNvSpPr>
            <a:spLocks noGrp="1"/>
          </p:cNvSpPr>
          <p:nvPr>
            <p:ph type="sldNum" sz="quarter" idx="5"/>
          </p:nvPr>
        </p:nvSpPr>
        <p:spPr/>
        <p:txBody>
          <a:bodyPr/>
          <a:lstStyle/>
          <a:p>
            <a:fld id="{84F9E0CB-914B-4615-BBF7-98F7877AA51C}" type="slidenum">
              <a:rPr lang="en-US" smtClean="0"/>
              <a:t>14</a:t>
            </a:fld>
            <a:endParaRPr lang="en-US"/>
          </a:p>
        </p:txBody>
      </p:sp>
    </p:spTree>
    <p:extLst>
      <p:ext uri="{BB962C8B-B14F-4D97-AF65-F5344CB8AC3E}">
        <p14:creationId xmlns:p14="http://schemas.microsoft.com/office/powerpoint/2010/main" val="361502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latin typeface="var(--oe-sans)"/>
              </a:rPr>
              <a:t>Chest. 2021;160(6):e545-e608. doi:10.1016/j.chest.2021.07.055.</a:t>
            </a:r>
          </a:p>
          <a:p>
            <a:pPr algn="l"/>
            <a:endParaRPr lang="en-US" b="0" i="0" dirty="0">
              <a:solidFill>
                <a:srgbClr val="424242"/>
              </a:solidFill>
              <a:effectLst/>
              <a:latin typeface="var(--oe-sans)"/>
            </a:endParaRPr>
          </a:p>
          <a:p>
            <a:pPr algn="l"/>
            <a:endParaRPr lang="en-US" b="0" i="0" dirty="0">
              <a:solidFill>
                <a:srgbClr val="424242"/>
              </a:solidFill>
              <a:effectLst/>
              <a:latin typeface="var(--oe-sans)"/>
            </a:endParaRPr>
          </a:p>
          <a:p>
            <a:pPr algn="l"/>
            <a:br>
              <a:rPr lang="en-US" b="0" i="0" dirty="0">
                <a:solidFill>
                  <a:srgbClr val="424242"/>
                </a:solidFill>
                <a:effectLst/>
                <a:latin typeface="var(--oe-sans)"/>
              </a:rPr>
            </a:br>
            <a:endParaRPr lang="en-US" b="0" i="0" dirty="0">
              <a:solidFill>
                <a:srgbClr val="424242"/>
              </a:solidFill>
              <a:effectLst/>
              <a:latin typeface="var(--oe-sans)"/>
            </a:endParaRPr>
          </a:p>
          <a:p>
            <a:pPr algn="l"/>
            <a:br>
              <a:rPr lang="en-US" b="0" i="0" dirty="0">
                <a:solidFill>
                  <a:srgbClr val="424242"/>
                </a:solidFill>
                <a:effectLst/>
                <a:latin typeface="var(--oe-sans)"/>
              </a:rPr>
            </a:br>
            <a:endParaRPr lang="en-US" b="0" i="0" dirty="0">
              <a:solidFill>
                <a:srgbClr val="424242"/>
              </a:solidFill>
              <a:effectLst/>
              <a:latin typeface="var(--oe-sans)"/>
            </a:endParaRPr>
          </a:p>
          <a:p>
            <a:endParaRPr lang="en-US" dirty="0"/>
          </a:p>
        </p:txBody>
      </p:sp>
      <p:sp>
        <p:nvSpPr>
          <p:cNvPr id="4" name="Slide Number Placeholder 3"/>
          <p:cNvSpPr>
            <a:spLocks noGrp="1"/>
          </p:cNvSpPr>
          <p:nvPr>
            <p:ph type="sldNum" sz="quarter" idx="5"/>
          </p:nvPr>
        </p:nvSpPr>
        <p:spPr/>
        <p:txBody>
          <a:bodyPr/>
          <a:lstStyle/>
          <a:p>
            <a:fld id="{84F9E0CB-914B-4615-BBF7-98F7877AA51C}" type="slidenum">
              <a:rPr lang="en-US" smtClean="0"/>
              <a:t>16</a:t>
            </a:fld>
            <a:endParaRPr lang="en-US"/>
          </a:p>
        </p:txBody>
      </p:sp>
    </p:spTree>
    <p:extLst>
      <p:ext uri="{BB962C8B-B14F-4D97-AF65-F5344CB8AC3E}">
        <p14:creationId xmlns:p14="http://schemas.microsoft.com/office/powerpoint/2010/main" val="3954841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my.clevelandclinic.org</a:t>
            </a:r>
            <a:r>
              <a:rPr lang="en-US" dirty="0"/>
              <a:t>/health/treatments/17609-vena-cava-filters</a:t>
            </a:r>
          </a:p>
        </p:txBody>
      </p:sp>
      <p:sp>
        <p:nvSpPr>
          <p:cNvPr id="4" name="Slide Number Placeholder 3"/>
          <p:cNvSpPr>
            <a:spLocks noGrp="1"/>
          </p:cNvSpPr>
          <p:nvPr>
            <p:ph type="sldNum" sz="quarter" idx="5"/>
          </p:nvPr>
        </p:nvSpPr>
        <p:spPr/>
        <p:txBody>
          <a:bodyPr/>
          <a:lstStyle/>
          <a:p>
            <a:fld id="{84F9E0CB-914B-4615-BBF7-98F7877AA51C}" type="slidenum">
              <a:rPr lang="en-US" smtClean="0"/>
              <a:t>17</a:t>
            </a:fld>
            <a:endParaRPr lang="en-US"/>
          </a:p>
        </p:txBody>
      </p:sp>
    </p:spTree>
    <p:extLst>
      <p:ext uri="{BB962C8B-B14F-4D97-AF65-F5344CB8AC3E}">
        <p14:creationId xmlns:p14="http://schemas.microsoft.com/office/powerpoint/2010/main" val="992219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a:t>
            </a:r>
            <a:r>
              <a:rPr lang="en-US" dirty="0" err="1"/>
              <a:t>Inferior_vena_cava_filter</a:t>
            </a:r>
            <a:endParaRPr lang="en-US" dirty="0"/>
          </a:p>
        </p:txBody>
      </p:sp>
      <p:sp>
        <p:nvSpPr>
          <p:cNvPr id="4" name="Slide Number Placeholder 3"/>
          <p:cNvSpPr>
            <a:spLocks noGrp="1"/>
          </p:cNvSpPr>
          <p:nvPr>
            <p:ph type="sldNum" sz="quarter" idx="5"/>
          </p:nvPr>
        </p:nvSpPr>
        <p:spPr/>
        <p:txBody>
          <a:bodyPr/>
          <a:lstStyle/>
          <a:p>
            <a:fld id="{84F9E0CB-914B-4615-BBF7-98F7877AA51C}" type="slidenum">
              <a:rPr lang="en-US" smtClean="0"/>
              <a:t>18</a:t>
            </a:fld>
            <a:endParaRPr lang="en-US"/>
          </a:p>
        </p:txBody>
      </p:sp>
    </p:spTree>
    <p:extLst>
      <p:ext uri="{BB962C8B-B14F-4D97-AF65-F5344CB8AC3E}">
        <p14:creationId xmlns:p14="http://schemas.microsoft.com/office/powerpoint/2010/main" val="2025699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chibsted Grotesk"/>
              </a:rPr>
              <a:t>Journal of the American College of Cardiology. 2017;70(24):2964-2975. doi:10.1016/j.jacc.2017.10.021.</a:t>
            </a:r>
          </a:p>
          <a:p>
            <a:pPr algn="l"/>
            <a:endParaRPr lang="en-US" b="0" i="0" dirty="0">
              <a:solidFill>
                <a:srgbClr val="424242"/>
              </a:solidFill>
              <a:effectLst/>
              <a:latin typeface="Schibsted Grotesk"/>
            </a:endParaRPr>
          </a:p>
          <a:p>
            <a:pPr algn="l"/>
            <a:r>
              <a:rPr lang="en-US" b="0" i="0" dirty="0">
                <a:solidFill>
                  <a:srgbClr val="424242"/>
                </a:solidFill>
                <a:effectLst/>
                <a:latin typeface="var(--oe-sans)"/>
              </a:rPr>
              <a:t>The American Journal of Cardiology. 2023;200:135-143. doi:10.1016/j.amjcard.2023.05.044.</a:t>
            </a:r>
          </a:p>
          <a:p>
            <a:pPr algn="l"/>
            <a:br>
              <a:rPr lang="en-US" b="0" i="0" dirty="0">
                <a:solidFill>
                  <a:srgbClr val="424242"/>
                </a:solidFill>
                <a:effectLst/>
                <a:latin typeface="var(--oe-sans)"/>
              </a:rPr>
            </a:br>
            <a:endParaRPr lang="en-US" b="0" i="0" dirty="0">
              <a:solidFill>
                <a:srgbClr val="424242"/>
              </a:solidFill>
              <a:effectLst/>
              <a:latin typeface="var(--oe-sans)"/>
            </a:endParaRPr>
          </a:p>
          <a:p>
            <a:pPr algn="l"/>
            <a:r>
              <a:rPr lang="en-US" b="0" i="0" dirty="0">
                <a:effectLst/>
                <a:latin typeface="Schibsted Grotesk"/>
              </a:rPr>
              <a:t>Journal of the American Heart Association. 2024;13(16):e034815. doi:10.1161/JAHA.124.034815.</a:t>
            </a:r>
            <a:endParaRPr lang="en-US" b="0" i="0" dirty="0">
              <a:solidFill>
                <a:srgbClr val="424242"/>
              </a:solidFill>
              <a:effectLst/>
              <a:latin typeface="var(--oe-sans)"/>
            </a:endParaRPr>
          </a:p>
          <a:p>
            <a:pPr algn="l"/>
            <a:endParaRPr lang="en-US" b="0" i="0" dirty="0">
              <a:solidFill>
                <a:srgbClr val="424242"/>
              </a:solidFill>
              <a:effectLst/>
              <a:latin typeface="var(--oe-sans)"/>
            </a:endParaRPr>
          </a:p>
          <a:p>
            <a:pPr algn="l"/>
            <a:br>
              <a:rPr lang="en-US" b="0" i="0" dirty="0">
                <a:solidFill>
                  <a:srgbClr val="424242"/>
                </a:solidFill>
                <a:effectLst/>
                <a:latin typeface="var(--oe-sans)"/>
              </a:rPr>
            </a:br>
            <a:endParaRPr lang="en-US" b="0" i="0" dirty="0">
              <a:solidFill>
                <a:srgbClr val="424242"/>
              </a:solidFill>
              <a:effectLst/>
              <a:latin typeface="var(--oe-sans)"/>
            </a:endParaRPr>
          </a:p>
          <a:p>
            <a:pPr algn="l"/>
            <a:br>
              <a:rPr lang="en-US" b="0" i="0" dirty="0">
                <a:solidFill>
                  <a:srgbClr val="424242"/>
                </a:solidFill>
                <a:effectLst/>
                <a:latin typeface="var(--oe-sans)"/>
              </a:rPr>
            </a:br>
            <a:endParaRPr lang="en-US" b="0" i="0" dirty="0">
              <a:solidFill>
                <a:srgbClr val="424242"/>
              </a:solidFill>
              <a:effectLst/>
              <a:latin typeface="var(--oe-sans)"/>
            </a:endParaRPr>
          </a:p>
          <a:p>
            <a:endParaRPr lang="en-US" dirty="0"/>
          </a:p>
        </p:txBody>
      </p:sp>
      <p:sp>
        <p:nvSpPr>
          <p:cNvPr id="4" name="Slide Number Placeholder 3"/>
          <p:cNvSpPr>
            <a:spLocks noGrp="1"/>
          </p:cNvSpPr>
          <p:nvPr>
            <p:ph type="sldNum" sz="quarter" idx="5"/>
          </p:nvPr>
        </p:nvSpPr>
        <p:spPr/>
        <p:txBody>
          <a:bodyPr/>
          <a:lstStyle/>
          <a:p>
            <a:fld id="{84F9E0CB-914B-4615-BBF7-98F7877AA51C}" type="slidenum">
              <a:rPr lang="en-US" smtClean="0"/>
              <a:t>19</a:t>
            </a:fld>
            <a:endParaRPr lang="en-US"/>
          </a:p>
        </p:txBody>
      </p:sp>
    </p:spTree>
    <p:extLst>
      <p:ext uri="{BB962C8B-B14F-4D97-AF65-F5344CB8AC3E}">
        <p14:creationId xmlns:p14="http://schemas.microsoft.com/office/powerpoint/2010/main" val="3024127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gregorykatz.substack.com</a:t>
            </a:r>
            <a:r>
              <a:rPr lang="en-US" dirty="0"/>
              <a:t>/p/does-the-watchman-device-prevent</a:t>
            </a:r>
          </a:p>
        </p:txBody>
      </p:sp>
      <p:sp>
        <p:nvSpPr>
          <p:cNvPr id="4" name="Slide Number Placeholder 3"/>
          <p:cNvSpPr>
            <a:spLocks noGrp="1"/>
          </p:cNvSpPr>
          <p:nvPr>
            <p:ph type="sldNum" sz="quarter" idx="5"/>
          </p:nvPr>
        </p:nvSpPr>
        <p:spPr/>
        <p:txBody>
          <a:bodyPr/>
          <a:lstStyle/>
          <a:p>
            <a:fld id="{84F9E0CB-914B-4615-BBF7-98F7877AA51C}" type="slidenum">
              <a:rPr lang="en-US" smtClean="0"/>
              <a:t>20</a:t>
            </a:fld>
            <a:endParaRPr lang="en-US"/>
          </a:p>
        </p:txBody>
      </p:sp>
    </p:spTree>
    <p:extLst>
      <p:ext uri="{BB962C8B-B14F-4D97-AF65-F5344CB8AC3E}">
        <p14:creationId xmlns:p14="http://schemas.microsoft.com/office/powerpoint/2010/main" val="1113548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wikem.org</a:t>
            </a:r>
            <a:r>
              <a:rPr lang="en-US" dirty="0"/>
              <a:t>/wiki/</a:t>
            </a:r>
            <a:r>
              <a:rPr lang="en-US" dirty="0" err="1"/>
              <a:t>Anticoagulant_reversal_for_life-threatening_bleeds</a:t>
            </a:r>
            <a:endParaRPr lang="en-US" dirty="0"/>
          </a:p>
        </p:txBody>
      </p:sp>
      <p:sp>
        <p:nvSpPr>
          <p:cNvPr id="4" name="Slide Number Placeholder 3"/>
          <p:cNvSpPr>
            <a:spLocks noGrp="1"/>
          </p:cNvSpPr>
          <p:nvPr>
            <p:ph type="sldNum" sz="quarter" idx="5"/>
          </p:nvPr>
        </p:nvSpPr>
        <p:spPr/>
        <p:txBody>
          <a:bodyPr/>
          <a:lstStyle/>
          <a:p>
            <a:fld id="{84F9E0CB-914B-4615-BBF7-98F7877AA51C}" type="slidenum">
              <a:rPr lang="en-US" smtClean="0"/>
              <a:t>21</a:t>
            </a:fld>
            <a:endParaRPr lang="en-US"/>
          </a:p>
        </p:txBody>
      </p:sp>
    </p:spTree>
    <p:extLst>
      <p:ext uri="{BB962C8B-B14F-4D97-AF65-F5344CB8AC3E}">
        <p14:creationId xmlns:p14="http://schemas.microsoft.com/office/powerpoint/2010/main" val="141062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Schibsted Grotesk"/>
              </a:rPr>
              <a:t>JAMA Network Open. 2022;5(11):e2242964. doi:10.1001/jamanetworkopen.2022.42964.</a:t>
            </a:r>
            <a:endParaRPr lang="en-US" dirty="0"/>
          </a:p>
        </p:txBody>
      </p:sp>
      <p:sp>
        <p:nvSpPr>
          <p:cNvPr id="4" name="Slide Number Placeholder 3"/>
          <p:cNvSpPr>
            <a:spLocks noGrp="1"/>
          </p:cNvSpPr>
          <p:nvPr>
            <p:ph type="sldNum" sz="quarter" idx="5"/>
          </p:nvPr>
        </p:nvSpPr>
        <p:spPr/>
        <p:txBody>
          <a:bodyPr/>
          <a:lstStyle/>
          <a:p>
            <a:fld id="{84F9E0CB-914B-4615-BBF7-98F7877AA51C}" type="slidenum">
              <a:rPr lang="en-US" smtClean="0"/>
              <a:t>4</a:t>
            </a:fld>
            <a:endParaRPr lang="en-US"/>
          </a:p>
        </p:txBody>
      </p:sp>
    </p:spTree>
    <p:extLst>
      <p:ext uri="{BB962C8B-B14F-4D97-AF65-F5344CB8AC3E}">
        <p14:creationId xmlns:p14="http://schemas.microsoft.com/office/powerpoint/2010/main" val="333216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F9E0CB-914B-4615-BBF7-98F7877AA51C}" type="slidenum">
              <a:rPr lang="en-US" smtClean="0"/>
              <a:t>5</a:t>
            </a:fld>
            <a:endParaRPr lang="en-US"/>
          </a:p>
        </p:txBody>
      </p:sp>
    </p:spTree>
    <p:extLst>
      <p:ext uri="{BB962C8B-B14F-4D97-AF65-F5344CB8AC3E}">
        <p14:creationId xmlns:p14="http://schemas.microsoft.com/office/powerpoint/2010/main" val="77075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www.nejm.org</a:t>
            </a:r>
            <a:r>
              <a:rPr lang="en-US" dirty="0"/>
              <a:t>/</a:t>
            </a:r>
            <a:r>
              <a:rPr lang="en-US" dirty="0" err="1"/>
              <a:t>doi</a:t>
            </a:r>
            <a:r>
              <a:rPr lang="en-US" dirty="0"/>
              <a:t>/full/10.1056/NEJMcp2023658</a:t>
            </a:r>
          </a:p>
        </p:txBody>
      </p:sp>
      <p:sp>
        <p:nvSpPr>
          <p:cNvPr id="4" name="Slide Number Placeholder 3"/>
          <p:cNvSpPr>
            <a:spLocks noGrp="1"/>
          </p:cNvSpPr>
          <p:nvPr>
            <p:ph type="sldNum" sz="quarter" idx="5"/>
          </p:nvPr>
        </p:nvSpPr>
        <p:spPr/>
        <p:txBody>
          <a:bodyPr/>
          <a:lstStyle/>
          <a:p>
            <a:fld id="{84F9E0CB-914B-4615-BBF7-98F7877AA51C}" type="slidenum">
              <a:rPr lang="en-US" smtClean="0"/>
              <a:t>7</a:t>
            </a:fld>
            <a:endParaRPr lang="en-US"/>
          </a:p>
        </p:txBody>
      </p:sp>
    </p:spTree>
    <p:extLst>
      <p:ext uri="{BB962C8B-B14F-4D97-AF65-F5344CB8AC3E}">
        <p14:creationId xmlns:p14="http://schemas.microsoft.com/office/powerpoint/2010/main" val="123753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www.mdcalc.com</a:t>
            </a:r>
            <a:r>
              <a:rPr lang="en-US" dirty="0"/>
              <a:t>/calc/801/cha2ds2-vasc-score-atrial-fibrillation-stroke-risk#next-steps</a:t>
            </a:r>
          </a:p>
        </p:txBody>
      </p:sp>
      <p:sp>
        <p:nvSpPr>
          <p:cNvPr id="4" name="Slide Number Placeholder 3"/>
          <p:cNvSpPr>
            <a:spLocks noGrp="1"/>
          </p:cNvSpPr>
          <p:nvPr>
            <p:ph type="sldNum" sz="quarter" idx="5"/>
          </p:nvPr>
        </p:nvSpPr>
        <p:spPr/>
        <p:txBody>
          <a:bodyPr/>
          <a:lstStyle/>
          <a:p>
            <a:fld id="{84F9E0CB-914B-4615-BBF7-98F7877AA51C}" type="slidenum">
              <a:rPr lang="en-US" smtClean="0"/>
              <a:t>8</a:t>
            </a:fld>
            <a:endParaRPr lang="en-US"/>
          </a:p>
        </p:txBody>
      </p:sp>
    </p:spTree>
    <p:extLst>
      <p:ext uri="{BB962C8B-B14F-4D97-AF65-F5344CB8AC3E}">
        <p14:creationId xmlns:p14="http://schemas.microsoft.com/office/powerpoint/2010/main" val="1460948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95959"/>
                </a:solidFill>
                <a:effectLst/>
                <a:latin typeface="Facit"/>
              </a:rPr>
              <a:t>Major bleeding was defined as intracranial hemorrhage, bleeding requiring hospitalization, bleeding with hemoglobin decrease &gt;2 g/L, or bleeding requiring transfusion</a:t>
            </a:r>
          </a:p>
          <a:p>
            <a:endParaRPr lang="en-US" b="0" i="0" dirty="0">
              <a:solidFill>
                <a:srgbClr val="595959"/>
              </a:solidFill>
              <a:effectLst/>
              <a:latin typeface="Facit"/>
            </a:endParaRPr>
          </a:p>
          <a:p>
            <a:r>
              <a:rPr lang="en-US" dirty="0"/>
              <a:t>https://</a:t>
            </a:r>
            <a:r>
              <a:rPr lang="en-US" dirty="0" err="1"/>
              <a:t>www.mdcalc.com</a:t>
            </a:r>
            <a:r>
              <a:rPr lang="en-US" dirty="0"/>
              <a:t>/calc/807/</a:t>
            </a:r>
            <a:r>
              <a:rPr lang="en-US" dirty="0" err="1"/>
              <a:t>has-bled-score-major-bleeding-risk#evidence</a:t>
            </a:r>
            <a:endParaRPr lang="en-US" dirty="0"/>
          </a:p>
        </p:txBody>
      </p:sp>
      <p:sp>
        <p:nvSpPr>
          <p:cNvPr id="4" name="Slide Number Placeholder 3"/>
          <p:cNvSpPr>
            <a:spLocks noGrp="1"/>
          </p:cNvSpPr>
          <p:nvPr>
            <p:ph type="sldNum" sz="quarter" idx="5"/>
          </p:nvPr>
        </p:nvSpPr>
        <p:spPr/>
        <p:txBody>
          <a:bodyPr/>
          <a:lstStyle/>
          <a:p>
            <a:fld id="{84F9E0CB-914B-4615-BBF7-98F7877AA51C}" type="slidenum">
              <a:rPr lang="en-US" smtClean="0"/>
              <a:t>10</a:t>
            </a:fld>
            <a:endParaRPr lang="en-US"/>
          </a:p>
        </p:txBody>
      </p:sp>
    </p:spTree>
    <p:extLst>
      <p:ext uri="{BB962C8B-B14F-4D97-AF65-F5344CB8AC3E}">
        <p14:creationId xmlns:p14="http://schemas.microsoft.com/office/powerpoint/2010/main" val="65176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Schibsted Grotesk"/>
              </a:rPr>
              <a:t>Thrombosis and </a:t>
            </a:r>
            <a:r>
              <a:rPr lang="en-US" b="0" i="0" dirty="0" err="1">
                <a:effectLst/>
                <a:latin typeface="Schibsted Grotesk"/>
              </a:rPr>
              <a:t>Haemostasis</a:t>
            </a:r>
            <a:r>
              <a:rPr lang="en-US" b="0" i="0" dirty="0">
                <a:effectLst/>
                <a:latin typeface="Schibsted Grotesk"/>
              </a:rPr>
              <a:t>. 2022;122(10):1625-1652. doi:10.1055/s-0042-1750385.</a:t>
            </a:r>
            <a:endParaRPr lang="en-US" dirty="0"/>
          </a:p>
        </p:txBody>
      </p:sp>
      <p:sp>
        <p:nvSpPr>
          <p:cNvPr id="4" name="Slide Number Placeholder 3"/>
          <p:cNvSpPr>
            <a:spLocks noGrp="1"/>
          </p:cNvSpPr>
          <p:nvPr>
            <p:ph type="sldNum" sz="quarter" idx="5"/>
          </p:nvPr>
        </p:nvSpPr>
        <p:spPr/>
        <p:txBody>
          <a:bodyPr/>
          <a:lstStyle/>
          <a:p>
            <a:fld id="{84F9E0CB-914B-4615-BBF7-98F7877AA51C}" type="slidenum">
              <a:rPr lang="en-US" smtClean="0"/>
              <a:t>11</a:t>
            </a:fld>
            <a:endParaRPr lang="en-US"/>
          </a:p>
        </p:txBody>
      </p:sp>
    </p:spTree>
    <p:extLst>
      <p:ext uri="{BB962C8B-B14F-4D97-AF65-F5344CB8AC3E}">
        <p14:creationId xmlns:p14="http://schemas.microsoft.com/office/powerpoint/2010/main" val="144184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www.uptodate.com</a:t>
            </a:r>
            <a:r>
              <a:rPr lang="en-US" dirty="0"/>
              <a:t>/contents/selecting-adult-patients-with-lower-extremity-deep-venous-thrombosis-and-pulmonary-embolism-for-indefinite-anticoagulation?search=</a:t>
            </a:r>
            <a:r>
              <a:rPr lang="en-US" dirty="0" err="1"/>
              <a:t>anticoagulation&amp;topicRef</a:t>
            </a:r>
            <a:r>
              <a:rPr lang="en-US" dirty="0"/>
              <a:t>=95395&amp;source=</a:t>
            </a:r>
            <a:r>
              <a:rPr lang="en-US" dirty="0" err="1"/>
              <a:t>see_link</a:t>
            </a:r>
            <a:endParaRPr lang="en-US" dirty="0"/>
          </a:p>
          <a:p>
            <a:endParaRPr lang="en-US" dirty="0"/>
          </a:p>
          <a:p>
            <a:br>
              <a:rPr lang="en-US" b="0" i="0" dirty="0">
                <a:solidFill>
                  <a:srgbClr val="232323"/>
                </a:solidFill>
                <a:effectLst/>
                <a:latin typeface="Noto Sans" panose="020B0502040504020204" pitchFamily="34" charset="0"/>
              </a:rPr>
            </a:br>
            <a:r>
              <a:rPr lang="en-US" b="0" i="0" dirty="0">
                <a:solidFill>
                  <a:srgbClr val="232323"/>
                </a:solidFill>
                <a:effectLst/>
                <a:latin typeface="Noto Sans" panose="020B0502040504020204" pitchFamily="34" charset="0"/>
              </a:rPr>
              <a:t>Antithrombotic therapy for VTE disease: Antithrombotic Therapy and Prevention of Thrombosis, 9th ed: American College of Chest Physicians Evidence-Based Clinical Practice Guidelines. </a:t>
            </a:r>
          </a:p>
          <a:p>
            <a:endParaRPr lang="en-US" b="0" i="0" dirty="0">
              <a:solidFill>
                <a:srgbClr val="232323"/>
              </a:solidFill>
              <a:effectLst/>
              <a:latin typeface="Noto Sans" panose="020B0502040504020204" pitchFamily="34" charset="0"/>
            </a:endParaRPr>
          </a:p>
          <a:p>
            <a:r>
              <a:rPr lang="en-US" b="0" i="0" dirty="0">
                <a:solidFill>
                  <a:srgbClr val="232323"/>
                </a:solidFill>
                <a:effectLst/>
                <a:latin typeface="Noto Sans" panose="020B0502040504020204" pitchFamily="34" charset="0"/>
              </a:rPr>
              <a:t>Risk of Recurrent Venous Thromboembolism: A Danish Nationwide Cohort Study. </a:t>
            </a:r>
            <a:endParaRPr lang="en-US" dirty="0"/>
          </a:p>
        </p:txBody>
      </p:sp>
      <p:sp>
        <p:nvSpPr>
          <p:cNvPr id="4" name="Slide Number Placeholder 3"/>
          <p:cNvSpPr>
            <a:spLocks noGrp="1"/>
          </p:cNvSpPr>
          <p:nvPr>
            <p:ph type="sldNum" sz="quarter" idx="5"/>
          </p:nvPr>
        </p:nvSpPr>
        <p:spPr/>
        <p:txBody>
          <a:bodyPr/>
          <a:lstStyle/>
          <a:p>
            <a:fld id="{84F9E0CB-914B-4615-BBF7-98F7877AA51C}" type="slidenum">
              <a:rPr lang="en-US" smtClean="0"/>
              <a:t>12</a:t>
            </a:fld>
            <a:endParaRPr lang="en-US"/>
          </a:p>
        </p:txBody>
      </p:sp>
    </p:spTree>
    <p:extLst>
      <p:ext uri="{BB962C8B-B14F-4D97-AF65-F5344CB8AC3E}">
        <p14:creationId xmlns:p14="http://schemas.microsoft.com/office/powerpoint/2010/main" val="167860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www.uptodate.com</a:t>
            </a:r>
            <a:r>
              <a:rPr lang="en-US" dirty="0"/>
              <a:t>/contents/selecting-adult-patients-with-lower-extremity-deep-venous-thrombosis-and-pulmonary-embolism-for-indefinite-anticoagulation?search=</a:t>
            </a:r>
            <a:r>
              <a:rPr lang="en-US" dirty="0" err="1"/>
              <a:t>anticoagulation&amp;topicRef</a:t>
            </a:r>
            <a:r>
              <a:rPr lang="en-US" dirty="0"/>
              <a:t>=95395&amp;source=</a:t>
            </a:r>
            <a:r>
              <a:rPr lang="en-US" dirty="0" err="1"/>
              <a:t>see_link</a:t>
            </a:r>
            <a:endParaRPr lang="en-US" dirty="0"/>
          </a:p>
          <a:p>
            <a:endParaRPr lang="en-US" dirty="0"/>
          </a:p>
          <a:p>
            <a:br>
              <a:rPr lang="en-US" b="0" i="0" dirty="0">
                <a:solidFill>
                  <a:srgbClr val="232323"/>
                </a:solidFill>
                <a:effectLst/>
                <a:latin typeface="Noto Sans" panose="020B0502040504020204" pitchFamily="34" charset="0"/>
              </a:rPr>
            </a:br>
            <a:r>
              <a:rPr lang="en-US" b="0" i="0" dirty="0">
                <a:solidFill>
                  <a:srgbClr val="232323"/>
                </a:solidFill>
                <a:effectLst/>
                <a:latin typeface="Noto Sans" panose="020B0502040504020204" pitchFamily="34" charset="0"/>
              </a:rPr>
              <a:t>Antithrombotic therapy for VTE disease: Antithrombotic Therapy and Prevention of Thrombosis, 9th ed: American College of Chest Physicians Evidence-Based Clinical Practice Guidelines. </a:t>
            </a:r>
          </a:p>
          <a:p>
            <a:endParaRPr lang="en-US" b="0" i="0" dirty="0">
              <a:solidFill>
                <a:srgbClr val="232323"/>
              </a:solidFill>
              <a:effectLst/>
              <a:latin typeface="Noto Sans" panose="020B0502040504020204" pitchFamily="34" charset="0"/>
            </a:endParaRPr>
          </a:p>
          <a:p>
            <a:r>
              <a:rPr lang="en-US" b="0" i="0" dirty="0">
                <a:solidFill>
                  <a:srgbClr val="232323"/>
                </a:solidFill>
                <a:effectLst/>
                <a:latin typeface="Noto Sans" panose="020B0502040504020204" pitchFamily="34" charset="0"/>
              </a:rPr>
              <a:t>Risk of Recurrent Venous Thromboembolism: A Danish Nationwide Cohort Study. </a:t>
            </a:r>
            <a:endParaRPr lang="en-US" dirty="0"/>
          </a:p>
        </p:txBody>
      </p:sp>
      <p:sp>
        <p:nvSpPr>
          <p:cNvPr id="4" name="Slide Number Placeholder 3"/>
          <p:cNvSpPr>
            <a:spLocks noGrp="1"/>
          </p:cNvSpPr>
          <p:nvPr>
            <p:ph type="sldNum" sz="quarter" idx="5"/>
          </p:nvPr>
        </p:nvSpPr>
        <p:spPr/>
        <p:txBody>
          <a:bodyPr/>
          <a:lstStyle/>
          <a:p>
            <a:fld id="{84F9E0CB-914B-4615-BBF7-98F7877AA51C}" type="slidenum">
              <a:rPr lang="en-US" smtClean="0"/>
              <a:t>13</a:t>
            </a:fld>
            <a:endParaRPr lang="en-US"/>
          </a:p>
        </p:txBody>
      </p:sp>
    </p:spTree>
    <p:extLst>
      <p:ext uri="{BB962C8B-B14F-4D97-AF65-F5344CB8AC3E}">
        <p14:creationId xmlns:p14="http://schemas.microsoft.com/office/powerpoint/2010/main" val="2400735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Full Logo-1">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41258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48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6" name="Content Placeholder 5"/>
          <p:cNvSpPr>
            <a:spLocks noGrp="1"/>
          </p:cNvSpPr>
          <p:nvPr>
            <p:ph sz="quarter" idx="4"/>
          </p:nvPr>
        </p:nvSpPr>
        <p:spPr>
          <a:xfrm>
            <a:off x="4629150"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11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66376429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299048358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548156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3"/>
            <a:ext cx="3145064" cy="2734967"/>
          </a:xfrm>
        </p:spPr>
        <p:txBody>
          <a:bodyPr anchor="t"/>
          <a:lstStyle>
            <a:lvl1pPr algn="l">
              <a:defRPr>
                <a:solidFill>
                  <a:schemeClr val="bg1"/>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8308837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896207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0"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4"/>
            <a:ext cx="4034626" cy="2208944"/>
          </a:xfrm>
        </p:spPr>
        <p:txBody>
          <a:bodyPr>
            <a:normAutofit/>
          </a:bodyPr>
          <a:lstStyle>
            <a:lvl1pPr marL="0" indent="0">
              <a:buNone/>
              <a:defRPr sz="18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3" y="-33338"/>
            <a:ext cx="3606800" cy="3732213"/>
          </a:xfrm>
        </p:spPr>
        <p:txBody>
          <a:bodyPr/>
          <a:lstStyle/>
          <a:p>
            <a:endParaRPr lang="en-US"/>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3" y="3871644"/>
            <a:ext cx="3606800" cy="453776"/>
          </a:xfrm>
        </p:spPr>
        <p:txBody>
          <a:bodyPr/>
          <a:lstStyle>
            <a:lvl1pPr marL="0" indent="0" algn="ctr">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Tree>
    <p:extLst>
      <p:ext uri="{BB962C8B-B14F-4D97-AF65-F5344CB8AC3E}">
        <p14:creationId xmlns:p14="http://schemas.microsoft.com/office/powerpoint/2010/main" val="1037602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dirty="0"/>
              <a:t>Header Goes Here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78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2" y="740569"/>
            <a:ext cx="2949178" cy="802480"/>
          </a:xfrm>
        </p:spPr>
        <p:txBody>
          <a:bodyPr anchor="b"/>
          <a:lstStyle>
            <a:lvl1pPr>
              <a:defRPr sz="2400">
                <a:solidFill>
                  <a:srgbClr val="006747"/>
                </a:solidFill>
              </a:defRPr>
            </a:lvl1pPr>
          </a:lstStyle>
          <a:p>
            <a:r>
              <a:rPr lang="en-US" dirty="0"/>
              <a:t>Header Goes Here</a:t>
            </a:r>
          </a:p>
        </p:txBody>
      </p:sp>
      <p:sp>
        <p:nvSpPr>
          <p:cNvPr id="4" name="Text Placeholder 3"/>
          <p:cNvSpPr>
            <a:spLocks noGrp="1"/>
          </p:cNvSpPr>
          <p:nvPr>
            <p:ph type="body" sz="half" idx="2"/>
          </p:nvPr>
        </p:nvSpPr>
        <p:spPr>
          <a:xfrm>
            <a:off x="5566172"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3" y="740569"/>
            <a:ext cx="4627562" cy="3654425"/>
          </a:xfrm>
        </p:spPr>
        <p:txBody>
          <a:bodyPr/>
          <a:lstStyle/>
          <a:p>
            <a:endParaRPr lang="en-US" dirty="0"/>
          </a:p>
        </p:txBody>
      </p:sp>
    </p:spTree>
    <p:extLst>
      <p:ext uri="{BB962C8B-B14F-4D97-AF65-F5344CB8AC3E}">
        <p14:creationId xmlns:p14="http://schemas.microsoft.com/office/powerpoint/2010/main" val="414194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Full Logo-2">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2482875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109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375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3196963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43853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2"/>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50415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75374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180153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93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a:p>
        </p:txBody>
      </p:sp>
    </p:spTree>
    <p:extLst>
      <p:ext uri="{BB962C8B-B14F-4D97-AF65-F5344CB8AC3E}">
        <p14:creationId xmlns:p14="http://schemas.microsoft.com/office/powerpoint/2010/main" val="18381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6/10/25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61" r:id="rId3"/>
    <p:sldLayoutId id="2147483679" r:id="rId4"/>
    <p:sldLayoutId id="2147483677" r:id="rId5"/>
    <p:sldLayoutId id="2147483676" r:id="rId6"/>
    <p:sldLayoutId id="2147483662" r:id="rId7"/>
    <p:sldLayoutId id="2147483664" r:id="rId8"/>
    <p:sldLayoutId id="2147483672" r:id="rId9"/>
    <p:sldLayoutId id="2147483675" r:id="rId10"/>
    <p:sldLayoutId id="2147483665" r:id="rId11"/>
    <p:sldLayoutId id="2147483666" r:id="rId12"/>
    <p:sldLayoutId id="2147483671" r:id="rId13"/>
    <p:sldLayoutId id="2147483667" r:id="rId14"/>
    <p:sldLayoutId id="2147483670" r:id="rId15"/>
    <p:sldLayoutId id="2147483668" r:id="rId16"/>
    <p:sldLayoutId id="2147483673" r:id="rId17"/>
    <p:sldLayoutId id="2147483669" r:id="rId18"/>
    <p:sldLayoutId id="2147483678" r:id="rId19"/>
    <p:sldLayoutId id="2147483674" r:id="rId20"/>
    <p:sldLayoutId id="2147483683" r:id="rId21"/>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A7DC-5047-5745-B072-2F7A12742C57}"/>
              </a:ext>
            </a:extLst>
          </p:cNvPr>
          <p:cNvSpPr>
            <a:spLocks noGrp="1"/>
          </p:cNvSpPr>
          <p:nvPr>
            <p:ph type="title"/>
          </p:nvPr>
        </p:nvSpPr>
        <p:spPr/>
        <p:txBody>
          <a:bodyPr/>
          <a:lstStyle/>
          <a:p>
            <a:r>
              <a:rPr lang="en-US" dirty="0"/>
              <a:t>Anticoagulation and Aging</a:t>
            </a:r>
          </a:p>
        </p:txBody>
      </p:sp>
      <p:sp>
        <p:nvSpPr>
          <p:cNvPr id="4" name="Text Placeholder 5">
            <a:extLst>
              <a:ext uri="{FF2B5EF4-FFF2-40B4-BE49-F238E27FC236}">
                <a16:creationId xmlns:a16="http://schemas.microsoft.com/office/drawing/2014/main" id="{6859F63B-B185-E7FD-43F7-751740C3A0BB}"/>
              </a:ext>
            </a:extLst>
          </p:cNvPr>
          <p:cNvSpPr txBox="1">
            <a:spLocks/>
          </p:cNvSpPr>
          <p:nvPr/>
        </p:nvSpPr>
        <p:spPr>
          <a:xfrm>
            <a:off x="623888" y="1777171"/>
            <a:ext cx="7886700" cy="29733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400" b="0" kern="1200">
                <a:solidFill>
                  <a:srgbClr val="ECEAD1"/>
                </a:solidFill>
                <a:effectLst/>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sz="1800" dirty="0"/>
              <a:t>Sam Harris, 6/11/2025</a:t>
            </a:r>
          </a:p>
          <a:p>
            <a:endParaRPr lang="en-US" sz="1800" dirty="0"/>
          </a:p>
        </p:txBody>
      </p:sp>
      <p:sp>
        <p:nvSpPr>
          <p:cNvPr id="5" name="TextBox 4">
            <a:extLst>
              <a:ext uri="{FF2B5EF4-FFF2-40B4-BE49-F238E27FC236}">
                <a16:creationId xmlns:a16="http://schemas.microsoft.com/office/drawing/2014/main" id="{3FB24EBD-342E-A379-D0A3-72060EC543F4}"/>
              </a:ext>
            </a:extLst>
          </p:cNvPr>
          <p:cNvSpPr txBox="1"/>
          <p:nvPr/>
        </p:nvSpPr>
        <p:spPr>
          <a:xfrm>
            <a:off x="10987314" y="174171"/>
            <a:ext cx="184731" cy="30008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273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3244799" cy="553998"/>
          </a:xfrm>
          <a:prstGeom prst="rect">
            <a:avLst/>
          </a:prstGeom>
          <a:noFill/>
        </p:spPr>
        <p:txBody>
          <a:bodyPr wrap="none" rtlCol="0">
            <a:spAutoFit/>
          </a:bodyPr>
          <a:lstStyle/>
          <a:p>
            <a:r>
              <a:rPr lang="en-US" sz="3000" b="1" dirty="0">
                <a:solidFill>
                  <a:schemeClr val="bg1"/>
                </a:solidFill>
              </a:rPr>
              <a:t>Atrial fibrillation </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95859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1"/>
                </a:solidFill>
              </a:rPr>
              <a:t>HAS-BLED Score next steps: </a:t>
            </a:r>
          </a:p>
          <a:p>
            <a:pPr marL="685800" lvl="1" indent="-342900">
              <a:lnSpc>
                <a:spcPct val="150000"/>
              </a:lnSpc>
              <a:buFont typeface="Arial" panose="020B0604020202020204" pitchFamily="34" charset="0"/>
              <a:buChar char="•"/>
            </a:pPr>
            <a:endParaRPr lang="en-US" sz="2000" dirty="0">
              <a:solidFill>
                <a:schemeClr val="bg1"/>
              </a:solidFill>
            </a:endParaRPr>
          </a:p>
        </p:txBody>
      </p:sp>
      <p:pic>
        <p:nvPicPr>
          <p:cNvPr id="6" name="Picture 5" descr="A table with text and numbers&#10;&#10;Description automatically generated">
            <a:extLst>
              <a:ext uri="{FF2B5EF4-FFF2-40B4-BE49-F238E27FC236}">
                <a16:creationId xmlns:a16="http://schemas.microsoft.com/office/drawing/2014/main" id="{39DA5DC1-16DF-EDE1-8C77-AD342EB73C7F}"/>
              </a:ext>
            </a:extLst>
          </p:cNvPr>
          <p:cNvPicPr>
            <a:picLocks noChangeAspect="1"/>
          </p:cNvPicPr>
          <p:nvPr/>
        </p:nvPicPr>
        <p:blipFill>
          <a:blip r:embed="rId4"/>
          <a:stretch>
            <a:fillRect/>
          </a:stretch>
        </p:blipFill>
        <p:spPr>
          <a:xfrm>
            <a:off x="1231269" y="1385178"/>
            <a:ext cx="6681462" cy="3758322"/>
          </a:xfrm>
          <a:prstGeom prst="rect">
            <a:avLst/>
          </a:prstGeom>
        </p:spPr>
      </p:pic>
    </p:spTree>
    <p:extLst>
      <p:ext uri="{BB962C8B-B14F-4D97-AF65-F5344CB8AC3E}">
        <p14:creationId xmlns:p14="http://schemas.microsoft.com/office/powerpoint/2010/main" val="4161379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3244799" cy="553998"/>
          </a:xfrm>
          <a:prstGeom prst="rect">
            <a:avLst/>
          </a:prstGeom>
          <a:noFill/>
        </p:spPr>
        <p:txBody>
          <a:bodyPr wrap="none" rtlCol="0">
            <a:spAutoFit/>
          </a:bodyPr>
          <a:lstStyle/>
          <a:p>
            <a:r>
              <a:rPr lang="en-US" sz="3000" b="1" dirty="0">
                <a:solidFill>
                  <a:schemeClr val="bg1"/>
                </a:solidFill>
              </a:rPr>
              <a:t>Atrial fibrillation </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419025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1"/>
                </a:solidFill>
              </a:rPr>
              <a:t>Many of the factors that increase bleeding risk also increase stroke risk, and the risk of ischemic stroke in most cases outweighs the risk major bleeding. Modifiable risk factors should be addressed. If risk is extremely high such as HAS-BLED score of 4 or higher or other circumstances such as recent intracranial hemorrhage, then alternatives should be discussed</a:t>
            </a:r>
          </a:p>
          <a:p>
            <a:pPr marL="342900" indent="-342900">
              <a:lnSpc>
                <a:spcPct val="150000"/>
              </a:lnSpc>
              <a:buFont typeface="Arial" panose="020B0604020202020204" pitchFamily="34" charset="0"/>
              <a:buChar char="•"/>
            </a:pPr>
            <a:r>
              <a:rPr lang="en-US" sz="2000" dirty="0">
                <a:solidFill>
                  <a:schemeClr val="bg1"/>
                </a:solidFill>
              </a:rPr>
              <a:t>As you can see this conversation is complex and individualized for each patient. The choice to start or withhold anticoagulation should take all these factors into account and should be a shared decision. </a:t>
            </a:r>
          </a:p>
          <a:p>
            <a:pPr marL="685800" lvl="1" indent="-342900">
              <a:lnSpc>
                <a:spcPct val="150000"/>
              </a:lnSpc>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3172157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1574470" cy="553998"/>
          </a:xfrm>
          <a:prstGeom prst="rect">
            <a:avLst/>
          </a:prstGeom>
          <a:noFill/>
        </p:spPr>
        <p:txBody>
          <a:bodyPr wrap="none" rtlCol="0">
            <a:spAutoFit/>
          </a:bodyPr>
          <a:lstStyle/>
          <a:p>
            <a:r>
              <a:rPr lang="en-US" sz="3000" b="1" dirty="0">
                <a:solidFill>
                  <a:schemeClr val="bg1"/>
                </a:solidFill>
              </a:rPr>
              <a:t>DVT/PE</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465191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1"/>
                </a:solidFill>
              </a:rPr>
              <a:t>For initial treatment of DVT, standard of care is 3 months of anticoagulation therapy, although there are cases when initial therapy is sometimes extended for 6 or 12 months. </a:t>
            </a:r>
          </a:p>
          <a:p>
            <a:pPr marL="342900" indent="-342900">
              <a:lnSpc>
                <a:spcPct val="150000"/>
              </a:lnSpc>
              <a:buFont typeface="Arial" panose="020B0604020202020204" pitchFamily="34" charset="0"/>
              <a:buChar char="•"/>
            </a:pPr>
            <a:r>
              <a:rPr lang="en-US" sz="2000" dirty="0">
                <a:solidFill>
                  <a:schemeClr val="bg1"/>
                </a:solidFill>
              </a:rPr>
              <a:t>In some cases, it is recommended to continue anticoagulation indefinitely for secondary prevention. Usually when a DVT is unprovoked, or related to malignancy, and bleeding risk is low or moderate. </a:t>
            </a:r>
          </a:p>
          <a:p>
            <a:pPr marL="342900" indent="-342900">
              <a:lnSpc>
                <a:spcPct val="150000"/>
              </a:lnSpc>
              <a:buFont typeface="Arial" panose="020B0604020202020204" pitchFamily="34" charset="0"/>
              <a:buChar char="•"/>
            </a:pPr>
            <a:r>
              <a:rPr lang="en-US" sz="2000" dirty="0">
                <a:solidFill>
                  <a:schemeClr val="bg1"/>
                </a:solidFill>
              </a:rPr>
              <a:t>There are no excellent tools at this time for predicting recurrence rate of DVT, but there is data from multiple studies including</a:t>
            </a:r>
          </a:p>
          <a:p>
            <a:pPr>
              <a:lnSpc>
                <a:spcPct val="150000"/>
              </a:lnSpc>
            </a:pPr>
            <a:r>
              <a:rPr lang="en-US" sz="2000" dirty="0">
                <a:solidFill>
                  <a:schemeClr val="bg1"/>
                </a:solidFill>
              </a:rPr>
              <a:t>     meta-analyses available to clinicians to help guide decision making </a:t>
            </a:r>
          </a:p>
          <a:p>
            <a:pPr marL="342900" indent="-342900">
              <a:lnSpc>
                <a:spcPct val="15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2884637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1574470" cy="553998"/>
          </a:xfrm>
          <a:prstGeom prst="rect">
            <a:avLst/>
          </a:prstGeom>
          <a:noFill/>
        </p:spPr>
        <p:txBody>
          <a:bodyPr wrap="none" rtlCol="0">
            <a:spAutoFit/>
          </a:bodyPr>
          <a:lstStyle/>
          <a:p>
            <a:r>
              <a:rPr lang="en-US" sz="3000" b="1" dirty="0">
                <a:solidFill>
                  <a:schemeClr val="bg1"/>
                </a:solidFill>
              </a:rPr>
              <a:t>DVT/PE</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234359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1"/>
                </a:solidFill>
              </a:rPr>
              <a:t>Other tools used to assess bleeding risk: </a:t>
            </a:r>
          </a:p>
          <a:p>
            <a:pPr lvl="2" indent="-342900">
              <a:lnSpc>
                <a:spcPct val="150000"/>
              </a:lnSpc>
              <a:buFont typeface="Arial" panose="020B0604020202020204" pitchFamily="34" charset="0"/>
              <a:buChar char="•"/>
            </a:pPr>
            <a:r>
              <a:rPr lang="en-US" sz="2000" dirty="0">
                <a:solidFill>
                  <a:schemeClr val="bg1"/>
                </a:solidFill>
              </a:rPr>
              <a:t>VTE-BLEED</a:t>
            </a:r>
          </a:p>
          <a:p>
            <a:pPr lvl="2" indent="-342900">
              <a:lnSpc>
                <a:spcPct val="150000"/>
              </a:lnSpc>
              <a:buFont typeface="Arial" panose="020B0604020202020204" pitchFamily="34" charset="0"/>
              <a:buChar char="•"/>
            </a:pPr>
            <a:r>
              <a:rPr lang="en-US" sz="2000" dirty="0">
                <a:solidFill>
                  <a:schemeClr val="bg1"/>
                </a:solidFill>
              </a:rPr>
              <a:t>The ACCP model</a:t>
            </a:r>
          </a:p>
          <a:p>
            <a:pPr lvl="2" indent="-342900">
              <a:lnSpc>
                <a:spcPct val="150000"/>
              </a:lnSpc>
              <a:buFont typeface="Arial" panose="020B0604020202020204" pitchFamily="34" charset="0"/>
              <a:buChar char="•"/>
            </a:pPr>
            <a:r>
              <a:rPr lang="en-US" sz="2000" dirty="0">
                <a:solidFill>
                  <a:schemeClr val="bg1"/>
                </a:solidFill>
              </a:rPr>
              <a:t>The RIETE score</a:t>
            </a:r>
          </a:p>
          <a:p>
            <a:pPr marL="342900" indent="-342900">
              <a:lnSpc>
                <a:spcPct val="15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1465123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1574470" cy="553998"/>
          </a:xfrm>
          <a:prstGeom prst="rect">
            <a:avLst/>
          </a:prstGeom>
          <a:noFill/>
        </p:spPr>
        <p:txBody>
          <a:bodyPr wrap="none" rtlCol="0">
            <a:spAutoFit/>
          </a:bodyPr>
          <a:lstStyle/>
          <a:p>
            <a:r>
              <a:rPr lang="en-US" sz="3000" b="1" dirty="0">
                <a:solidFill>
                  <a:schemeClr val="bg1"/>
                </a:solidFill>
              </a:rPr>
              <a:t>DVT/PE</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419025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1"/>
                </a:solidFill>
              </a:rPr>
              <a:t>The decision to continue indefinite anticoagulation for DVT/PE again comes down to a shared decision-making conversation using the available data to predict recurrence, the available tools to predict bleeding, and factoring in patient preference. If a patient is at high risk for recurrence and low risk for bleeding the decision is usually easy. If a patient is high risk for bleeding it is common to advise against lifelong anticoagulation even in the setting of high risk of recurrence. </a:t>
            </a:r>
          </a:p>
          <a:p>
            <a:pPr marL="342900" indent="-342900">
              <a:lnSpc>
                <a:spcPct val="150000"/>
              </a:lnSpc>
              <a:buFont typeface="Arial" panose="020B0604020202020204" pitchFamily="34" charset="0"/>
              <a:buChar char="•"/>
            </a:pPr>
            <a:r>
              <a:rPr lang="en-US" sz="2000" dirty="0">
                <a:solidFill>
                  <a:schemeClr val="bg1"/>
                </a:solidFill>
              </a:rPr>
              <a:t>Dose reducing the medications can be considered as well as many studies have shown similar efficacy when used long term </a:t>
            </a:r>
          </a:p>
        </p:txBody>
      </p:sp>
    </p:spTree>
    <p:extLst>
      <p:ext uri="{BB962C8B-B14F-4D97-AF65-F5344CB8AC3E}">
        <p14:creationId xmlns:p14="http://schemas.microsoft.com/office/powerpoint/2010/main" val="10623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4648645" cy="553998"/>
          </a:xfrm>
          <a:prstGeom prst="rect">
            <a:avLst/>
          </a:prstGeom>
          <a:noFill/>
        </p:spPr>
        <p:txBody>
          <a:bodyPr wrap="none" rtlCol="0">
            <a:spAutoFit/>
          </a:bodyPr>
          <a:lstStyle/>
          <a:p>
            <a:r>
              <a:rPr lang="en-US" sz="3000" b="1" dirty="0">
                <a:solidFill>
                  <a:schemeClr val="bg1"/>
                </a:solidFill>
              </a:rPr>
              <a:t>Mechanical Heart Valves</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188192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1"/>
                </a:solidFill>
              </a:rPr>
              <a:t>Warfarin is used in this population. Generally, it is never appropriate to discontinue anticoagulation other than for short time periods under medical supervision. Notable exceptions would be during surgery, acute life-threatening bleeding, or end of life care. </a:t>
            </a:r>
            <a:endParaRPr lang="en-US" sz="2000" dirty="0"/>
          </a:p>
        </p:txBody>
      </p:sp>
    </p:spTree>
    <p:extLst>
      <p:ext uri="{BB962C8B-B14F-4D97-AF65-F5344CB8AC3E}">
        <p14:creationId xmlns:p14="http://schemas.microsoft.com/office/powerpoint/2010/main" val="342362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1874231" cy="553998"/>
          </a:xfrm>
          <a:prstGeom prst="rect">
            <a:avLst/>
          </a:prstGeom>
          <a:noFill/>
        </p:spPr>
        <p:txBody>
          <a:bodyPr wrap="none" rtlCol="0">
            <a:spAutoFit/>
          </a:bodyPr>
          <a:lstStyle/>
          <a:p>
            <a:r>
              <a:rPr lang="en-US" sz="3000" b="1" dirty="0">
                <a:solidFill>
                  <a:schemeClr val="bg1"/>
                </a:solidFill>
              </a:rPr>
              <a:t>IVC Filter</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280525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1"/>
                </a:solidFill>
              </a:rPr>
              <a:t>IVC filters have not been shown to reduce mortality. They do reduce risk of PE but they also increase the risk of DVT. They are recommended in the setting of acute DVT to reduce the risk of PE if a patient is unable to use anticoagulation, but they are not a good long-term strategy to replace anticoagulation for DVT.  </a:t>
            </a:r>
          </a:p>
          <a:p>
            <a:pPr marL="342900" indent="-342900">
              <a:lnSpc>
                <a:spcPct val="15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3060558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ena Cava Filters: Purpose &amp; Placement">
            <a:extLst>
              <a:ext uri="{FF2B5EF4-FFF2-40B4-BE49-F238E27FC236}">
                <a16:creationId xmlns:a16="http://schemas.microsoft.com/office/drawing/2014/main" id="{1E22B7F5-4C75-D941-76BC-E7F38666D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038" y="0"/>
            <a:ext cx="49879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915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ferior vena cava filter - Wikipedia">
            <a:extLst>
              <a:ext uri="{FF2B5EF4-FFF2-40B4-BE49-F238E27FC236}">
                <a16:creationId xmlns:a16="http://schemas.microsoft.com/office/drawing/2014/main" id="{C968B1A1-A676-F289-4546-5AD3237AE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0"/>
            <a:ext cx="82311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914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9039782" cy="553998"/>
          </a:xfrm>
          <a:prstGeom prst="rect">
            <a:avLst/>
          </a:prstGeom>
          <a:noFill/>
        </p:spPr>
        <p:txBody>
          <a:bodyPr wrap="none" rtlCol="0">
            <a:spAutoFit/>
          </a:bodyPr>
          <a:lstStyle/>
          <a:p>
            <a:r>
              <a:rPr lang="en-US" sz="3000" b="1" dirty="0">
                <a:solidFill>
                  <a:schemeClr val="bg1"/>
                </a:solidFill>
              </a:rPr>
              <a:t>Watchman Device (left atrial appendage closure)</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511357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1"/>
                </a:solidFill>
              </a:rPr>
              <a:t>Watchman device has been shown to reduce mortality, not just compared to placebo, but is actually superior to warfarin. It is non inferior to warfarin in ischemic stroke prevention. </a:t>
            </a:r>
          </a:p>
          <a:p>
            <a:pPr marL="342900" indent="-342900">
              <a:lnSpc>
                <a:spcPct val="150000"/>
              </a:lnSpc>
              <a:buFont typeface="Arial" panose="020B0604020202020204" pitchFamily="34" charset="0"/>
              <a:buChar char="•"/>
            </a:pPr>
            <a:r>
              <a:rPr lang="en-US" sz="2000" dirty="0">
                <a:solidFill>
                  <a:schemeClr val="bg1"/>
                </a:solidFill>
              </a:rPr>
              <a:t>DOACs are still the standard of care due to lack of large long-term studies of left atrial appendage closure devices, but the studies up to this point have shown watchman to be noninferior. </a:t>
            </a:r>
          </a:p>
          <a:p>
            <a:pPr marL="342900" indent="-342900">
              <a:lnSpc>
                <a:spcPct val="150000"/>
              </a:lnSpc>
              <a:buFont typeface="Arial" panose="020B0604020202020204" pitchFamily="34" charset="0"/>
              <a:buChar char="•"/>
            </a:pPr>
            <a:r>
              <a:rPr lang="en-US" sz="2000" dirty="0">
                <a:solidFill>
                  <a:schemeClr val="bg1"/>
                </a:solidFill>
              </a:rPr>
              <a:t>Watchman device is a reasonable alternative to medical therapy to consider if there are contraindications to anticoagulation  </a:t>
            </a:r>
          </a:p>
          <a:p>
            <a:pPr>
              <a:lnSpc>
                <a:spcPct val="150000"/>
              </a:lnSpc>
            </a:pPr>
            <a:r>
              <a:rPr lang="en-US" sz="2000" dirty="0">
                <a:solidFill>
                  <a:schemeClr val="bg1"/>
                </a:solidFill>
              </a:rPr>
              <a:t>     in atrial fibrillation </a:t>
            </a:r>
          </a:p>
          <a:p>
            <a:pPr marL="342900" indent="-342900">
              <a:lnSpc>
                <a:spcPct val="150000"/>
              </a:lnSpc>
              <a:buFont typeface="Arial" panose="020B0604020202020204" pitchFamily="34" charset="0"/>
              <a:buChar char="•"/>
            </a:pPr>
            <a:endParaRPr lang="en-US" sz="2000" dirty="0">
              <a:solidFill>
                <a:schemeClr val="bg1"/>
              </a:solidFill>
            </a:endParaRPr>
          </a:p>
          <a:p>
            <a:pPr marL="342900" indent="-342900">
              <a:lnSpc>
                <a:spcPct val="15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378843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3180679" cy="553998"/>
          </a:xfrm>
          <a:prstGeom prst="rect">
            <a:avLst/>
          </a:prstGeom>
          <a:noFill/>
        </p:spPr>
        <p:txBody>
          <a:bodyPr wrap="none" rtlCol="0">
            <a:spAutoFit/>
          </a:bodyPr>
          <a:lstStyle/>
          <a:p>
            <a:r>
              <a:rPr lang="en-US" sz="3000" b="1" dirty="0">
                <a:solidFill>
                  <a:schemeClr val="bg1"/>
                </a:solidFill>
              </a:rPr>
              <a:t>Content Outline </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3170099"/>
          </a:xfrm>
          <a:prstGeom prst="rect">
            <a:avLst/>
          </a:prstGeom>
          <a:noFill/>
        </p:spPr>
        <p:txBody>
          <a:bodyPr wrap="square" rtlCol="0">
            <a:spAutoFit/>
          </a:bodyPr>
          <a:lstStyle/>
          <a:p>
            <a:pPr marL="457200" indent="-457200">
              <a:lnSpc>
                <a:spcPct val="150000"/>
              </a:lnSpc>
              <a:buAutoNum type="arabicParenR"/>
            </a:pPr>
            <a:r>
              <a:rPr lang="en-US" sz="2000" dirty="0">
                <a:solidFill>
                  <a:schemeClr val="bg1"/>
                </a:solidFill>
              </a:rPr>
              <a:t>Epidemiologic data and background info </a:t>
            </a:r>
          </a:p>
          <a:p>
            <a:pPr marL="457200" indent="-457200">
              <a:lnSpc>
                <a:spcPct val="150000"/>
              </a:lnSpc>
              <a:buAutoNum type="arabicParenR"/>
            </a:pPr>
            <a:r>
              <a:rPr lang="en-US" sz="2000" dirty="0">
                <a:solidFill>
                  <a:schemeClr val="bg1"/>
                </a:solidFill>
              </a:rPr>
              <a:t>Indications for anticoagulation (AC) and standard of care </a:t>
            </a:r>
          </a:p>
          <a:p>
            <a:pPr marL="457200" indent="-457200">
              <a:lnSpc>
                <a:spcPct val="150000"/>
              </a:lnSpc>
              <a:buAutoNum type="arabicParenR"/>
            </a:pPr>
            <a:r>
              <a:rPr lang="en-US" sz="2000" dirty="0">
                <a:solidFill>
                  <a:schemeClr val="bg1"/>
                </a:solidFill>
              </a:rPr>
              <a:t>Risks of anticoagulation </a:t>
            </a:r>
          </a:p>
          <a:p>
            <a:pPr marL="457200" indent="-457200">
              <a:lnSpc>
                <a:spcPct val="150000"/>
              </a:lnSpc>
              <a:buAutoNum type="arabicParenR"/>
            </a:pPr>
            <a:r>
              <a:rPr lang="en-US" sz="2000" dirty="0">
                <a:solidFill>
                  <a:schemeClr val="bg1"/>
                </a:solidFill>
              </a:rPr>
              <a:t>Alternatives </a:t>
            </a:r>
          </a:p>
          <a:p>
            <a:pPr marL="457200" indent="-457200">
              <a:lnSpc>
                <a:spcPct val="150000"/>
              </a:lnSpc>
              <a:buAutoNum type="arabicParenR"/>
            </a:pPr>
            <a:r>
              <a:rPr lang="en-US" sz="2000" dirty="0">
                <a:solidFill>
                  <a:schemeClr val="bg1"/>
                </a:solidFill>
              </a:rPr>
              <a:t>Reversal</a:t>
            </a:r>
          </a:p>
          <a:p>
            <a:pPr marL="457200" indent="-457200">
              <a:lnSpc>
                <a:spcPct val="150000"/>
              </a:lnSpc>
              <a:buAutoNum type="arabicParenR"/>
            </a:pPr>
            <a:r>
              <a:rPr lang="en-US" sz="2000" dirty="0">
                <a:solidFill>
                  <a:schemeClr val="bg1"/>
                </a:solidFill>
              </a:rPr>
              <a:t>Discussion </a:t>
            </a:r>
          </a:p>
          <a:p>
            <a:endParaRPr lang="en-US" sz="2000" dirty="0"/>
          </a:p>
        </p:txBody>
      </p:sp>
    </p:spTree>
    <p:extLst>
      <p:ext uri="{BB962C8B-B14F-4D97-AF65-F5344CB8AC3E}">
        <p14:creationId xmlns:p14="http://schemas.microsoft.com/office/powerpoint/2010/main" val="3879572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es the Watchman device prevent strokes?">
            <a:extLst>
              <a:ext uri="{FF2B5EF4-FFF2-40B4-BE49-F238E27FC236}">
                <a16:creationId xmlns:a16="http://schemas.microsoft.com/office/drawing/2014/main" id="{B984032A-68BE-6076-C715-0E0DE0920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55600"/>
            <a:ext cx="8458200" cy="443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780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4801314" cy="553998"/>
          </a:xfrm>
          <a:prstGeom prst="rect">
            <a:avLst/>
          </a:prstGeom>
          <a:noFill/>
        </p:spPr>
        <p:txBody>
          <a:bodyPr wrap="none" rtlCol="0">
            <a:spAutoFit/>
          </a:bodyPr>
          <a:lstStyle/>
          <a:p>
            <a:r>
              <a:rPr lang="en-US" sz="3000" b="1" dirty="0">
                <a:solidFill>
                  <a:schemeClr val="bg1"/>
                </a:solidFill>
              </a:rPr>
              <a:t>Anticoagulation Reversal</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14202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err="1">
                <a:solidFill>
                  <a:schemeClr val="bg1"/>
                </a:solidFill>
              </a:rPr>
              <a:t>Kcentra</a:t>
            </a:r>
            <a:r>
              <a:rPr lang="en-US" sz="2000" dirty="0">
                <a:solidFill>
                  <a:schemeClr val="bg1"/>
                </a:solidFill>
              </a:rPr>
              <a:t> – 4 factor PCC- $3,000-$10,000 per dose</a:t>
            </a:r>
          </a:p>
          <a:p>
            <a:pPr marL="342900" indent="-342900">
              <a:lnSpc>
                <a:spcPct val="150000"/>
              </a:lnSpc>
              <a:buFont typeface="Arial" panose="020B0604020202020204" pitchFamily="34" charset="0"/>
              <a:buChar char="•"/>
            </a:pPr>
            <a:r>
              <a:rPr lang="en-US" sz="2000" dirty="0">
                <a:solidFill>
                  <a:schemeClr val="bg1"/>
                </a:solidFill>
              </a:rPr>
              <a:t>Andexanet alfa- $20,000-$55,000 per dose </a:t>
            </a:r>
          </a:p>
          <a:p>
            <a:pPr marL="342900" indent="-342900">
              <a:lnSpc>
                <a:spcPct val="150000"/>
              </a:lnSpc>
              <a:buFont typeface="Arial" panose="020B0604020202020204" pitchFamily="34" charset="0"/>
              <a:buChar char="•"/>
            </a:pPr>
            <a:r>
              <a:rPr lang="en-US" sz="2000" dirty="0">
                <a:solidFill>
                  <a:schemeClr val="bg1"/>
                </a:solidFill>
              </a:rPr>
              <a:t> </a:t>
            </a:r>
            <a:r>
              <a:rPr lang="en-US" sz="2000" dirty="0" err="1">
                <a:solidFill>
                  <a:schemeClr val="bg1"/>
                </a:solidFill>
              </a:rPr>
              <a:t>Praxbind</a:t>
            </a:r>
            <a:r>
              <a:rPr lang="en-US" sz="2000" dirty="0">
                <a:solidFill>
                  <a:schemeClr val="bg1"/>
                </a:solidFill>
              </a:rPr>
              <a:t> - $5,000-$6,000</a:t>
            </a:r>
            <a:endParaRPr lang="en-US" sz="2000" dirty="0"/>
          </a:p>
        </p:txBody>
      </p:sp>
    </p:spTree>
    <p:extLst>
      <p:ext uri="{BB962C8B-B14F-4D97-AF65-F5344CB8AC3E}">
        <p14:creationId xmlns:p14="http://schemas.microsoft.com/office/powerpoint/2010/main" val="4280884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2236510" cy="553998"/>
          </a:xfrm>
          <a:prstGeom prst="rect">
            <a:avLst/>
          </a:prstGeom>
          <a:noFill/>
        </p:spPr>
        <p:txBody>
          <a:bodyPr wrap="none" rtlCol="0">
            <a:spAutoFit/>
          </a:bodyPr>
          <a:lstStyle/>
          <a:p>
            <a:r>
              <a:rPr lang="en-US" sz="3000" b="1" dirty="0">
                <a:solidFill>
                  <a:schemeClr val="bg1"/>
                </a:solidFill>
              </a:rPr>
              <a:t>Discussion</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419025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1"/>
                </a:solidFill>
              </a:rPr>
              <a:t>DOACs generally come with less bleeding risk than warfarin and require less monitoring </a:t>
            </a:r>
          </a:p>
          <a:p>
            <a:pPr marL="342900" indent="-342900">
              <a:lnSpc>
                <a:spcPct val="150000"/>
              </a:lnSpc>
              <a:buFont typeface="Arial" panose="020B0604020202020204" pitchFamily="34" charset="0"/>
              <a:buChar char="•"/>
            </a:pPr>
            <a:r>
              <a:rPr lang="en-US" sz="2000" dirty="0">
                <a:solidFill>
                  <a:schemeClr val="bg1"/>
                </a:solidFill>
              </a:rPr>
              <a:t>These conversations are very individualized and it's hard to make generalizations regarding the decision to stop anticoagulation unless you have a mechanical heart valve, but in general the risk of mortality is higher when stopping AC for atrial fibrillation as opposed to DVT. The rate of recurrence for DVT may be high, but it does not come with as high of an associated mortality risk. </a:t>
            </a:r>
          </a:p>
          <a:p>
            <a:pPr marL="342900" indent="-342900">
              <a:lnSpc>
                <a:spcPct val="15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304246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1768433" cy="553998"/>
          </a:xfrm>
          <a:prstGeom prst="rect">
            <a:avLst/>
          </a:prstGeom>
          <a:noFill/>
        </p:spPr>
        <p:txBody>
          <a:bodyPr wrap="none" rtlCol="0">
            <a:spAutoFit/>
          </a:bodyPr>
          <a:lstStyle/>
          <a:p>
            <a:r>
              <a:rPr lang="en-US" sz="3000" b="1" dirty="0">
                <a:solidFill>
                  <a:schemeClr val="bg1"/>
                </a:solidFill>
              </a:rPr>
              <a:t>The end </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9464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solidFill>
                  <a:schemeClr val="bg1"/>
                </a:solidFill>
              </a:rPr>
              <a:t>Thank you </a:t>
            </a:r>
          </a:p>
          <a:p>
            <a:pPr marL="285750" indent="-285750">
              <a:lnSpc>
                <a:spcPct val="150000"/>
              </a:lnSpc>
              <a:buFont typeface="Arial" panose="020B0604020202020204" pitchFamily="34" charset="0"/>
              <a:buChar char="•"/>
            </a:pPr>
            <a:endParaRPr lang="en-US" sz="1400" dirty="0">
              <a:solidFill>
                <a:schemeClr val="bg1"/>
              </a:solidFill>
            </a:endParaRPr>
          </a:p>
          <a:p>
            <a:endParaRPr lang="en-US" dirty="0"/>
          </a:p>
        </p:txBody>
      </p:sp>
    </p:spTree>
    <p:extLst>
      <p:ext uri="{BB962C8B-B14F-4D97-AF65-F5344CB8AC3E}">
        <p14:creationId xmlns:p14="http://schemas.microsoft.com/office/powerpoint/2010/main" val="287176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2428870" cy="553998"/>
          </a:xfrm>
          <a:prstGeom prst="rect">
            <a:avLst/>
          </a:prstGeom>
          <a:noFill/>
        </p:spPr>
        <p:txBody>
          <a:bodyPr wrap="none" rtlCol="0">
            <a:spAutoFit/>
          </a:bodyPr>
          <a:lstStyle/>
          <a:p>
            <a:r>
              <a:rPr lang="en-US" sz="3000" b="1" dirty="0">
                <a:solidFill>
                  <a:schemeClr val="bg1"/>
                </a:solidFill>
              </a:rPr>
              <a:t>Background</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280532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1"/>
                </a:solidFill>
              </a:rPr>
              <a:t>Coming from a background working in the ER, my thoughts on anticoagulation were previously biased by my experiences. My hope for this presentation was to ascertain the facts surrounding the risks/benefits of anticoagulation in the aging population, so I can have unbiased shared decision making/goals of care conversations with my patients going forward, and share with you all what I have learned </a:t>
            </a:r>
            <a:endParaRPr lang="en-US" sz="2000" dirty="0"/>
          </a:p>
        </p:txBody>
      </p:sp>
    </p:spTree>
    <p:extLst>
      <p:ext uri="{BB962C8B-B14F-4D97-AF65-F5344CB8AC3E}">
        <p14:creationId xmlns:p14="http://schemas.microsoft.com/office/powerpoint/2010/main" val="410910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4376519" cy="553998"/>
          </a:xfrm>
          <a:prstGeom prst="rect">
            <a:avLst/>
          </a:prstGeom>
          <a:noFill/>
        </p:spPr>
        <p:txBody>
          <a:bodyPr wrap="none" rtlCol="0">
            <a:spAutoFit/>
          </a:bodyPr>
          <a:lstStyle/>
          <a:p>
            <a:r>
              <a:rPr lang="en-US" sz="3000" b="1" dirty="0">
                <a:solidFill>
                  <a:schemeClr val="bg1"/>
                </a:solidFill>
              </a:rPr>
              <a:t>Background continued</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419031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1"/>
                </a:solidFill>
              </a:rPr>
              <a:t>It is estimated that over 8 million people in the united states are on anticoagulation, and the proportion of patients on anticoagulation increases with age </a:t>
            </a:r>
          </a:p>
          <a:p>
            <a:pPr marL="342900" indent="-342900">
              <a:lnSpc>
                <a:spcPct val="150000"/>
              </a:lnSpc>
              <a:buFont typeface="Arial" panose="020B0604020202020204" pitchFamily="34" charset="0"/>
              <a:buChar char="•"/>
            </a:pPr>
            <a:r>
              <a:rPr lang="en-US" sz="2000" dirty="0">
                <a:solidFill>
                  <a:schemeClr val="bg1"/>
                </a:solidFill>
              </a:rPr>
              <a:t>The most common reason for these patients to be on AC is atrial fibrillation (roughly two thirds of all patients)</a:t>
            </a:r>
          </a:p>
          <a:p>
            <a:pPr marL="342900" indent="-342900">
              <a:lnSpc>
                <a:spcPct val="150000"/>
              </a:lnSpc>
              <a:buFont typeface="Arial" panose="020B0604020202020204" pitchFamily="34" charset="0"/>
              <a:buChar char="•"/>
            </a:pPr>
            <a:r>
              <a:rPr lang="en-US" sz="2000" dirty="0">
                <a:solidFill>
                  <a:schemeClr val="bg1"/>
                </a:solidFill>
              </a:rPr>
              <a:t>Atrial fibrillation is the most common sustained abnormal heart rhythm, and after the age of 85 the prevalence is 10%. </a:t>
            </a:r>
          </a:p>
          <a:p>
            <a:pPr marL="342900" indent="-342900">
              <a:lnSpc>
                <a:spcPct val="150000"/>
              </a:lnSpc>
              <a:buFont typeface="Arial" panose="020B0604020202020204" pitchFamily="34" charset="0"/>
              <a:buChar char="•"/>
            </a:pPr>
            <a:endParaRPr lang="en-US" sz="2000" dirty="0">
              <a:solidFill>
                <a:schemeClr val="bg1"/>
              </a:solidFill>
            </a:endParaRPr>
          </a:p>
          <a:p>
            <a:pPr marL="342900" indent="-342900">
              <a:lnSpc>
                <a:spcPct val="15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201404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4376519" cy="553998"/>
          </a:xfrm>
          <a:prstGeom prst="rect">
            <a:avLst/>
          </a:prstGeom>
          <a:noFill/>
        </p:spPr>
        <p:txBody>
          <a:bodyPr wrap="none" rtlCol="0">
            <a:spAutoFit/>
          </a:bodyPr>
          <a:lstStyle/>
          <a:p>
            <a:r>
              <a:rPr lang="en-US" sz="3000" b="1" dirty="0">
                <a:solidFill>
                  <a:schemeClr val="bg1"/>
                </a:solidFill>
              </a:rPr>
              <a:t>Background continued</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372864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1"/>
                </a:solidFill>
              </a:rPr>
              <a:t>Other common indications for AC include deep venous thrombosis (DVT), pulmonary embolism (PE), and artificial heart valves </a:t>
            </a:r>
          </a:p>
          <a:p>
            <a:pPr marL="342900" indent="-342900">
              <a:lnSpc>
                <a:spcPct val="150000"/>
              </a:lnSpc>
              <a:buFont typeface="Arial" panose="020B0604020202020204" pitchFamily="34" charset="0"/>
              <a:buChar char="•"/>
            </a:pPr>
            <a:r>
              <a:rPr lang="en-US" sz="2000" dirty="0">
                <a:solidFill>
                  <a:schemeClr val="bg1"/>
                </a:solidFill>
              </a:rPr>
              <a:t>The risk for atrial fibrillation, DVT/PE, valvular abnormalities, and stroke all increases with age, thus it makes sense the majority of patients on anticoagulation are elderly </a:t>
            </a:r>
          </a:p>
          <a:p>
            <a:pPr>
              <a:lnSpc>
                <a:spcPct val="150000"/>
              </a:lnSpc>
            </a:pPr>
            <a:endParaRPr lang="en-US" sz="2000" dirty="0">
              <a:solidFill>
                <a:schemeClr val="bg1"/>
              </a:solidFill>
            </a:endParaRPr>
          </a:p>
          <a:p>
            <a:pPr marL="342900" indent="-342900">
              <a:lnSpc>
                <a:spcPct val="150000"/>
              </a:lnSpc>
              <a:buFont typeface="Arial" panose="020B0604020202020204" pitchFamily="34" charset="0"/>
              <a:buChar char="•"/>
            </a:pPr>
            <a:endParaRPr lang="en-US" sz="2000" dirty="0">
              <a:solidFill>
                <a:schemeClr val="bg1"/>
              </a:solidFill>
            </a:endParaRPr>
          </a:p>
          <a:p>
            <a:pPr marL="342900" indent="-342900">
              <a:lnSpc>
                <a:spcPct val="15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981846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3244799" cy="553998"/>
          </a:xfrm>
          <a:prstGeom prst="rect">
            <a:avLst/>
          </a:prstGeom>
          <a:noFill/>
        </p:spPr>
        <p:txBody>
          <a:bodyPr wrap="none" rtlCol="0">
            <a:spAutoFit/>
          </a:bodyPr>
          <a:lstStyle/>
          <a:p>
            <a:r>
              <a:rPr lang="en-US" sz="3000" b="1" dirty="0">
                <a:solidFill>
                  <a:schemeClr val="bg1"/>
                </a:solidFill>
              </a:rPr>
              <a:t>Atrial fibrillation </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14202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1"/>
                </a:solidFill>
              </a:rPr>
              <a:t>CHA₂DS₂-VASc Score for Atrial Fibrillation Stroke Risk</a:t>
            </a:r>
          </a:p>
          <a:p>
            <a:pPr>
              <a:lnSpc>
                <a:spcPct val="150000"/>
              </a:lnSpc>
            </a:pPr>
            <a:endParaRPr lang="en-US" sz="2000" dirty="0">
              <a:solidFill>
                <a:schemeClr val="bg1"/>
              </a:solidFill>
            </a:endParaRPr>
          </a:p>
          <a:p>
            <a:pPr>
              <a:lnSpc>
                <a:spcPct val="150000"/>
              </a:lnSpc>
            </a:pPr>
            <a:endParaRPr lang="en-US" sz="2000" dirty="0"/>
          </a:p>
        </p:txBody>
      </p:sp>
      <p:pic>
        <p:nvPicPr>
          <p:cNvPr id="5" name="Picture 4" descr="A screenshot of a computer&#10;&#10;Description automatically generated">
            <a:extLst>
              <a:ext uri="{FF2B5EF4-FFF2-40B4-BE49-F238E27FC236}">
                <a16:creationId xmlns:a16="http://schemas.microsoft.com/office/drawing/2014/main" id="{8129AF6D-232B-F7A2-157C-29FB91823DC5}"/>
              </a:ext>
            </a:extLst>
          </p:cNvPr>
          <p:cNvPicPr>
            <a:picLocks noChangeAspect="1"/>
          </p:cNvPicPr>
          <p:nvPr/>
        </p:nvPicPr>
        <p:blipFill>
          <a:blip r:embed="rId3"/>
          <a:stretch>
            <a:fillRect/>
          </a:stretch>
        </p:blipFill>
        <p:spPr>
          <a:xfrm>
            <a:off x="1894937" y="1389213"/>
            <a:ext cx="5354125" cy="3754287"/>
          </a:xfrm>
          <a:prstGeom prst="rect">
            <a:avLst/>
          </a:prstGeom>
        </p:spPr>
      </p:pic>
    </p:spTree>
    <p:extLst>
      <p:ext uri="{BB962C8B-B14F-4D97-AF65-F5344CB8AC3E}">
        <p14:creationId xmlns:p14="http://schemas.microsoft.com/office/powerpoint/2010/main" val="360748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descr="A graph of different colored dots&#10;&#10;Description automatically generated with medium confidence">
            <a:extLst>
              <a:ext uri="{FF2B5EF4-FFF2-40B4-BE49-F238E27FC236}">
                <a16:creationId xmlns:a16="http://schemas.microsoft.com/office/drawing/2014/main" id="{81FE8869-D153-2845-04CF-25E00C4C6043}"/>
              </a:ext>
            </a:extLst>
          </p:cNvPr>
          <p:cNvPicPr>
            <a:picLocks noChangeAspect="1"/>
          </p:cNvPicPr>
          <p:nvPr/>
        </p:nvPicPr>
        <p:blipFill>
          <a:blip r:embed="rId4"/>
          <a:stretch>
            <a:fillRect/>
          </a:stretch>
        </p:blipFill>
        <p:spPr>
          <a:xfrm>
            <a:off x="685800" y="500505"/>
            <a:ext cx="7772400" cy="4142490"/>
          </a:xfrm>
          <a:prstGeom prst="rect">
            <a:avLst/>
          </a:prstGeom>
        </p:spPr>
      </p:pic>
    </p:spTree>
    <p:extLst>
      <p:ext uri="{BB962C8B-B14F-4D97-AF65-F5344CB8AC3E}">
        <p14:creationId xmlns:p14="http://schemas.microsoft.com/office/powerpoint/2010/main" val="339411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3244799" cy="553998"/>
          </a:xfrm>
          <a:prstGeom prst="rect">
            <a:avLst/>
          </a:prstGeom>
          <a:noFill/>
        </p:spPr>
        <p:txBody>
          <a:bodyPr wrap="none" rtlCol="0">
            <a:spAutoFit/>
          </a:bodyPr>
          <a:lstStyle/>
          <a:p>
            <a:r>
              <a:rPr lang="en-US" sz="3000" b="1" dirty="0">
                <a:solidFill>
                  <a:schemeClr val="bg1"/>
                </a:solidFill>
              </a:rPr>
              <a:t>Atrial fibrillation </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37285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1"/>
                </a:solidFill>
              </a:rPr>
              <a:t>CHA₂DS₂-VASc score next steps: </a:t>
            </a:r>
          </a:p>
          <a:p>
            <a:pPr marL="685800" lvl="1" indent="-342900">
              <a:lnSpc>
                <a:spcPct val="150000"/>
              </a:lnSpc>
              <a:buFont typeface="Arial" panose="020B0604020202020204" pitchFamily="34" charset="0"/>
              <a:buChar char="•"/>
            </a:pPr>
            <a:r>
              <a:rPr lang="en-US" sz="2000" dirty="0">
                <a:solidFill>
                  <a:schemeClr val="bg1"/>
                </a:solidFill>
              </a:rPr>
              <a:t>For men with a score of 0 and women with a score of 1, anticoagulation is not recommended </a:t>
            </a:r>
          </a:p>
          <a:p>
            <a:pPr marL="685800" lvl="1" indent="-342900">
              <a:lnSpc>
                <a:spcPct val="150000"/>
              </a:lnSpc>
              <a:buFont typeface="Arial" panose="020B0604020202020204" pitchFamily="34" charset="0"/>
              <a:buChar char="•"/>
            </a:pPr>
            <a:r>
              <a:rPr lang="en-US" sz="2000" dirty="0">
                <a:solidFill>
                  <a:schemeClr val="bg1"/>
                </a:solidFill>
              </a:rPr>
              <a:t>For men with a score of 1 and women with a score of 2 it should be a conversation </a:t>
            </a:r>
          </a:p>
          <a:p>
            <a:pPr marL="685800" lvl="1" indent="-342900">
              <a:lnSpc>
                <a:spcPct val="150000"/>
              </a:lnSpc>
              <a:buFont typeface="Arial" panose="020B0604020202020204" pitchFamily="34" charset="0"/>
              <a:buChar char="•"/>
            </a:pPr>
            <a:r>
              <a:rPr lang="en-US" sz="2000" dirty="0">
                <a:solidFill>
                  <a:schemeClr val="bg1"/>
                </a:solidFill>
              </a:rPr>
              <a:t>For men with a score of 2 and women with a score of 3, it is recommended </a:t>
            </a:r>
          </a:p>
          <a:p>
            <a:pPr marL="342900" indent="-342900">
              <a:lnSpc>
                <a:spcPct val="150000"/>
              </a:lnSpc>
              <a:buFont typeface="Arial" panose="020B0604020202020204" pitchFamily="34" charset="0"/>
              <a:buChar char="•"/>
            </a:pPr>
            <a:r>
              <a:rPr lang="en-US" sz="2000" dirty="0">
                <a:solidFill>
                  <a:schemeClr val="bg1"/>
                </a:solidFill>
              </a:rPr>
              <a:t>Antiplatelet therapy has been shown to not be effective</a:t>
            </a:r>
            <a:endParaRPr lang="en-US" sz="2000" dirty="0"/>
          </a:p>
        </p:txBody>
      </p:sp>
    </p:spTree>
    <p:extLst>
      <p:ext uri="{BB962C8B-B14F-4D97-AF65-F5344CB8AC3E}">
        <p14:creationId xmlns:p14="http://schemas.microsoft.com/office/powerpoint/2010/main" val="284352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DC684-55D5-1D47-A95A-CBF9AA7B8AC3}"/>
              </a:ext>
            </a:extLst>
          </p:cNvPr>
          <p:cNvSpPr txBox="1"/>
          <p:nvPr/>
        </p:nvSpPr>
        <p:spPr>
          <a:xfrm>
            <a:off x="236319" y="194583"/>
            <a:ext cx="3244799" cy="553998"/>
          </a:xfrm>
          <a:prstGeom prst="rect">
            <a:avLst/>
          </a:prstGeom>
          <a:noFill/>
        </p:spPr>
        <p:txBody>
          <a:bodyPr wrap="none" rtlCol="0">
            <a:spAutoFit/>
          </a:bodyPr>
          <a:lstStyle/>
          <a:p>
            <a:r>
              <a:rPr lang="en-US" sz="3000" b="1" dirty="0">
                <a:solidFill>
                  <a:schemeClr val="bg1"/>
                </a:solidFill>
              </a:rPr>
              <a:t>Atrial fibrillation </a:t>
            </a:r>
          </a:p>
        </p:txBody>
      </p:sp>
      <p:sp>
        <p:nvSpPr>
          <p:cNvPr id="3" name="TextBox 2">
            <a:extLst>
              <a:ext uri="{FF2B5EF4-FFF2-40B4-BE49-F238E27FC236}">
                <a16:creationId xmlns:a16="http://schemas.microsoft.com/office/drawing/2014/main" id="{69109125-43BA-2340-A1E2-920C38A48985}"/>
              </a:ext>
            </a:extLst>
          </p:cNvPr>
          <p:cNvSpPr txBox="1"/>
          <p:nvPr/>
        </p:nvSpPr>
        <p:spPr>
          <a:xfrm>
            <a:off x="236319" y="812739"/>
            <a:ext cx="8792420" cy="49693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solidFill>
                  <a:schemeClr val="bg1"/>
                </a:solidFill>
              </a:rPr>
              <a:t>HAS-BLED Score for Major Bleeding Risk</a:t>
            </a:r>
          </a:p>
        </p:txBody>
      </p:sp>
      <p:pic>
        <p:nvPicPr>
          <p:cNvPr id="5" name="Picture 4" descr="A screenshot of a computer&#10;&#10;Description automatically generated">
            <a:extLst>
              <a:ext uri="{FF2B5EF4-FFF2-40B4-BE49-F238E27FC236}">
                <a16:creationId xmlns:a16="http://schemas.microsoft.com/office/drawing/2014/main" id="{55507794-AE0C-97F3-FBB3-2E767428C688}"/>
              </a:ext>
            </a:extLst>
          </p:cNvPr>
          <p:cNvPicPr>
            <a:picLocks noChangeAspect="1"/>
          </p:cNvPicPr>
          <p:nvPr/>
        </p:nvPicPr>
        <p:blipFill>
          <a:blip r:embed="rId3"/>
          <a:stretch>
            <a:fillRect/>
          </a:stretch>
        </p:blipFill>
        <p:spPr>
          <a:xfrm>
            <a:off x="1" y="1309670"/>
            <a:ext cx="4572000" cy="2942886"/>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8192E9AE-E39B-21CA-C2D4-18E7FCCA63FE}"/>
              </a:ext>
            </a:extLst>
          </p:cNvPr>
          <p:cNvPicPr>
            <a:picLocks noChangeAspect="1"/>
          </p:cNvPicPr>
          <p:nvPr/>
        </p:nvPicPr>
        <p:blipFill>
          <a:blip r:embed="rId4"/>
          <a:stretch>
            <a:fillRect/>
          </a:stretch>
        </p:blipFill>
        <p:spPr>
          <a:xfrm>
            <a:off x="4572000" y="1309670"/>
            <a:ext cx="4571999" cy="2942886"/>
          </a:xfrm>
          <a:prstGeom prst="rect">
            <a:avLst/>
          </a:prstGeom>
        </p:spPr>
      </p:pic>
    </p:spTree>
    <p:extLst>
      <p:ext uri="{BB962C8B-B14F-4D97-AF65-F5344CB8AC3E}">
        <p14:creationId xmlns:p14="http://schemas.microsoft.com/office/powerpoint/2010/main" val="13796653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13865</TotalTime>
  <Words>1393</Words>
  <Application>Microsoft Macintosh PowerPoint</Application>
  <PresentationFormat>On-screen Show (16:9)</PresentationFormat>
  <Paragraphs>116</Paragraphs>
  <Slides>23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Facit</vt:lpstr>
      <vt:lpstr>Noto Sans</vt:lpstr>
      <vt:lpstr>Schibsted Grotesk</vt:lpstr>
      <vt:lpstr>var(--oe-sans)</vt:lpstr>
      <vt:lpstr>Office Theme</vt:lpstr>
      <vt:lpstr>Anticoagulation and 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Epsilon Wave</dc:title>
  <dc:creator>Chaska, Rachael</dc:creator>
  <cp:lastModifiedBy>Samuel Harris</cp:lastModifiedBy>
  <cp:revision>57</cp:revision>
  <dcterms:created xsi:type="dcterms:W3CDTF">2020-08-17T23:37:00Z</dcterms:created>
  <dcterms:modified xsi:type="dcterms:W3CDTF">2025-06-11T14:33:25Z</dcterms:modified>
</cp:coreProperties>
</file>