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f0O41JqnBmJajz530EHpPdYAZ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eb95a9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84eb95a9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5c501b6e00_4_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g5c501b6e00_4_77"/>
          <p:cNvSpPr txBox="1">
            <a:spLocks noGrp="1"/>
          </p:cNvSpPr>
          <p:nvPr>
            <p:ph type="subTitle" idx="1"/>
          </p:nvPr>
        </p:nvSpPr>
        <p:spPr>
          <a:xfrm>
            <a:off x="685800" y="390552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g5c501b6e00_4_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5c501b6e00_4_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g5c501b6e00_4_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5c501b6e00_4_83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g5c501b6e00_4_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5c501b6e00_4_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5c501b6e00_4_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5c501b6e00_4_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c501b6e00_4_89"/>
          <p:cNvSpPr txBox="1">
            <a:spLocks noGrp="1"/>
          </p:cNvSpPr>
          <p:nvPr>
            <p:ph type="title"/>
          </p:nvPr>
        </p:nvSpPr>
        <p:spPr>
          <a:xfrm>
            <a:off x="722313" y="383614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g5c501b6e00_4_89"/>
          <p:cNvSpPr txBox="1">
            <a:spLocks noGrp="1"/>
          </p:cNvSpPr>
          <p:nvPr>
            <p:ph type="body" idx="1"/>
          </p:nvPr>
        </p:nvSpPr>
        <p:spPr>
          <a:xfrm>
            <a:off x="722313" y="233595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5c501b6e00_4_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5c501b6e00_4_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5c501b6e00_4_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5c501b6e00_4_102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g5c501b6e00_4_10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5c501b6e00_4_10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5c501b6e00_4_1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g5c501b6e00_4_10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5c501b6e00_4_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5c501b6e00_4_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g5c501b6e00_4_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5c501b6e00_4_111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g5c501b6e00_4_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5c501b6e00_4_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5c501b6e00_4_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c501b6e00_4_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5c501b6e00_4_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g5c501b6e00_4_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c501b6e00_4_120"/>
          <p:cNvSpPr txBox="1">
            <a:spLocks noGrp="1"/>
          </p:cNvSpPr>
          <p:nvPr>
            <p:ph type="title"/>
          </p:nvPr>
        </p:nvSpPr>
        <p:spPr>
          <a:xfrm>
            <a:off x="1370530" y="175109"/>
            <a:ext cx="7077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g5c501b6e00_4_120"/>
          <p:cNvSpPr txBox="1">
            <a:spLocks noGrp="1"/>
          </p:cNvSpPr>
          <p:nvPr>
            <p:ph type="body" idx="1"/>
          </p:nvPr>
        </p:nvSpPr>
        <p:spPr>
          <a:xfrm>
            <a:off x="3575050" y="1698002"/>
            <a:ext cx="51117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5c501b6e00_4_120"/>
          <p:cNvSpPr txBox="1">
            <a:spLocks noGrp="1"/>
          </p:cNvSpPr>
          <p:nvPr>
            <p:ph type="body" idx="2"/>
          </p:nvPr>
        </p:nvSpPr>
        <p:spPr>
          <a:xfrm>
            <a:off x="457200" y="1698002"/>
            <a:ext cx="30084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5c501b6e00_4_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g5c501b6e00_4_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5c501b6e00_4_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c501b6e00_4_127"/>
          <p:cNvSpPr txBox="1">
            <a:spLocks noGrp="1"/>
          </p:cNvSpPr>
          <p:nvPr>
            <p:ph type="title"/>
          </p:nvPr>
        </p:nvSpPr>
        <p:spPr>
          <a:xfrm>
            <a:off x="1792288" y="4932382"/>
            <a:ext cx="5486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g5c501b6e00_4_127"/>
          <p:cNvSpPr>
            <a:spLocks noGrp="1"/>
          </p:cNvSpPr>
          <p:nvPr>
            <p:ph type="pic" idx="2"/>
          </p:nvPr>
        </p:nvSpPr>
        <p:spPr>
          <a:xfrm>
            <a:off x="1792288" y="1569581"/>
            <a:ext cx="54864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5c501b6e00_4_127"/>
          <p:cNvSpPr txBox="1">
            <a:spLocks noGrp="1"/>
          </p:cNvSpPr>
          <p:nvPr>
            <p:ph type="body" idx="1"/>
          </p:nvPr>
        </p:nvSpPr>
        <p:spPr>
          <a:xfrm>
            <a:off x="1792288" y="5554490"/>
            <a:ext cx="54864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g5c501b6e00_4_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5c501b6e00_4_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5c501b6e00_4_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c501b6e00_4_71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5c501b6e00_4_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5c501b6e00_4_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5c501b6e00_4_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5c501b6e00_4_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347539" y="2644190"/>
            <a:ext cx="844892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a research question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Biosand filters</a:t>
            </a:r>
            <a:endParaRPr/>
          </a:p>
        </p:txBody>
      </p:sp>
      <p:sp>
        <p:nvSpPr>
          <p:cNvPr id="72" name="Google Shape;72;p1"/>
          <p:cNvSpPr/>
          <p:nvPr/>
        </p:nvSpPr>
        <p:spPr>
          <a:xfrm rot="1152855">
            <a:off x="7329948" y="4807970"/>
            <a:ext cx="2153265" cy="1710813"/>
          </a:xfrm>
          <a:prstGeom prst="rtTriangle">
            <a:avLst/>
          </a:prstGeom>
          <a:solidFill>
            <a:srgbClr val="117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rot="10219055">
            <a:off x="7714396" y="5050475"/>
            <a:ext cx="1294958" cy="1710813"/>
          </a:xfrm>
          <a:prstGeom prst="rtTriangle">
            <a:avLst/>
          </a:prstGeom>
          <a:solidFill>
            <a:srgbClr val="117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rot="-1349781">
            <a:off x="7392978" y="5979067"/>
            <a:ext cx="814508" cy="746754"/>
          </a:xfrm>
          <a:prstGeom prst="rtTriangle">
            <a:avLst/>
          </a:prstGeom>
          <a:solidFill>
            <a:srgbClr val="0A55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0" y="-37836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5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284176" y="2186350"/>
            <a:ext cx="5563500" cy="4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you are interested in what affects the quality of the water in a fish tank …</a:t>
            </a:r>
            <a:endParaRPr sz="3400">
              <a:solidFill>
                <a:srgbClr val="000000"/>
              </a:solidFill>
            </a:endParaRPr>
          </a:p>
          <a:p>
            <a:pPr marL="514350" lvl="0" indent="-552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400"/>
              <a:buFont typeface="Times New Roman"/>
              <a:buAutoNum type="arabicParenR"/>
            </a:pPr>
            <a:r>
              <a:rPr lang="en-US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could you change to affect the water quality? </a:t>
            </a:r>
            <a:endParaRPr sz="3400"/>
          </a:p>
        </p:txBody>
      </p:sp>
      <p:pic>
        <p:nvPicPr>
          <p:cNvPr id="176" name="Google Shape;176;p35" descr="A picture containing wall, indoor, electron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950" y="1651787"/>
            <a:ext cx="37020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5"/>
          <p:cNvPicPr preferRelativeResize="0"/>
          <p:nvPr/>
        </p:nvPicPr>
        <p:blipFill rotWithShape="1">
          <a:blip r:embed="rId4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 rotWithShape="1">
          <a:blip r:embed="rId4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16025" y="1139400"/>
            <a:ext cx="91440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747713" lvl="0" indent="-747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A= </a:t>
            </a:r>
            <a:r>
              <a:rPr lang="en-US" sz="36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Independent variable – what you change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6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1"/>
          </p:nvPr>
        </p:nvSpPr>
        <p:spPr>
          <a:xfrm>
            <a:off x="328613" y="2930522"/>
            <a:ext cx="5157787" cy="278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r>
              <a:rPr lang="en-US" sz="3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What types of data can you observe and record for the fish tank? </a:t>
            </a:r>
            <a:endParaRPr sz="3400"/>
          </a:p>
        </p:txBody>
      </p:sp>
      <p:pic>
        <p:nvPicPr>
          <p:cNvPr id="188" name="Google Shape;188;p36" descr="A picture containing wall, indoor, electron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950" y="1692275"/>
            <a:ext cx="37020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4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6"/>
          <p:cNvPicPr preferRelativeResize="0"/>
          <p:nvPr/>
        </p:nvPicPr>
        <p:blipFill rotWithShape="1">
          <a:blip r:embed="rId4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76225" y="1308725"/>
            <a:ext cx="96744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747713" lvl="0" indent="-747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 = </a:t>
            </a:r>
            <a:r>
              <a:rPr lang="en-US" sz="37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Dependent Variable - What you measure.</a:t>
            </a:r>
            <a:endParaRPr sz="3700" b="1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481013" y="1624585"/>
            <a:ext cx="354414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747713" lvl="0" indent="-747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 = </a:t>
            </a: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b="1"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342061" y="2309663"/>
            <a:ext cx="4287090" cy="278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Arial"/>
              <a:buChar char="•"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specific subject of your experiment.</a:t>
            </a:r>
            <a:endParaRPr sz="3300"/>
          </a:p>
          <a:p>
            <a:pPr marL="457200" marR="0" lvl="0" indent="-438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Arial"/>
              <a:buChar char="•"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3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 tank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example.</a:t>
            </a:r>
            <a:endParaRPr sz="3300"/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151" y="1731194"/>
            <a:ext cx="4171950" cy="451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7"/>
          <p:cNvSpPr/>
          <p:nvPr/>
        </p:nvSpPr>
        <p:spPr>
          <a:xfrm>
            <a:off x="-1602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633413" y="1427626"/>
            <a:ext cx="851058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800" b="1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</a:t>
            </a:r>
            <a:r>
              <a:rPr lang="en-US" sz="3800" b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3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800" b="1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affect the </a:t>
            </a:r>
            <a:r>
              <a:rPr lang="en-US" sz="3800" b="1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US" sz="3800" b="1">
                <a:solidFill>
                  <a:srgbClr val="00549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800" b="1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lang="en-US" sz="3800" b="1" u="sng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3800" b="1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800" b="1"/>
          </a:p>
        </p:txBody>
      </p:sp>
      <p:sp>
        <p:nvSpPr>
          <p:cNvPr id="210" name="Google Shape;210;p38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241075" y="2582395"/>
            <a:ext cx="8780974" cy="45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variable (something that you change)</a:t>
            </a:r>
            <a:endParaRPr>
              <a:solidFill>
                <a:srgbClr val="000000"/>
              </a:solidFill>
            </a:endParaRPr>
          </a:p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B=</a:t>
            </a:r>
            <a:r>
              <a:rPr lang="en-US" sz="36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 variable (must be something that is measured)</a:t>
            </a:r>
            <a:endParaRPr>
              <a:solidFill>
                <a:srgbClr val="000000"/>
              </a:solidFill>
            </a:endParaRPr>
          </a:p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C=</a:t>
            </a:r>
            <a:r>
              <a:rPr lang="en-US" sz="3600" b="1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subject of your experiment (</a:t>
            </a:r>
            <a:r>
              <a:rPr lang="en-US" sz="3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you will be experimenting on)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13" name="Google Shape;213;p38"/>
          <p:cNvGrpSpPr/>
          <p:nvPr/>
        </p:nvGrpSpPr>
        <p:grpSpPr>
          <a:xfrm>
            <a:off x="0" y="-123571"/>
            <a:ext cx="9144000" cy="1101852"/>
            <a:chOff x="0" y="-427228"/>
            <a:chExt cx="9144000" cy="1101852"/>
          </a:xfrm>
        </p:grpSpPr>
        <p:sp>
          <p:nvSpPr>
            <p:cNvPr id="214" name="Google Shape;214;p38"/>
            <p:cNvSpPr/>
            <p:nvPr/>
          </p:nvSpPr>
          <p:spPr>
            <a:xfrm>
              <a:off x="0" y="-305012"/>
              <a:ext cx="9144000" cy="979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38"/>
            <p:cNvPicPr preferRelativeResize="0"/>
            <p:nvPr/>
          </p:nvPicPr>
          <p:blipFill rotWithShape="1">
            <a:blip r:embed="rId3">
              <a:alphaModFix/>
            </a:blip>
            <a:srcRect l="61618"/>
            <a:stretch/>
          </p:blipFill>
          <p:spPr>
            <a:xfrm>
              <a:off x="6578415" y="-427228"/>
              <a:ext cx="2443634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8"/>
            <p:cNvPicPr preferRelativeResize="0"/>
            <p:nvPr/>
          </p:nvPicPr>
          <p:blipFill rotWithShape="1">
            <a:blip r:embed="rId3">
              <a:alphaModFix/>
            </a:blip>
            <a:srcRect r="64635" b="2106"/>
            <a:stretch/>
          </p:blipFill>
          <p:spPr>
            <a:xfrm>
              <a:off x="16020" y="-376299"/>
              <a:ext cx="2728452" cy="8996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481013" y="1515267"/>
            <a:ext cx="7610168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Example: research question for a fish tank</a:t>
            </a:r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623047" y="3064081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How does changing the </a:t>
            </a:r>
            <a:r>
              <a:rPr lang="en-US" sz="4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amount of food given to the fish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affect the </a:t>
            </a:r>
            <a:r>
              <a:rPr lang="en-US" sz="44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turbidity</a:t>
            </a:r>
            <a:r>
              <a:rPr lang="en-US" sz="440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of the </a:t>
            </a:r>
            <a:r>
              <a:rPr lang="en-US" sz="44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in the fish tank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225" name="Google Shape;225;p39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467032" y="1583160"/>
            <a:ext cx="7610168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Example research question for the Biosand filter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609600" y="3242609"/>
            <a:ext cx="8229600" cy="32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changing the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charging volume</a:t>
            </a:r>
            <a:r>
              <a:rPr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 the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turbidity</a:t>
            </a:r>
            <a:r>
              <a:rPr lang="en-US" sz="440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that comes out of the Biosand filter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236" name="Google Shape;236;p40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443753" y="17192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Cleaning frequency of the biolayer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Charge volume (amount of water added to the BSF each day).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Resting period between charges, e.g., everyday, three times/week)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 of the sand layer in the BSF</a:t>
            </a:r>
            <a:endParaRPr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Variables related to the charging water, e.g., salinity, turbidity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1"/>
          <p:cNvSpPr txBox="1">
            <a:spLocks noGrp="1"/>
          </p:cNvSpPr>
          <p:nvPr>
            <p:ph type="sldNum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1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2741180" y="243697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4000" b="1">
                <a:solidFill>
                  <a:srgbClr val="0A55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variables</a:t>
            </a:r>
            <a:endParaRPr sz="4000">
              <a:solidFill>
                <a:srgbClr val="0A553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body" idx="1"/>
          </p:nvPr>
        </p:nvSpPr>
        <p:spPr>
          <a:xfrm>
            <a:off x="1143000" y="1568450"/>
            <a:ext cx="5638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 rate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Turbidity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Non-harmful indicator bacteria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sp>
        <p:nvSpPr>
          <p:cNvPr id="255" name="Google Shape;255;p42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2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>
            <a:spLocks noGrp="1"/>
          </p:cNvSpPr>
          <p:nvPr>
            <p:ph type="sldNum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2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1976085" y="233047"/>
            <a:ext cx="7316700" cy="10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4000" b="1">
                <a:solidFill>
                  <a:srgbClr val="0A55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measurements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3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3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3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348288" y="2239984"/>
            <a:ext cx="8795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up with at least three research questions about the Biosand filter using this format: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“How does</a:t>
            </a: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 the 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Biosand filter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?”</a:t>
            </a:r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692282" y="1329355"/>
            <a:ext cx="73167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4000" b="1">
                <a:solidFill>
                  <a:srgbClr val="0A55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writing research questions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/>
          <p:nvPr/>
        </p:nvSpPr>
        <p:spPr>
          <a:xfrm>
            <a:off x="-16020" y="-30163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611081" y="29491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49665" y="-83360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>
            <a:spLocks noGrp="1"/>
          </p:cNvSpPr>
          <p:nvPr>
            <p:ph type="body" idx="1"/>
          </p:nvPr>
        </p:nvSpPr>
        <p:spPr>
          <a:xfrm>
            <a:off x="443753" y="137244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would you set up the experiment to answer your question?</a:t>
            </a:r>
            <a:endParaRPr>
              <a:solidFill>
                <a:srgbClr val="000000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remain constant? What will you change?</a:t>
            </a:r>
            <a:endParaRPr>
              <a:solidFill>
                <a:srgbClr val="000000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measurements will you make?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" name="Google Shape;280;p44"/>
          <p:cNvSpPr txBox="1">
            <a:spLocks noGrp="1"/>
          </p:cNvSpPr>
          <p:nvPr>
            <p:ph type="sldNum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4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2952731" y="199002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744472" y="179447"/>
            <a:ext cx="8229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Biosand Filter</a:t>
            </a: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700" y="1460091"/>
            <a:ext cx="6324599" cy="539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4">
            <a:alphaModFix/>
          </a:blip>
          <a:srcRect l="61470" t="4816" b="85994"/>
          <a:stretch/>
        </p:blipFill>
        <p:spPr>
          <a:xfrm rot="-307948">
            <a:off x="4901127" y="2567688"/>
            <a:ext cx="2435856" cy="6091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5378841" y="1746416"/>
            <a:ext cx="1480431" cy="5220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9"/>
          <p:cNvCxnSpPr/>
          <p:nvPr/>
        </p:nvCxnSpPr>
        <p:spPr>
          <a:xfrm>
            <a:off x="4878762" y="1963215"/>
            <a:ext cx="462635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9"/>
          <p:cNvPicPr preferRelativeResize="0"/>
          <p:nvPr/>
        </p:nvPicPr>
        <p:blipFill rotWithShape="1">
          <a:blip r:embed="rId5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5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title"/>
          </p:nvPr>
        </p:nvSpPr>
        <p:spPr>
          <a:xfrm>
            <a:off x="457200" y="333497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>
                <a:solidFill>
                  <a:srgbClr val="A04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8" descr="data:image/jpeg;base64,/9j/4AAQSkZJRgABAQAAAQABAAD/2wCEAAkGBhQSEBUTExQUFBUWGRgXGBgXGBoYGBoYFhcYFRoYIhwZHCYeGxojGhoYHy8gIycpLC0sGh8xNTAqNSYrLCkBCQoKDgwOGg8PGiwkHyQsLCwsLCosLCwsKSwsKSwsLCwpLCwsLCwsLCwsLSwsLCwsLCwsLCwsLCwsLCkpKSwsLP/AABEIALcBEwMBIgACEQEDEQH/xAAcAAABBQEBAQAAAAAAAAAAAAAAAwQFBgcBAgj/xAA/EAACAQIEAwYEBAUDBAEFAAABAhEAAwQSITEFQVEGEyJhcYEHMpGhQrHB0RRSYuHwFSNyQ6Ky8YIzNWPC0v/EABkBAAMBAQEAAAAAAAAAAAAAAAACAwEEBf/EACwRAAICAgIBAwEHBQAAAAAAAAABAhEDIRIxQQQTUSIUYXGBobHwMlKR0eH/2gAMAwEAAhEDEQA/ANwooiu0GHK7RRQaFFFFABRRRQAUUUUAFFFFABRRRQAUUUUAFFFFABRRRQAUUUUAFFFFABRRRQAUUUUAFFFFABRRRQByiu0UAcmu0UUAFFFFABRRRQAUUUUAFFFFABRRRQAUUUUAFFFFABRRRQAUUUUAFFFFABRRRQAUUUUAFFFFABRRRQAUUUUAFFFFABRRRQAUUUUAFFFFABRRRQAUUUUAFFFFABRRRQAUUUUAFFFFABRRRQAUUVyaAO0VG4rtFh7ZyvdQHmBqR9JiveC45YvGLd1GPSYP0OtAD+iiigAooooAKKKKACimfFOKW8Paa7dbKq/UnkAOZPSsi7Q/FS/eYrZJtJyCxnPmW3B8hQBtGYUTXzTd4rdJku3qWPPWpDhvbTFWCCl5/QksNPJtI/vWmWfQ9FU3sP2/XG/7VwBLwEwNnA5idj5fSrlWGhRRRQAUUUUAFFNzjk6+fOvCcTQmAZpOcfkB3RTX/UU6n6Uje4wg6nWKPch8gN+0Pamzg1BuElj8qL8x8/IeZqm3fi8Z8NgR5uSfsKpHbLtA2JxVxxsDlUdFXQD9feq22M/w1Qw3PgvxNsXmC3AbLHYkhl+u4+lXEGvl3DY0zWy9ge1xuYQK0FrZySdyIlftp7UkpKKtml+oqHHFWOgg/mAeVN8Zxk2l7y4+VQOgg8oqXvxukBYJomsyx/xZgxbSfNhH2H715wfxYYmLlvfmp284OlVt/AGnTQGmqinabvrYZHkEctCPXzrnC+LM3MnKdN/T8pqL9Qk6oC4TRVcbHsxO8++lMzxFw2WLh57Gj318GWW7NVF7fdqih/h7LQYm4ynkdln7n6VJXO8ykkMJ30YT6+dZl2lcjE3BIOo6DQgae2g86eGTk6o09YZiQdWn8z5dfSaQGJYNoTpz2IjmK7hlbLJB10/vTLGYkro0iBseXKaqbRr/AGG7SHE2Stw/7lsgEnmDqp9dCD6VZWvAbkD3rG/hnfd718DXwqdP+TAHT3q+XcJcaPC33rnnmcXVCtll/i0/mGlDYpQQCRJ2qs3uH3YkISa8HD3+Vsx96m/US/tCy1DEr1Glc/i0icw9zVT7i6Pwsp964tu4DLK8R0NZ9pl/aZyRUvi5x/PfWwreBFDETEuw384UjTzNZ096N+vvPrzqW7X3M/EL0zo0QdzAHXYVC37Tcg3QR99T511xlaTGo73/AKny/wA5e1ee9ny84/z7zTRiRv8AQkj8964rGfPfp7zufWmMomeF8UNi6l22TNtgwge5H0ke9fRA7SWe6W4W0YKYgk+IA7RPOvmFng9J/Xef7c62zCOO7Tw/gXc/0iufNm9tIxuuy52e0dlpOYgAxqCKUTjtkie8H3qlhlO615Z0H4a5ftn3Gc0XU8fs/wA4+hoqjgjko9zRR9s+43mi7LwrWSdee/vTM8Du55FxQJH4Ty/wVPV2uz2IfBtEZiOFMR4WAPmJ/Wkf9EMQWBE/y/3qYoNb7MPgKPna/gxau3g4lQzKCOeViJptds4a4oIEH1qf7fN3eKu2haZjmYiCB8xL++9UG9iGBIyukbg/22p7orFWSHeWw0KsaHma0z4RcGt3bF/vJzC4ugJEDLodOpn6VkWHefELTFebT/gFbl8ItcPcfKVDFN9vCGH12+opXXkGtFzw/CbaEkAnlrrArIvipx7NizZWAloBfVyASfuB/wC61DEdoMl9kPyiB9gawrtySeJ4kDWbhIPkwBGvoaZRiukJTIlsVXpMR/71E+dO+GcALEZoXUesbz5VJYns8ltVY3AP5h/N9a2xuLH/AMP+KAYxLNweC6chGwk/KfIzA962XC8FtIZCyfMk/nWAOy5g9ucynN6Zdf719AcD4uuJsJeT5XE78wSpH1BrEk9iyVD81wmk3vwdSo6a0w41iH/h7vdqS5RgpiBJEDXp509CWZPx7t1exfEGw9ksyZyqqokkKdwBvMVF9rcHew96bgAJywAc2kCBPUaiPzq74KzY4bbLIqtecf7l0iTPMDogP4R7yaonbzjf8UyEEKwBBWfDprIPMHlTODSsZNN0NMF2ldfTpUVxHi73LhMaUwTDOSaRFtzuf2FSsoWrs9cezfs3BcVBmBaZjweIaAidY5862jgXbEXl1iQcrazBiRrzUgyDp57GvnLG4rwKAxgT+n7VO9m+LXsMDGpfKSDyAmPQwZ1608U26ElSPo9caDzj1/eva3J5j7/tWP8ADPiG4MMQZ3jb+9aX2d4guJt5tNIMev8Ahp5RoROyWzHqK8hj1H1/tSvdVWu0PaRbNzuQ0NGZjzAOw9aQ0xPtZcf/AFLEM4APevIG0g/tTjhfEQpBIH2/Wm/bjH23xLummaCW/qgAnXqAKri4+DAKn3/SktFKLri0sPrlA67xUJxDiFseFAAB0phc4m0agGo27fkmI+orOSGpod4xwxB6b19AcBuo+FtM9lZKCcsGNPLYxuK+d/4iEMwT9qunY34hth7BsltD11+9Cp9om4p9mxnuDobS/UDbn5e9ecQ1oHWyI11BB/IVlVv4jnvJ3g/Ucx9K1nC8FtXLa3AxIYBgdQCGEg79KpFQfhE5Rpif8JYOuT/uP/8AVFPF4Fa/x6K3hj+P0Fpk1RXkt6fWk7mKRd2UeprKKWIcT4qtlQW3OgH6+lQnCu0qtfdC4ZiJA/47j71T/ij2la3ft92QylNDykEz+lZ5Y7ZPavpdGpVsx13HMe4kUmS6aXZTHxfZb/i1hS19b8eFgEf/AJLsfdfyqnWblq0pzfiBgQSdokn1rQ+I4oY2wV0Idcy/mv3rM8DZu4hytslcoM6GAw0ymOehrn9M5ZvpXZ0Tj7K3/P4qGdyyoBYa9Nx9j51pXw64664bu1Oz/nr+9ZJir7qSGzZpjX86uvw1vk27o/qH/jS+qi4wd9obA1OVfd/0lr/bS4mMu5yGQ3WEHdYaNPaoPtTj1uY3OuoZACRsSNPYx+VVnizFMRdTaHbTYATIp7wHDNiLndqQGKswJPNFLR6mIHmRVouoEpf1ND1eKujakD13pPH8ZzCGJj86bHCAg+HOxnxFiIn+kcxT+xwNWw4YCXnTWJFZY6ToQwWPKMD3LjUg5toGjCD61oPZ3tkcPYa0rQqMzKBpCtrrrvM1nt67kWWLMxAHiMmOk9KmeG4AHDq6mWuLr5EGIrU2DiumXTDfEAMJdYn7/Wo/E/FnubkL4lPzKdoqjcWt3EMaxVbxBMkmmTbEmkvBe8b2m73cnK2oPNTyb6aEdPOq9jZb1FIYbW2p8v7Ud4dufL9q77tbODpnrD4mOmY8zOlNL14fh08hJ251K8H4X/EXlEE+LVQM2YAEnQcoG9d7RcGNjEGVZA2oUqVEDwyAeWlTfpmoe5eivv74kXhwRqBr15jTl0p4L5iDt0/zekhXrJOtY9CiV7iLLAXc/wCE1uPwWvhsG/VSqk8/xH9ayDgHYy/j3uDD5S1tQxDNlBExAJ0mev1ra/hZ2UvYLDt36hXc/KGDQvmVMST+VJI1F3NfPPxM4my8VxIDHQoPpbSvoavm/wCLqZeL34/ELbfW2v7VNlEVUY8l9ddKevjXZcrFYMAnKMxC7DNEkDzNQbnXzGtS3DLoMNIBXkROvpzpGUi/B3GcPCiZ0oOIJQDJb0GUNlGbL0mPvvTy9aI8RZGB0Ajr5TpFRGLuZPDMnypVZSVCGLuTAFJ2Wrjrqa8WjVKrRC7dju1c1r6M+E3FDe4Zbza92zW58hDL9mj2r5uU1u/wNxanA3UOpF3NHkyqJ+qmiPYsui1Y7CXmuMUzBZ0GYjbTaRpOtFTZE6ww9DRVqE5kNa4Ik+KD+dO27i0NlB5aSfvVZs4pg4Ju3AemY/vtUgcWTycnrln84qu32TIL4kYFcbhJQMLtmWQEABlPzrpzgAjzHnWDYhzX0fa7wyzAqo55QfaI1rF+2XBBYxNwZSFYlkkR4WMjbTTao5F5K434JT4e8azWWtE+K3qv/Emfs35irr2L7M2/4zGOyAo62rgnQBibgfn7+9YvwzH/AMNfW6omJDDqp3H+dKvrcevPYDJcXD27gzM7HxbkQFGpjeRprXDjUsOZzj0ztm1mx8H3/rz/AI1+SKh8QLCpxK/bSAitCCdMpAOhPmTUj8PuJpbuXEJ1ZQREkSp29YNMb+KtmQ+IN0cpt5h9zP0p7h+I21wzKngKrK5dM3nO86zrVfU5Hli9bYuGHtPvwJ8S4UcZj3FuFnLmnkYAO3PbSrrwjheHwVqEUtfjxM3+fYaVSezPHVsXJiTUnxTtSHBIrIR4xS+Bm1JuXyRXFL7LfZohWadNpO9e8y3DJ7xoGiiSI6RyFR6YksDmOk1ofwo7Ni+t9ly5lAUlpPz5oAA/4g10YcUZv6nS8kJ5HDozjiGMzcgANBUvwHGlbbSdNI96ZdouCGxi71ox/tuVEbaQdJrvDLHfXVsoyqTOrmFlQdJG00s4qNqzccnJpkxisZnWOVQmB4MuIxVqw1zuhdbIHK5gCZC6SJBaBvzq34Ls41iBdsNeukBgqS6gEaA5JBadwTFSGOLogfE5LZE5bXhbKqwQTAgNPIHSop0dE48kQHaTsW/C1QXriOrAkMobkRMqRI+Ya7VV7mJQ7OD7H9qsHbHtUMTbOdjcfTxE6eGYkbaSfqTUXhexF84RMVoO8vLZRCRJDKSHmdBOketdSyNrRwShTLB8KcQDxG0QdfGCPW2+v1H3qc+Ndv8A38O3W24+jg/rUL2ZxtnBlLhH/wBMzny+LPsUbpImDU/204rY4laW5YaXsIzMAAWXNl16FfCSSNoqnuxaSZF4Zc7Rm0RXrvNIFdGHI3pLE3gn/I1j7tj2aN8JcYtnEASP90FDPM7jfzH3rahbr5c7MXbhvW8rMIbMpgwCBIj6cq+nsHfz21ZhDFQWEzBIkjTzpZ/JsfgVZQdNa+bfiWQeKYqB8rhR6KiivpORXzJ27fPxHFsASDeuDb+U5f0qTKIQ+H/AreL4nZsXVzW37zMASDAtOZBGxBgjzApTtX2JxHDcV3RGdLhPdXIgP5dFcbEe+1WH4ErbPE3LmHFlu7B5ksof3C/ma23j3C7OJsm3dUOJDDqrDZgeR3+ppoJNq+jHKk2fNnG+E3LNq24zNI8Qj5evqKq73JMmt3+IXZS1awhuobmZMoUSCDLDfSetYO5kknc6n1NdPqoY1UsfkniyOa2LYhoPsPyFebI0rzi21B6qp/7RXbJ0rlnqTLRHNtda0D4XdoxhcZbVj4LpFo+WcmG9AYrP7LailsJdJbPOVRz56nkOppUrYSZ9dC6PKiq5wPixvYa1dMS6KTtuRr95orp9qyHMc27arqNv+OYn3GppU8RPJIHOSB+Zn7U0bi4nQu/sIrv+qE7Wz9/0rabAefxRjQAj1qk/E3goxOENwqFe1LK+0jmnod/arYLzblu79uXqx1qhfEbHvADYxArDw2EDgsvVyAfv7A0k3xXRq2yldn+zmH7kPiQr94YUhm8HIKYgBjvr5CpXGcOw9l8v8Ncvt3YhAG7pFByhgSdZ01OgPnVZHESoKx4SMp/laNpHuDO9Xn4L8RuYi5estlKWoaTLHKxK5RPKQDXPH+pWdcpJQdFA49xK6tx17u3hwphgqrM76mNdCKgl4iQ+o5AGefnVg+J1sLxXELrGYemqLVXa3JoklGTRKORyimPbzWxBWZO43j9q61/Smb26UyED96xmpj3AKzkIoJZjAA61tXwhwjYQ30vZQ10oVCsG+UNmmNBuKzLstwdP4c3HuLad2Ik6nIIBjXSTPrAq19n7WBwzl8ReOImMpMrk3k6EyD50ynWinC433+BXPiL/APdsUZHzgjXeUU1WiQPl3HPbWr78XeNqRat2TYa2/wDuygUusAKFJA5/p5VmYZjzNDfIVfQqZNJ2nv7d9cHKAelNeJ8Ve4RmuM8DSfOoxkY9ac2OGm58uyiXYnKgHqx3/PkKVtIxzbND7N9krNjCWcfePell7wW/CIEwFUE+N4kzEL0nULduO3yYjD913RWGR0M5cuXQAjX8JOqxFNOK9qHuYPDWrUoLQCRmylgqKocDSVJnU+1Vq/hHcEuy9DmcZvpM+9RnmalUejFG9sWt8aF+/ZtqxVrjohddCQzZfENiwnfnVh7e8CxHDrSMl8OLjm3pbVG1UkyVOsxFUbh9nu8XZIIOW7bO45Op5VtHxoszgrbfy3lP1VxXXFRcGyE8s1kST7MSucQuzDNr6U1uAkyTJpzcw5ZpinOH4Sx1ymOUgifT96T3FVsaixfCXAG9xSzKF1TM7aSFyqcrHyD5feK+lEWBsPsK+eOxljFYfErdw1vO66FRJlW0IOTltqToYNb5h8VmXxkI3NZj89fpWwnyQ1UOc1fPHb4G1xPEWzsXzqf6bnjH3JHtW/XAIliSBzBI/wDHf6VS/iJwnDYjDO7JnuWl8LZ4ZZYamfEVEyVPntTNGplA4Vg3sZbtolSNnHUiDqeW4q6dk+216/ixhby65Sy3BoCFgmRtvzH0qpYa/IBbwpcHdOv8l1BA05SB9qQ7L9pDh8UuZSWtsUfT8BME/SDRCdM3NjuDrsuvxhxeTAjbW4g125mPoK+frKlmg6Abk7Ac5/bnWvfGDFs3DbROY5r5MyToqsAddQCeRrGDeOxJI+1dOVpVF+DlwKo2L4nEZmJiBy9BoPsK9WztSBccp9P708VNK5JO3Z0oWtmBNP8AA4YLaLPJnkvIAjbzNRXewD5VOW8SrWhEglIAG+Y6fnNbEGbd2Cx6tw6wYjRhz2DsB9qKV7FWbFrh+HRrgBCAxJ/ES3TeDRV1LRCiQu8TGwkdMqif1ry+PMfLcAHNv2g0imFUal5PQTHvRcwiN8wc9NwPYSB9q3RozxeNuHRAY/q8IEa7kVnvHeHi85u2wvV2YhQW5wsS3QdYrRcbh7RtlO6dhHJyNtRqsQKqF3jZOayMItgEFWdVJuEcxmfUg7E9Ca5s+6VlIFIxHDxBXnOmo1HoNvrVi+F/GRgsTcGXMLoVZJChchLEyT51Df6WxJADEA6kiNfQVI8OwBs/7k5fOJUjpMyPSa5cUuE1ZWUbWiL+IK95jrl7wzcgmJjRQBHXQVWrdjWrjjZe5L5HG+oifpsPevCYZGaVtBFAGstr1MmfPasy+oSk3RmPE+KRX04YSJ6dBXo4FZCjN5mPtAk79atN21oe7yCIjQk/WY+1PrFrMAWUseQAKgeZJHi+nKags7eyksdFUt44WLYRrCOwn5wSdT0I6VZewztjMQe4wuEHdhWbOkCCYgQCZ0ptxHAoR87hufi8/wC1Sfw+4vZwVy6zh4cKFMDTKSdQW1JneurBL3JJCznKMHX7Fc+JGCP+pOGW2jZbchPCg8I/IaVD2uECCSwbLrAkKf8A5ECfb61aO1+Lt38U19beYMBuylhlEE5RMUzwWHstGZWY6xmJP/aDA0/KlzzcJNIWCbim1sijhLREZC3mCAu0aKNz1J/vUlhuKNAtlSU3RckAMJiBzHODImpDJhABChZBkgK76c9QVX03pncxiZTbBKiZA110/F4ZJ28O1c98l0xuNEd/DgtL3WLuTI+cjpqNielOBgAASsGNyyiPq5C/Y0tNoplFxUbUklSvKMogz9qQ/gHcnu+7cAScrAxpzzaz7Vve+jetEc+BfPmBtzIYQynn5eHl5VoXb3tJcxGCVWFseJGlQSSR6mBv51Q24MxaTJAiSYGp/CMx6Tv0qwcZtZLADOTG37HNuK7sU/pkjlnFcosp12TzP1pNFqQCLzk+8foa9PhgOQH1n7mftUoyoqyU7H8du4bEI1o6kwVLEI0/hMdesVvfB+MC9Ztscud1DFVJYCRtJAiNvUc6+dsBfW2wLJn22YowjmGEwfUGta7Ale6a7b/iXQsfDczlix1nw3ChWSdcomKfE23QMuxdwT8pHQkg+nMflUPxftJhLLm1iIXMNZTMsMI1ZZiRzrmL7RG3M22Uj+bNHsIk1jXabil6/fdnM5iPCAxVTsAuaSBpyNPlm4BFJltxvw2xLknC4jDvh7pBDsWLKq6q2khzoBIOscqjMR8Or1vvLv8AELeuQubwlQV2Y6nWFg+xqS+F9xgjqt6RubQZpBOnyMmXWDqrA7b1fsDhc6urACRlOUyRM9ZANWwxjONsTNklDfwZ126v2l4Zas3z89t2DAye9WGUgEyVJ+x5ViZFaz8a1i5h7S5sqWyZPyyTHT5oXr7Vlvd60ZdTZmN3Ba/lnjDgTPTX3p13hiklt6127aIipXZRHWHiVT4QYJJ6Gn4A70BpABAIyxAGn83Ko1Lc1M4KznKqDqYB36gTpqa26FZ9CcOwdl7KMG0ZQR4DsduQ5eVFJ4bD21RVDCAAPnPIRyNFdSJaFWvNPJT/APET9683dRq2Y+s/ZSaS4ipkBgIfVD+Keds9WGonpEzyiu8ynMIzsAigsTudJG5P99qlTkrQ1jprjNIt5M2wGYD/AMiKRxFu4invlI57SJMxqJ9468q8NagauSh0DOJh5mRtKb+nLbWNxPGLtokBzby7hnOsjQGDoSNRBqPGT7NQlex42gHoQ06dPFUfcwoZp0XrrAYcgN1mehp5/qwcnve78syNmPPR1ZW32zT60lc4pbKnLmLLrARjprrJUER9q5pRvsvGVEddwarOo5jwkGNAabHCrm/FESZ9ukf4aXthGaJIzbkzE6Nrz8qSv4tUIW2TOxJkTznWAK5XC3osppImLGCW2maAobQDKSY9Jn/3Tp8IF1JaY6axruDMfSqqb8sDbG2hLqNT1029TT60jkauxHTT8ulXx4k3onKTJa89vYnTzhWnrNNLtgMwhs4IETbGuvIkkSI3502cmdM2kzAysOmo+tI27V5XFxZBnVgJPT3PXSnyY0tiKQrjMGpbK142/C2pygkDpsNfKkO5VhltKpMaqCGJAHlqRpzgU/xfDRcALKoO865pI2JO8DyjavfD+EmQAMkSC2884OwG++/SuW05aK+KIp+ANEuxUb+EZtN9hEUWcDY0CuSY1JIkek/LoY/WrVd4WIElgNCQmbT+aZ1cx0+lOL3BbV62JtOjfhLgzlOreJZ1PnrvrNWalJW3+QloomJKEBbfdCAdSstp1LCkbVvQOxaAT8gVT10ZtvWrHjeHHDMe7trH8wuW1zRqZkzpB0NV7Gi5pm7sSdi4eJ9DA+lJG266/Ex0cxV9bkZimXcasWHkSBuT11pXFC24U5yNpDAgAHnOp6chO9IvwxlCs5Fv/kdT6IPFBHkB514KZTOsagSu+nT3nfpXRCCqkxHISsi2GgPHLMwP5KD/AHr2MEhaFvK7GNCrKZPIE717ucGZVzMQAdtMw9zypqw0jMG56DT6kTSzg4+RouxZ8Kbbxctv5DVfzE1euxt67cyWxbyg/wDUhiuVBGUtEFthzjaqPg8IXYAELykmT7Aak+QFaNwrChESyrBV2GdoBJ1PuelVwRk93oWdE32hsX7mHNpLllGMBSxKyd4U7qx5RVP4pxB8RhUw4CIwgPMnMw8OcHz3O40arJirOGsIz3WDlJJUAsu0aabwSKzHi3GGvXCyqLa7BUkaTIJ11O30EbVTM0vzNgNbYe2huC4UOWUC3IZpYKdBqBGvmBWyfDXiiXsHmGYPMOHud4xYAeIE7KeQ5fesi4PicOHy4m2zJr4lJkHzUfN9vepvCYm2pIsXH7rYBy3hOsgSAY8q30sY3t0S9RbiNfi5lucQbNdChLdsKsM0yWLRGgInmRWf92KneNsVxGfRpgmROx/qHOOVRLLrPntRldyY2NVFCCWtadJZ0018on7VwJXtBrUrsotHEwwPKNeWlXvsb2fFk985HjSFiTEka9Nqq/DcT3ZkojzycT71eOy3FxeJthAjf0gZI8+h5VTE48tsWd1pE4MIh17wf5712nH+lt/KPp+1Fd+iNjrh3FVINq46nN4lM6K/4efPoKQuYpVLKylW2OXQgnTUxKg+pPSKh72FcHp5nMSTttMD3p/duBwGZhnAAYAbgaBtfLQ+gNTlF3a8mJ0dsX3MzlIPhhYhQNlE8/yppfwKtGcZkAygQCpgwAY6bCdYjoKUOJbwwBoZVftPSQNR6mnOHx2Vo/EfmZAFaN9TGpneptSTsfTRXzwCXzB2Uk7ZmaBGw1+XSY13rmNwjWcrxmaSCRqAORI0JG0zMcqsF57TKRcDEcyqgHXn4TOnXX7VCY3HqsqrMpXwrnbMpVo3ME5uXiA9a5srjFtttFYW6IvF3bTjcK/MAR5ADXTlE7RTZOGCCY5jXQRGh0H71M8N4MLtsm1AdZLqFV8yj8SkdDuN9Qdq82LXeiM/dif+oAFPntqPpvXFxcuv2LukdweFC7BfEAJA8PsGEsamreDtopITMY3br6D261HWMLkI/wCodpBVhr5LEU4XE5xlLsIJ0Bj2+bSrxjOK+BWovoRfBGYJAH8hC5T66Ak+tecRw8sw1UAGYVRqTpodNY0AAmk+J8YtiJuqmmgtoXkxB0IEHzkjqaa2caqoNLi94fnLAEmNo1j8hNRmpPTMS8koeGBmIGbNA3ygKSD1IECOZ0p7hFs2JDX0JgRBBCkgZiGOhMidBpJqurxEB07wZNZZluhnMxA0Ebc6muG2muDwvBVo1YqxGhDagSYOuWfPznii09hOu7HjliyZrhyEqR3a6/MQTmAB6DSNjUhiYYG4XzquhN1CADsBJJknaFGvSmNzCvbIJF45g0MJZZAnKVJ2Pr18yWo7Ttl7w3gNRbCMuhIWWOhnWdNI06612K09EWhtisrGAguLADFkCQ2sb68j00Go1FRBxT2YcrZRBp4QrNJPr/8AtUza7TuQMwtsdJkECdwYXWPWTTheJp3ZXKqxuqhDqTpBe0Z8vpSTx8uwT+4qd3tCZbKtuY1YBZPmTr12iZjWmgxbNlg/zEKo8TQJgkDnsOdTPEMU3/SdQSNVazZJU9SyqI+mlJoHgtcNt3+UTBIn8QKx02H2NIo+Eh6IPG3XY/7rAQIjUwByAG/5Utg+GG6QYyrprAk+mn5167lACbiBCNijMJM9GzfWn/AsaXbKvhVRIBEz9DJ9vLSqQim0pBWtDzD8KSyytbtsWmJYzpME6AwYO+gqTFrxEmHyklJEZFIiAOv716YmNI840395pbh1xCSGG6nY9NfTlyrtpRRLbIXG4p7q3bdx0RQZ8MFysaAwJjnAioC32futZa6MuVZJBMEgcwDz3030NWPEYuzYLOtu02eT4ncuSD+GB4Rvy6a8qgrPG27xyUGVjIRflB6x+Ikb9a55cLqRVJ1oirmCIXW2xmCG1gDSf6SCCN/rFOVtm3ojd4o6plI11EE6n0JmmmLOpykkb8xHkRHKTXbWYhIaPm+x+nMUsKizJbQhxSyxhmBk6aiI9OtRhSKk+JXpYazGvLePKmUVs3syPQkFr3bXWvWWutbikGJ7D9ndFPeocwkZYP011+lWPhrmygthQRzOxP0qv9kbE3Sx1yCY5HkJ1q6HEaaoAPSuvDFNckqJTb6YmMaOQce9Fe1jofr/AGoro2LYo2/4tD16eh2mkr1xidHKjnpOtcorYBI6buwBMnryFOO6VRoJJ9v1oorHsEJ8QSLRDE6rGh1g/wCbVVl4VcjNauZhGzSARv8AXnRRXPkxRmtlISa6JPBXmtAMQJYgsR4WC5dpWJJaNd49aUxfGsOzMhDowiXLEg89dCSOU7+VFFc2fGscPo0Xg+UtnMNgbzF1OS0dwQAc49RG++o9Yr2LdvMCS2YEjmcrBRI31/8AfWu0UkZccal8mxXN7G+F4K1xmcKGjSTAnlt6UvbwaXLQLL4R/Ix9hBC8t5Jooozy4tJEI7EcHYWywKIBrI5kknnPLTkRUoC93LmOZpkZvUwBrzECiisgk9jsVXF9yYDODmlRoYWCYnQjU8vvTLC4u+qNqGJzGYWQdyNROnIydKKKrJ3+n6tCJi1nCgKufVjmbwsYmRm3E8+te1tOstkUlfMSB11maKKq+ja2Vu9dZLxa4oZnlpLHVBIK84O/KuXOP2cgy2iSCfxAabclgg+21FFck5OPRZxVDbHLaY6uyEwQDLKJ8wB+XvUlwrgr22DqyFTlEDNLA9JAg+se9FFcuXJKE1TClxLBewhWCyhQdpJM+egNdwSgXVOhgjYddOfr0Ncor1r5RdnP5ILjVkwctpTAMlmkiDqBtp99KqhvnloPLSiiuXOqZWHQk/UU7t4UvZUD5lZj7GPP+miisxbezJjO/aJnaZ1AG3vTXLRRTS0zIhlr1aQE+IwJGsTRRSo1lh4Zw1kK3UaRy5SNQRBj71P2se45fSuUV3RXHok99jgYv/8AGp9yKKKKpYtH/9k="/>
          <p:cNvSpPr/>
          <p:nvPr/>
        </p:nvSpPr>
        <p:spPr>
          <a:xfrm>
            <a:off x="173038" y="-830263"/>
            <a:ext cx="2619375" cy="17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28" descr="data:image/jpeg;base64,/9j/4AAQSkZJRgABAQAAAQABAAD/2wCEAAkGBhQSEBUTExQUFBUWGRgXGBgXGBoYGBoYFhcYFRoYIhwZHCYeGxojGhoYHy8gIycpLC0sGh8xNTAqNSYrLCkBCQoKDgwOGg8PGiwkHyQsLCwsLCosLCwsKSwsKSwsLCwpLCwsLCwsLCwsLSwsLCwsLCwsLCwsLCwsLCkpKSwsLP/AABEIALcBEwMBIgACEQEDEQH/xAAcAAABBQEBAQAAAAAAAAAAAAAAAwQFBgcBAgj/xAA/EAACAQIEAwYEBAUDBAEFAAABAhEAAwQSITEFQVEGEyJhcYEHMpGhQrHB0RRSYuHwFSNyQ6Ky8YIzNWPC0v/EABkBAAMBAQEAAAAAAAAAAAAAAAACAwEEBf/EACwRAAICAgIBAwEHBQAAAAAAAAABAhEDIRIxQQQTUSIUYXGBobHwMlKR0eH/2gAMAwEAAhEDEQA/ANwooiu0GHK7RRQaFFFFABRRRQAUUUUAFFFFABRRRQAUUUUAFFFFABRRRQAUUUUAFFFFABRRRQAUUUUAFFFFABRRRQByiu0UAcmu0UUAFFFFABRRRQAUUUUAFFFFABRRRQAUUUUAFFFFABRRRQAUUUUAFFFFABRRRQAUUUUAFFFFABRRRQAUUUUAFFFFABRRRQAUUUUAFFFFABRRRQAUUUUAFFFFABRRRQAUUUUAFFFFABRRRQAUUVyaAO0VG4rtFh7ZyvdQHmBqR9JiveC45YvGLd1GPSYP0OtAD+iiigAooooAKKKKACimfFOKW8Paa7dbKq/UnkAOZPSsi7Q/FS/eYrZJtJyCxnPmW3B8hQBtGYUTXzTd4rdJku3qWPPWpDhvbTFWCCl5/QksNPJtI/vWmWfQ9FU3sP2/XG/7VwBLwEwNnA5idj5fSrlWGhRRRQAUUUUAFFNzjk6+fOvCcTQmAZpOcfkB3RTX/UU6n6Uje4wg6nWKPch8gN+0Pamzg1BuElj8qL8x8/IeZqm3fi8Z8NgR5uSfsKpHbLtA2JxVxxsDlUdFXQD9feq22M/w1Qw3PgvxNsXmC3AbLHYkhl+u4+lXEGvl3DY0zWy9ge1xuYQK0FrZySdyIlftp7UkpKKtml+oqHHFWOgg/mAeVN8Zxk2l7y4+VQOgg8oqXvxukBYJomsyx/xZgxbSfNhH2H715wfxYYmLlvfmp284OlVt/AGnTQGmqinabvrYZHkEctCPXzrnC+LM3MnKdN/T8pqL9Qk6oC4TRVcbHsxO8++lMzxFw2WLh57Gj318GWW7NVF7fdqih/h7LQYm4ynkdln7n6VJXO8ykkMJ30YT6+dZl2lcjE3BIOo6DQgae2g86eGTk6o09YZiQdWn8z5dfSaQGJYNoTpz2IjmK7hlbLJB10/vTLGYkro0iBseXKaqbRr/AGG7SHE2Stw/7lsgEnmDqp9dCD6VZWvAbkD3rG/hnfd718DXwqdP+TAHT3q+XcJcaPC33rnnmcXVCtll/i0/mGlDYpQQCRJ2qs3uH3YkISa8HD3+Vsx96m/US/tCy1DEr1Glc/i0icw9zVT7i6Pwsp964tu4DLK8R0NZ9pl/aZyRUvi5x/PfWwreBFDETEuw384UjTzNZ096N+vvPrzqW7X3M/EL0zo0QdzAHXYVC37Tcg3QR99T511xlaTGo73/AKny/wA5e1ee9ny84/z7zTRiRv8AQkj8964rGfPfp7zufWmMomeF8UNi6l22TNtgwge5H0ke9fRA7SWe6W4W0YKYgk+IA7RPOvmFng9J/Xef7c62zCOO7Tw/gXc/0iufNm9tIxuuy52e0dlpOYgAxqCKUTjtkie8H3qlhlO615Z0H4a5ftn3Gc0XU8fs/wA4+hoqjgjko9zRR9s+43mi7LwrWSdee/vTM8Du55FxQJH4Ty/wVPV2uz2IfBtEZiOFMR4WAPmJ/Wkf9EMQWBE/y/3qYoNb7MPgKPna/gxau3g4lQzKCOeViJptds4a4oIEH1qf7fN3eKu2haZjmYiCB8xL++9UG9iGBIyukbg/22p7orFWSHeWw0KsaHma0z4RcGt3bF/vJzC4ugJEDLodOpn6VkWHefELTFebT/gFbl8ItcPcfKVDFN9vCGH12+opXXkGtFzw/CbaEkAnlrrArIvipx7NizZWAloBfVyASfuB/wC61DEdoMl9kPyiB9gawrtySeJ4kDWbhIPkwBGvoaZRiukJTIlsVXpMR/71E+dO+GcALEZoXUesbz5VJYns8ltVY3AP5h/N9a2xuLH/AMP+KAYxLNweC6chGwk/KfIzA962XC8FtIZCyfMk/nWAOy5g9ucynN6Zdf719AcD4uuJsJeT5XE78wSpH1BrEk9iyVD81wmk3vwdSo6a0w41iH/h7vdqS5RgpiBJEDXp509CWZPx7t1exfEGw9ksyZyqqokkKdwBvMVF9rcHew96bgAJywAc2kCBPUaiPzq74KzY4bbLIqtecf7l0iTPMDogP4R7yaonbzjf8UyEEKwBBWfDprIPMHlTODSsZNN0NMF2ldfTpUVxHi73LhMaUwTDOSaRFtzuf2FSsoWrs9cezfs3BcVBmBaZjweIaAidY5862jgXbEXl1iQcrazBiRrzUgyDp57GvnLG4rwKAxgT+n7VO9m+LXsMDGpfKSDyAmPQwZ1608U26ElSPo9caDzj1/eva3J5j7/tWP8ADPiG4MMQZ3jb+9aX2d4guJt5tNIMev8Ahp5RoROyWzHqK8hj1H1/tSvdVWu0PaRbNzuQ0NGZjzAOw9aQ0xPtZcf/AFLEM4APevIG0g/tTjhfEQpBIH2/Wm/bjH23xLummaCW/qgAnXqAKri4+DAKn3/SktFKLri0sPrlA67xUJxDiFseFAAB0phc4m0agGo27fkmI+orOSGpod4xwxB6b19AcBuo+FtM9lZKCcsGNPLYxuK+d/4iEMwT9qunY34hth7BsltD11+9Cp9om4p9mxnuDobS/UDbn5e9ecQ1oHWyI11BB/IVlVv4jnvJ3g/Ucx9K1nC8FtXLa3AxIYBgdQCGEg79KpFQfhE5Rpif8JYOuT/uP/8AVFPF4Fa/x6K3hj+P0Fpk1RXkt6fWk7mKRd2UeprKKWIcT4qtlQW3OgH6+lQnCu0qtfdC4ZiJA/47j71T/ij2la3ft92QylNDykEz+lZ5Y7ZPavpdGpVsx13HMe4kUmS6aXZTHxfZb/i1hS19b8eFgEf/AJLsfdfyqnWblq0pzfiBgQSdokn1rQ+I4oY2wV0Idcy/mv3rM8DZu4hytslcoM6GAw0ymOehrn9M5ZvpXZ0Tj7K3/P4qGdyyoBYa9Nx9j51pXw64664bu1Oz/nr+9ZJir7qSGzZpjX86uvw1vk27o/qH/jS+qi4wd9obA1OVfd/0lr/bS4mMu5yGQ3WEHdYaNPaoPtTj1uY3OuoZACRsSNPYx+VVnizFMRdTaHbTYATIp7wHDNiLndqQGKswJPNFLR6mIHmRVouoEpf1ND1eKujakD13pPH8ZzCGJj86bHCAg+HOxnxFiIn+kcxT+xwNWw4YCXnTWJFZY6ToQwWPKMD3LjUg5toGjCD61oPZ3tkcPYa0rQqMzKBpCtrrrvM1nt67kWWLMxAHiMmOk9KmeG4AHDq6mWuLr5EGIrU2DiumXTDfEAMJdYn7/Wo/E/FnubkL4lPzKdoqjcWt3EMaxVbxBMkmmTbEmkvBe8b2m73cnK2oPNTyb6aEdPOq9jZb1FIYbW2p8v7Ud4dufL9q77tbODpnrD4mOmY8zOlNL14fh08hJ251K8H4X/EXlEE+LVQM2YAEnQcoG9d7RcGNjEGVZA2oUqVEDwyAeWlTfpmoe5eivv74kXhwRqBr15jTl0p4L5iDt0/zekhXrJOtY9CiV7iLLAXc/wCE1uPwWvhsG/VSqk8/xH9ayDgHYy/j3uDD5S1tQxDNlBExAJ0mev1ra/hZ2UvYLDt36hXc/KGDQvmVMST+VJI1F3NfPPxM4my8VxIDHQoPpbSvoavm/wCLqZeL34/ELbfW2v7VNlEVUY8l9ddKevjXZcrFYMAnKMxC7DNEkDzNQbnXzGtS3DLoMNIBXkROvpzpGUi/B3GcPCiZ0oOIJQDJb0GUNlGbL0mPvvTy9aI8RZGB0Ajr5TpFRGLuZPDMnypVZSVCGLuTAFJ2Wrjrqa8WjVKrRC7dju1c1r6M+E3FDe4Zbza92zW58hDL9mj2r5uU1u/wNxanA3UOpF3NHkyqJ+qmiPYsui1Y7CXmuMUzBZ0GYjbTaRpOtFTZE6ww9DRVqE5kNa4Ik+KD+dO27i0NlB5aSfvVZs4pg4Ju3AemY/vtUgcWTycnrln84qu32TIL4kYFcbhJQMLtmWQEABlPzrpzgAjzHnWDYhzX0fa7wyzAqo55QfaI1rF+2XBBYxNwZSFYlkkR4WMjbTTao5F5K434JT4e8azWWtE+K3qv/Emfs35irr2L7M2/4zGOyAo62rgnQBibgfn7+9YvwzH/AMNfW6omJDDqp3H+dKvrcevPYDJcXD27gzM7HxbkQFGpjeRprXDjUsOZzj0ztm1mx8H3/rz/AI1+SKh8QLCpxK/bSAitCCdMpAOhPmTUj8PuJpbuXEJ1ZQREkSp29YNMb+KtmQ+IN0cpt5h9zP0p7h+I21wzKngKrK5dM3nO86zrVfU5Hli9bYuGHtPvwJ8S4UcZj3FuFnLmnkYAO3PbSrrwjheHwVqEUtfjxM3+fYaVSezPHVsXJiTUnxTtSHBIrIR4xS+Bm1JuXyRXFL7LfZohWadNpO9e8y3DJ7xoGiiSI6RyFR6YksDmOk1ofwo7Ni+t9ly5lAUlpPz5oAA/4g10YcUZv6nS8kJ5HDozjiGMzcgANBUvwHGlbbSdNI96ZdouCGxi71ox/tuVEbaQdJrvDLHfXVsoyqTOrmFlQdJG00s4qNqzccnJpkxisZnWOVQmB4MuIxVqw1zuhdbIHK5gCZC6SJBaBvzq34Ls41iBdsNeukBgqS6gEaA5JBadwTFSGOLogfE5LZE5bXhbKqwQTAgNPIHSop0dE48kQHaTsW/C1QXriOrAkMobkRMqRI+Ya7VV7mJQ7OD7H9qsHbHtUMTbOdjcfTxE6eGYkbaSfqTUXhexF84RMVoO8vLZRCRJDKSHmdBOketdSyNrRwShTLB8KcQDxG0QdfGCPW2+v1H3qc+Ndv8A38O3W24+jg/rUL2ZxtnBlLhH/wBMzny+LPsUbpImDU/204rY4laW5YaXsIzMAAWXNl16FfCSSNoqnuxaSZF4Zc7Rm0RXrvNIFdGHI3pLE3gn/I1j7tj2aN8JcYtnEASP90FDPM7jfzH3rahbr5c7MXbhvW8rMIbMpgwCBIj6cq+nsHfz21ZhDFQWEzBIkjTzpZ/JsfgVZQdNa+bfiWQeKYqB8rhR6KiivpORXzJ27fPxHFsASDeuDb+U5f0qTKIQ+H/AreL4nZsXVzW37zMASDAtOZBGxBgjzApTtX2JxHDcV3RGdLhPdXIgP5dFcbEe+1WH4ErbPE3LmHFlu7B5ksof3C/ma23j3C7OJsm3dUOJDDqrDZgeR3+ppoJNq+jHKk2fNnG+E3LNq24zNI8Qj5evqKq73JMmt3+IXZS1awhuobmZMoUSCDLDfSetYO5kknc6n1NdPqoY1UsfkniyOa2LYhoPsPyFebI0rzi21B6qp/7RXbJ0rlnqTLRHNtda0D4XdoxhcZbVj4LpFo+WcmG9AYrP7LailsJdJbPOVRz56nkOppUrYSZ9dC6PKiq5wPixvYa1dMS6KTtuRr95orp9qyHMc27arqNv+OYn3GppU8RPJIHOSB+Zn7U0bi4nQu/sIrv+qE7Wz9/0rabAefxRjQAj1qk/E3goxOENwqFe1LK+0jmnod/arYLzblu79uXqx1qhfEbHvADYxArDw2EDgsvVyAfv7A0k3xXRq2yldn+zmH7kPiQr94YUhm8HIKYgBjvr5CpXGcOw9l8v8Ncvt3YhAG7pFByhgSdZ01OgPnVZHESoKx4SMp/laNpHuDO9Xn4L8RuYi5estlKWoaTLHKxK5RPKQDXPH+pWdcpJQdFA49xK6tx17u3hwphgqrM76mNdCKgl4iQ+o5AGefnVg+J1sLxXELrGYemqLVXa3JoklGTRKORyimPbzWxBWZO43j9q61/Smb26UyED96xmpj3AKzkIoJZjAA61tXwhwjYQ30vZQ10oVCsG+UNmmNBuKzLstwdP4c3HuLad2Ik6nIIBjXSTPrAq19n7WBwzl8ReOImMpMrk3k6EyD50ynWinC433+BXPiL/APdsUZHzgjXeUU1WiQPl3HPbWr78XeNqRat2TYa2/wDuygUusAKFJA5/p5VmYZjzNDfIVfQqZNJ2nv7d9cHKAelNeJ8Ve4RmuM8DSfOoxkY9ac2OGm58uyiXYnKgHqx3/PkKVtIxzbND7N9krNjCWcfePell7wW/CIEwFUE+N4kzEL0nULduO3yYjD913RWGR0M5cuXQAjX8JOqxFNOK9qHuYPDWrUoLQCRmylgqKocDSVJnU+1Vq/hHcEuy9DmcZvpM+9RnmalUejFG9sWt8aF+/ZtqxVrjohddCQzZfENiwnfnVh7e8CxHDrSMl8OLjm3pbVG1UkyVOsxFUbh9nu8XZIIOW7bO45Op5VtHxoszgrbfy3lP1VxXXFRcGyE8s1kST7MSucQuzDNr6U1uAkyTJpzcw5ZpinOH4Sx1ymOUgifT96T3FVsaixfCXAG9xSzKF1TM7aSFyqcrHyD5feK+lEWBsPsK+eOxljFYfErdw1vO66FRJlW0IOTltqToYNb5h8VmXxkI3NZj89fpWwnyQ1UOc1fPHb4G1xPEWzsXzqf6bnjH3JHtW/XAIliSBzBI/wDHf6VS/iJwnDYjDO7JnuWl8LZ4ZZYamfEVEyVPntTNGplA4Vg3sZbtolSNnHUiDqeW4q6dk+216/ixhby65Sy3BoCFgmRtvzH0qpYa/IBbwpcHdOv8l1BA05SB9qQ7L9pDh8UuZSWtsUfT8BME/SDRCdM3NjuDrsuvxhxeTAjbW4g125mPoK+frKlmg6Abk7Ac5/bnWvfGDFs3DbROY5r5MyToqsAddQCeRrGDeOxJI+1dOVpVF+DlwKo2L4nEZmJiBy9BoPsK9WztSBccp9P708VNK5JO3Z0oWtmBNP8AA4YLaLPJnkvIAjbzNRXewD5VOW8SrWhEglIAG+Y6fnNbEGbd2Cx6tw6wYjRhz2DsB9qKV7FWbFrh+HRrgBCAxJ/ES3TeDRV1LRCiQu8TGwkdMqif1ry+PMfLcAHNv2g0imFUal5PQTHvRcwiN8wc9NwPYSB9q3RozxeNuHRAY/q8IEa7kVnvHeHi85u2wvV2YhQW5wsS3QdYrRcbh7RtlO6dhHJyNtRqsQKqF3jZOayMItgEFWdVJuEcxmfUg7E9Ca5s+6VlIFIxHDxBXnOmo1HoNvrVi+F/GRgsTcGXMLoVZJChchLEyT51Df6WxJADEA6kiNfQVI8OwBs/7k5fOJUjpMyPSa5cUuE1ZWUbWiL+IK95jrl7wzcgmJjRQBHXQVWrdjWrjjZe5L5HG+oifpsPevCYZGaVtBFAGstr1MmfPasy+oSk3RmPE+KRX04YSJ6dBXo4FZCjN5mPtAk79atN21oe7yCIjQk/WY+1PrFrMAWUseQAKgeZJHi+nKags7eyksdFUt44WLYRrCOwn5wSdT0I6VZewztjMQe4wuEHdhWbOkCCYgQCZ0ptxHAoR87hufi8/wC1Sfw+4vZwVy6zh4cKFMDTKSdQW1JneurBL3JJCznKMHX7Fc+JGCP+pOGW2jZbchPCg8I/IaVD2uECCSwbLrAkKf8A5ECfb61aO1+Lt38U19beYMBuylhlEE5RMUzwWHstGZWY6xmJP/aDA0/KlzzcJNIWCbim1sijhLREZC3mCAu0aKNz1J/vUlhuKNAtlSU3RckAMJiBzHODImpDJhABChZBkgK76c9QVX03pncxiZTbBKiZA110/F4ZJ28O1c98l0xuNEd/DgtL3WLuTI+cjpqNielOBgAASsGNyyiPq5C/Y0tNoplFxUbUklSvKMogz9qQ/gHcnu+7cAScrAxpzzaz7Vve+jetEc+BfPmBtzIYQynn5eHl5VoXb3tJcxGCVWFseJGlQSSR6mBv51Q24MxaTJAiSYGp/CMx6Tv0qwcZtZLADOTG37HNuK7sU/pkjlnFcosp12TzP1pNFqQCLzk+8foa9PhgOQH1n7mftUoyoqyU7H8du4bEI1o6kwVLEI0/hMdesVvfB+MC9Ztscud1DFVJYCRtJAiNvUc6+dsBfW2wLJn22YowjmGEwfUGta7Ale6a7b/iXQsfDczlix1nw3ChWSdcomKfE23QMuxdwT8pHQkg+nMflUPxftJhLLm1iIXMNZTMsMI1ZZiRzrmL7RG3M22Uj+bNHsIk1jXabil6/fdnM5iPCAxVTsAuaSBpyNPlm4BFJltxvw2xLknC4jDvh7pBDsWLKq6q2khzoBIOscqjMR8Or1vvLv8AELeuQubwlQV2Y6nWFg+xqS+F9xgjqt6RubQZpBOnyMmXWDqrA7b1fsDhc6urACRlOUyRM9ZANWwxjONsTNklDfwZ126v2l4Zas3z89t2DAye9WGUgEyVJ+x5ViZFaz8a1i5h7S5sqWyZPyyTHT5oXr7Vlvd60ZdTZmN3Ba/lnjDgTPTX3p13hiklt6127aIipXZRHWHiVT4QYJJ6Gn4A70BpABAIyxAGn83Ko1Lc1M4KznKqDqYB36gTpqa26FZ9CcOwdl7KMG0ZQR4DsduQ5eVFJ4bD21RVDCAAPnPIRyNFdSJaFWvNPJT/APET9683dRq2Y+s/ZSaS4ipkBgIfVD+Keds9WGonpEzyiu8ynMIzsAigsTudJG5P99qlTkrQ1jprjNIt5M2wGYD/AMiKRxFu4invlI57SJMxqJ9468q8NagauSh0DOJh5mRtKb+nLbWNxPGLtokBzby7hnOsjQGDoSNRBqPGT7NQlex42gHoQ06dPFUfcwoZp0XrrAYcgN1mehp5/qwcnve78syNmPPR1ZW32zT60lc4pbKnLmLLrARjprrJUER9q5pRvsvGVEddwarOo5jwkGNAabHCrm/FESZ9ukf4aXthGaJIzbkzE6Nrz8qSv4tUIW2TOxJkTznWAK5XC3osppImLGCW2maAobQDKSY9Jn/3Tp8IF1JaY6axruDMfSqqb8sDbG2hLqNT1029TT60jkauxHTT8ulXx4k3onKTJa89vYnTzhWnrNNLtgMwhs4IETbGuvIkkSI3502cmdM2kzAysOmo+tI27V5XFxZBnVgJPT3PXSnyY0tiKQrjMGpbK142/C2pygkDpsNfKkO5VhltKpMaqCGJAHlqRpzgU/xfDRcALKoO865pI2JO8DyjavfD+EmQAMkSC2884OwG++/SuW05aK+KIp+ANEuxUb+EZtN9hEUWcDY0CuSY1JIkek/LoY/WrVd4WIElgNCQmbT+aZ1cx0+lOL3BbV62JtOjfhLgzlOreJZ1PnrvrNWalJW3+QloomJKEBbfdCAdSstp1LCkbVvQOxaAT8gVT10ZtvWrHjeHHDMe7trH8wuW1zRqZkzpB0NV7Gi5pm7sSdi4eJ9DA+lJG266/Ex0cxV9bkZimXcasWHkSBuT11pXFC24U5yNpDAgAHnOp6chO9IvwxlCs5Fv/kdT6IPFBHkB514KZTOsagSu+nT3nfpXRCCqkxHISsi2GgPHLMwP5KD/AHr2MEhaFvK7GNCrKZPIE717ucGZVzMQAdtMw9zypqw0jMG56DT6kTSzg4+RouxZ8Kbbxctv5DVfzE1euxt67cyWxbyg/wDUhiuVBGUtEFthzjaqPg8IXYAELykmT7Aak+QFaNwrChESyrBV2GdoBJ1PuelVwRk93oWdE32hsX7mHNpLllGMBSxKyd4U7qx5RVP4pxB8RhUw4CIwgPMnMw8OcHz3O40arJirOGsIz3WDlJJUAsu0aabwSKzHi3GGvXCyqLa7BUkaTIJ11O30EbVTM0vzNgNbYe2huC4UOWUC3IZpYKdBqBGvmBWyfDXiiXsHmGYPMOHud4xYAeIE7KeQ5fesi4PicOHy4m2zJr4lJkHzUfN9vepvCYm2pIsXH7rYBy3hOsgSAY8q30sY3t0S9RbiNfi5lucQbNdChLdsKsM0yWLRGgInmRWf92KneNsVxGfRpgmROx/qHOOVRLLrPntRldyY2NVFCCWtadJZ0018on7VwJXtBrUrsotHEwwPKNeWlXvsb2fFk985HjSFiTEka9Nqq/DcT3ZkojzycT71eOy3FxeJthAjf0gZI8+h5VTE48tsWd1pE4MIh17wf5712nH+lt/KPp+1Fd+iNjrh3FVINq46nN4lM6K/4efPoKQuYpVLKylW2OXQgnTUxKg+pPSKh72FcHp5nMSTttMD3p/duBwGZhnAAYAbgaBtfLQ+gNTlF3a8mJ0dsX3MzlIPhhYhQNlE8/yppfwKtGcZkAygQCpgwAY6bCdYjoKUOJbwwBoZVftPSQNR6mnOHx2Vo/EfmZAFaN9TGpneptSTsfTRXzwCXzB2Uk7ZmaBGw1+XSY13rmNwjWcrxmaSCRqAORI0JG0zMcqsF57TKRcDEcyqgHXn4TOnXX7VCY3HqsqrMpXwrnbMpVo3ME5uXiA9a5srjFtttFYW6IvF3bTjcK/MAR5ADXTlE7RTZOGCCY5jXQRGh0H71M8N4MLtsm1AdZLqFV8yj8SkdDuN9Qdq82LXeiM/dif+oAFPntqPpvXFxcuv2LukdweFC7BfEAJA8PsGEsamreDtopITMY3br6D261HWMLkI/wCodpBVhr5LEU4XE5xlLsIJ0Bj2+bSrxjOK+BWovoRfBGYJAH8hC5T66Ak+tecRw8sw1UAGYVRqTpodNY0AAmk+J8YtiJuqmmgtoXkxB0IEHzkjqaa2caqoNLi94fnLAEmNo1j8hNRmpPTMS8koeGBmIGbNA3ygKSD1IECOZ0p7hFs2JDX0JgRBBCkgZiGOhMidBpJqurxEB07wZNZZluhnMxA0Ebc6muG2muDwvBVo1YqxGhDagSYOuWfPznii09hOu7HjliyZrhyEqR3a6/MQTmAB6DSNjUhiYYG4XzquhN1CADsBJJknaFGvSmNzCvbIJF45g0MJZZAnKVJ2Pr18yWo7Ttl7w3gNRbCMuhIWWOhnWdNI06612K09EWhtisrGAguLADFkCQ2sb68j00Go1FRBxT2YcrZRBp4QrNJPr/8AtUza7TuQMwtsdJkECdwYXWPWTTheJp3ZXKqxuqhDqTpBe0Z8vpSTx8uwT+4qd3tCZbKtuY1YBZPmTr12iZjWmgxbNlg/zEKo8TQJgkDnsOdTPEMU3/SdQSNVazZJU9SyqI+mlJoHgtcNt3+UTBIn8QKx02H2NIo+Eh6IPG3XY/7rAQIjUwByAG/5Utg+GG6QYyrprAk+mn5167lACbiBCNijMJM9GzfWn/AsaXbKvhVRIBEz9DJ9vLSqQim0pBWtDzD8KSyytbtsWmJYzpME6AwYO+gqTFrxEmHyklJEZFIiAOv716YmNI840395pbh1xCSGG6nY9NfTlyrtpRRLbIXG4p7q3bdx0RQZ8MFysaAwJjnAioC32futZa6MuVZJBMEgcwDz3030NWPEYuzYLOtu02eT4ncuSD+GB4Rvy6a8qgrPG27xyUGVjIRflB6x+Ikb9a55cLqRVJ1oirmCIXW2xmCG1gDSf6SCCN/rFOVtm3ojd4o6plI11EE6n0JmmmLOpykkb8xHkRHKTXbWYhIaPm+x+nMUsKizJbQhxSyxhmBk6aiI9OtRhSKk+JXpYazGvLePKmUVs3syPQkFr3bXWvWWutbikGJ7D9ndFPeocwkZYP011+lWPhrmygthQRzOxP0qv9kbE3Sx1yCY5HkJ1q6HEaaoAPSuvDFNckqJTb6YmMaOQce9Fe1jofr/AGoro2LYo2/4tD16eh2mkr1xidHKjnpOtcorYBI6buwBMnryFOO6VRoJJ9v1oorHsEJ8QSLRDE6rGh1g/wCbVVl4VcjNauZhGzSARv8AXnRRXPkxRmtlISa6JPBXmtAMQJYgsR4WC5dpWJJaNd49aUxfGsOzMhDowiXLEg89dCSOU7+VFFc2fGscPo0Xg+UtnMNgbzF1OS0dwQAc49RG++o9Yr2LdvMCS2YEjmcrBRI31/8AfWu0UkZccal8mxXN7G+F4K1xmcKGjSTAnlt6UvbwaXLQLL4R/Ix9hBC8t5Jooozy4tJEI7EcHYWywKIBrI5kknnPLTkRUoC93LmOZpkZvUwBrzECiisgk9jsVXF9yYDODmlRoYWCYnQjU8vvTLC4u+qNqGJzGYWQdyNROnIydKKKrJ3+n6tCJi1nCgKufVjmbwsYmRm3E8+te1tOstkUlfMSB11maKKq+ja2Vu9dZLxa4oZnlpLHVBIK84O/KuXOP2cgy2iSCfxAabclgg+21FFck5OPRZxVDbHLaY6uyEwQDLKJ8wB+XvUlwrgr22DqyFTlEDNLA9JAg+se9FFcuXJKE1TClxLBewhWCyhQdpJM+egNdwSgXVOhgjYddOfr0Ncor1r5RdnP5ILjVkwctpTAMlmkiDqBtp99KqhvnloPLSiiuXOqZWHQk/UU7t4UvZUD5lZj7GPP+miisxbezJjO/aJnaZ1AG3vTXLRRTS0zIhlr1aQE+IwJGsTRRSo1lh4Zw1kK3UaRy5SNQRBj71P2se45fSuUV3RXHok99jgYv/8AGp9yKKKKpYtH/9k="/>
          <p:cNvSpPr/>
          <p:nvPr/>
        </p:nvSpPr>
        <p:spPr>
          <a:xfrm>
            <a:off x="325438" y="-677863"/>
            <a:ext cx="2619375" cy="17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28" descr="data:image/jpeg;base64,/9j/4AAQSkZJRgABAQAAAQABAAD/2wCEAAkGBhQSERQTExQUFRUWGBoXGRgXGBgcGhwYHRkXFRwYGBgXHCYfGBojGhUYHy8gIycpLCwsGB4xNTAqNSYsLCkBCQoKDgwOGg8PGiwkHCUpLCwvKSwsLCwsLCwsLCwsKTQpLCwsLCksLCwsLCwpLCwsLCwsLCwsLCkpLCwpLCwsLP/AABEIAIkAyAMBIgACEQEDEQH/xAAbAAACAgMBAAAAAAAAAAAAAAAEBQMGAAIHAf/EAD4QAAECBAQDBgUBBwMEAwAAAAECEQADBCEFEjFBUWGBBhMicZGxMqHB0fBCByNSYnLh8RSS0iQzssIVc4L/xAAaAQACAwEBAAAAAAAAAAAAAAACBAABAwUG/8QAKxEAAgIBBAIBAgUFAAAAAAAAAAECEQMEEiExIkETUbEyYXGR8BQjgcHR/9oADAMBAAIRAxEAPwA6qXnygXQUqc7cAOt452lFmfjFpPaRCUkJSFDVIKsoIzAlIV+lQ8Qvyipy15SToCTY3a533P2iaPtj2radGlXYGF0qxc2J32EHVk19oBlk50vz9ocn2IhydRp0iOrQCADEwAAtGi8MMwguQPL2eKySUUQP7IYWnvVEPYD7n6Q1xCXKKpmcAqDlP+23zgTDUCnCsjkqAHi16ECDp9XLmAhimz3ZyQlSWBG2hjl5Yyct3oexzh8e32Sdm5rU6zzMVgVOabN83Hlp9Iddlq1BlqkniTwN+UR1vZuRLdQXNA3fKdTxaB4TdhtSlCNBmGYPTTKYCerIqaT4iLWLABWxs8CYpgaqeQmVTErUla1qI3Ta6gzKTlLOeEP8Eo/+nSwZCg4Sq4ILjMpxcln6w3lTu7SPDYMGA/SNGbhwhhCckcin4jMV4VIGYfqZWYD+HU25QJlmKsErPJlGOwzqCVNHeSwktcpa5Gp5k8uUBimlySFqY+E5f7C3D3grAr8yl4thq58mTMYJmpeWsLZBturMzct/EYWzezndpdcxBVrlS9xucxABI4COlUk1U1fe2GW6RZiW1U+vWEXbZeeT3iEkPlSq1i/Bvxoqy6VlOlUypxShNkpHTzgpWBoRcknr9BDGhkCXK2ch1E/mmwhbOUqdZNk3bifs8HFAydgsrFO6V+7Q1+Wxe/GC01InqKicq1G42flyiKThuUuS7HQe14kOQKsLiDTaA/M6ZQSMkpAd8oSH4tlEaHf+r6xVez+Pnu5soklhnSeQIKh7HrFs/i4ZvrHRhNSjaEJxcXTDWaWT5wnUlkqPEA9Un7GGM5X6X0EDTkfujyeNvRj0xb2VRnE2b/Gst5AAD3jIMwKRkpUcwT6k/wBoyKj0SXLOZ4OgrJS5YJJbbUCGZbSBuz0kstXR/IE/WJlQhiVRs69kM8wGFnvEjYAn6QVPiGWE5Qr9WcpHkEpJ+ZEVN00QsGHU6VJY6m/pt9YPMkM3CK3SVqkm2m8PKapzNfaFZSt2w0voeTZPn0iEo/PrDBW/L+8CTjFpgtCmsllCs6bH6wdL7VvLKFy0rPBXwki4J8ognLd0ncW84CppQUtKWutaU+qgPvGM4ps3x5HFHTZRICEszITpYXA08tI0qZ4e5YNqY9nM/Vv8QBWLIsbh/wABEGZkUyvRK8aJgZ2OvrwhfiOKy5kxIKtAzAG4F2tzMZXUaVpUAGLHQ9biF1HKTKL6vaKIWGjxDwHMkJOltG6wtx/FgpMuXxvfQAbtxcfIxvJUMrm7mKv2iqf+o0sEpbXS594IFsbrnBaSNRZ+nHzgfvQiwAP3ZrekCSqsNl/h+f4YiVN1VBJ8AtE8+e4IsLwoqFfEeEaTqkl1A6nThAgmm/OK7IN+yiyalI2UlYPllP2jqMiWcvoflHPuwOGFdRnY5UA3biGA6x0WlT4DfYfK0P6deAlnfkbVCLpMZMSyWiWoR4OEDqU6kjyhyPQrLsknoCJQTwAA9IyNapTlthbrGRVkOX4VWFCSkpdId1C5D7qHC2sEzCASCw6wZSYCQpklSAohwGY33HlE+LYaDMLDnHGeocDu48W8Q1J2H55RJIwGcQhOUAkqPiIDAhNySbC28aLpQlYJtlIUeTEGLbS1XeEKUzKdtrG4Jfp8oDJmtbkHDD5qMisT8NmSV93MDFnDEKSQf1BQsRBtNIJZjFhqsHWTlKh/ELb/AKmMF0vZ5IGYuVQo81oa/pqdLoTFBBIJ5/SBaxJ4FuEWidT5NvzzhZVzEENlbyio5mi5adMqc+ewfzjTD5472UTr3iPcQwqqYKN7v7RrSYZKTMQrKoMoHXnDKlYjKG10Xvv9FMDxGx+xhdiawpSilxd2cfWN1VXhFzf05wnqZ9y7KBB1Oh6QVlA9QsXOZ9Xbh5iAaEbqJJ5nfjDOtDSWDOWsB1vzhfTSXIBIDxCqG0iWgAFSwSP0gwqxegTOV3gISUhmGjbdXMFT1JZgPNmfodohnTQBlZgfU8r6wUQXwVqTSzBmLG35aNClaycruA7Xi04bhallwvwqe3AjhyjeowidKWCl1jkWI/tGLy06N1gtWVuX2anm2RnLO+3OJ6fs4oTGIzBJBOwI4Rb6WSpKHWb8OECTqnKbAE2sfzhALLOTpG7wY4LcxxgE394XJHhDJOjAj4Q1rQ5p0+Ffmfd4rlBWd78LOGfzIBIB3YMIsEiw4W6R3NLicMSTOHq8qnlbQXMFh5Quo1+M/wArj5wZMqAGBs+nOAqZLKmE7ke0MxXoTkzeaYyI1qcvHsVRLAaNLqELcRBBJZ+EH4ZOGY+R+0eYsfD+e8eayO3R6nBHxbKyjB51QcstnKgGu/FgBqdI6Jgf7PQhIM9Sl2dQBIA2CRuTqdha0VemCpSQASDcuLXOukPuyWPLVMVImLJCroc6LHisTxD2/ljqYdOkvJHN1UsnMoOiFaMk9YuU5yEHbKAAW6vDHK9oFxJBXKSGyqcrB2JJJtyIOkJk4wpPF+H0hPXaZwnuXTHdDqVOG2XaIsRppyZhQgKvorOQB5g2MBYrLmyUgE51HysOMMVY2QoKmhTfwAM445tzyhVjXaiTNmIyZhYhTjSFIRk2uOBnJKEU+eTSmCW8QJUdXPtwEbTG5j/EbppN3cRpPl5UlXAH1ZhDajyc5y9i+mxqYEhOYjgDf0iKqxdatVP5Aa+kH1mEoYBClAgB3uNPEzaQFOoAkJULgqy9HA06v6xs3EHZOrvgdVoIShI0A9Swc+V4gpEuWOr+E8+HWDsZlOUbBv7ewEDUkjV3O44xjQVlfGKTEnWwJO1vIwPVYgvMdue9xEUxVz5l/vDGh7OzqhSciD3ZWEFf6QWfXy+bRtwjNJtP9V/ssfZqmUiR31yo6A6ZQA59faJ5uJuQolIULZQffnFhpcNkgfvFFMlI7vKFAElNt9A2p3it4/hACiZCgpBLWbMLj4inXU8IHNhwydKVS+5tp8uaCe6L2/YFrsUs6iA0J0VS5oUqWC2hWdADZk8SYFmSjNm5FqypAduJ0vFhp3TlkahTZTbQXILfIwWm01Pkz1OpcuENcPohLQyNHH2c9QTDGStyzwJWhkOP0lPo4H1iMz2KhxHyeOo5V0cqt3LDqipASSo2cX+saipypJ238uMerlOlQ5D2hXImNKU5sgKF+V4JSaBcUxh/rEFmUn294yKPKqpk1DqI4MAGt+cYyEnrUvQ0tG37LpPyS0qXowJPkL6Qy7FYCFyk11WCoqJXKST4JaAWScmilFiQS9m4wg7WoKKVetylPzf6R0GUoIpZUolkply08HAQm3rGOmxJvcb6rLJQUUBdp8FTUS+8lAJmcNM3IjR+BjmVHVKlzARZSVFvMXD9XEdcRUJKXT4k7vx/N45V2zaXVEpQU5/GPP4T1O4h2cdqsw02R/gkX6XitOaaWpcyWxSAEgupxZQyi7g2ilYrKmZ1LlJZiPCrys/BWvQCEFDUlE0TEgEj0OxeDq3tHN1SAjw5eNtWvGeSammpGkMMsbuLPKKrmTahCJgPhUPCnUq4c4eds/2bTaeUqqCUhAIUUi6kg6lTWt7GKphs9SJiZzp7xCnBOuYHNY/SO+I7QifRJK5T94jxJVwIYhtx9xCyzRhDZVI3liyTkpLl/wA7ONdn150EF/CfkYLxSiV3Ssgc2LHkQWEN04DKpn7rMEkAeJQOjlhw1bpEc4Ahrl/caaQvuUnaNZQceGUurxCcosELTq4Atf8AxBVBSTZy0ApypSoEvqWbbpFlllYU01AWl2zD4gH32VEyp6UzFJlS8xt4jYRLJbqjzE6KwsTqfVvk4hfTpCVB/CCQCp9zp5CGMyepR8eV+Ww+kA1cp0ka342iAlRxHCJsqd45SynPw8JBVpmFrv0jq+DUiHKZaO7TYKkaELLZVo1BS7O3mIrKKRSkstCzwUgkKb+Zjc846L2JwIU0nvlKWSR4AsuQG0c3blxflB7Pkr6A/N8Kf1YuxOrno8KUyVgO6UqGuhPjFrjlFdynvD+57s/ylJBN9cp16QL2s7U0syoWCJqVJJGeWQAo7uwuQbPCulxKW5KVzVANckNfYloXyxdtev8AI5gyRcVJ8N/pf2RNW4IgVBW3hIII0Ylrj5xLIoUyyhrkq1PABRYcBEsurCtTcxuul08TcL8baRvp9UoKpGOo0jm90P2NcTmfu1/0mNEMqZ/+U/Mk/eI6miVlUHdwRbmGiChcE5gUqISkKIUzC21ncw4s0JdMQlgnDhosslIIfjFZx0FCJyR+tj5cfznB68GnAhlHje3TWBsXQcnj1KSDbTg/DzhiVuNVQvGlK7srOE6KHA+4/tGRF2XQ6JhO5SL8gT9YyOM1ydVM6L2lkoMlJU+RM2WpQdiU5msdjfXk0XdGHJWnvFHMnK452cX5xzftTUZpQS4JKgwdhvryi5dm6mbNo6cApIRLSPDxTa430joaZuqEtVHpmtbXTFkJQkS0jQagP7mKH+0Gcr92FBOdK3cbpKW02uBHUKaTnZIQzWJc6xU+1OF97O7uWgzFJUnMuwSlgTlfTf5wzkcVHl0L4E5TSSKHTYUrKCwHnGDA5qleFJWdgm/+I6DRdjjYzFgDgn/kYdyEyadLISAPn1J1jnZdTjiqjyd2GmlL8XBUeyX7PjLV3lSXe/dapfV1nc8veLpXVQQl/D1is4528lySzurgPcxQ8b7Xz5zCWSAS1rqvoBCW3Jld+jZzx4VS7L7iuJSzLU2dTalKQwvuwhL/AK1GUKzZQvR2F+XkYuP7OFpqaUIWAFp8Cxb8vr5wgxLs+aOqKicgJIDhOVQNywUCNPq0OfAoR8XbOX/VvLOpKvob94Akd46VEbg687WeBqUeIsCX5GHmCf6IkmYtJ4PnN/IRecIFKUvLHVKZgjM0OPqmm5U4ck6dB8o9pwFrCSbHy2u0dexiYgCxbke8HuYqs2YlS0pWiUylBLq58yDBqDfQDml2Fdk8EE5RUofukW5E8uQgP9o/aXu5fcyiylBkt+lOjxaMVxCVSUzJIShKXtp04kmORThMqZipxKS5+EliBsAdPbrBNShC49mVxzZak6S/iX/SmTcPU7E24s5HPmYcSaUIlFKVBRuq2pNmttBVXTsrKoFKuBDfggHEaImWSPiTcEfP85Qtjyc0x/Lh4uInl4isTGc3LNazwyRik1JuSraAZClKKiwcoSWcXYq+EehIixy6RC5aZiQPEM3Xf5vDccUJrlCTzTg+GaUuPlSko1UohIHMxeZWBJSgFRzE8NOkcyKSmolG1lA9Bcx0+mrQUAvCmXGscqR0dPleaNyI6mlZNibCKxVVfe50nYMLB9y553iy1VcTcDSKYutyrWGHjP4xhjBqJbtsnwL6rTR27orkVYNSKlS1JOuc9RYAj83jIPnTwPz8eMiskdsmjKErjZL25kOpKUlmYs+3+Ys37La5QlKkzLZVEp4lB114Kf1hDjM1MyfYB5Zyjz3cbaRD/wDLCQtC3tmAP9Lh3hiHgt35FTxqapnVamtIJ7pri6jok8Uj9R+XnASZ4QlnfmdSTckniTeFU3tAhrF4rOMdr0os7q2A1jl5c08zOnhwYtNHj9y14hjwSDeKLjfaxa86ZRcp+I7Dy4wjxPFps0XOUcBr1MQ4OyJoB+FYKT1jXFp+bmZ5dS3xEgmPdRLk6k3iWkqO7UmY2bKoKbi2z7W9In/07uHtxgNrKHCH9tKhFl/7HVsymqEzpLzaZVlZfiSNR3idUqB30IdjtHUO0tPKrqVgoZtUm9lDT7dY4h2ZrSlUtUsqQQGcKIPDURfpWNzAXISs8S6VdVIYHqkwCnFcSF54pO3BiaXSzJSikhiOI+cWbDO186QhmQ3/ANZf5LELFVQVNTMWqoBGzypiW3GUpRBlVOlTAyXT/VKJ+aFGKls9MuPyezXGu2/etmIccEKH/uYQjHWWFoZRAOUHMGUf1XF7W5XiSp7PuXE2X/snf8IFXheUvnDjgmZ9QIuGTY7RJQcu0ASJNbUvKRmOZZWEvawJKgToI1EufJYKTm5p1+UWShx7uJiZuUqUAoHQOCCktdwYQ13apaJK0hKFJclpstCmf+Es46kxMmVSlaKhideSoDr6lSgHJJH6dxz/AJeY387naTUhSD5fSFciqWrxE/FqBtyaIqqYZYJHwqceRNvSEMnnI6mL+3AX1coDIR/CFO97va1h+aw0wOqVMQqWlZZJdt2Vz8/eE4Va+1ojpqxcpalSyAVJY2ez/wBoeg9vZz5rcNK+SUKBGt7nyhth2OrQACXDCKrJqFrmutRUWP40NBPGVjqIwzvcxrTeK7LFPx9SgUjeFE9bEE/pv941lFoGxKpZJ9IwiuRib8eRvPk+AzElKtD4dtNoyEWHkjMXsoAN5XeMhzNNSfRzscXFUXHHZSU1E4pABzN1YfWKxWjOphcC39+pix4xLInAEEApzF9z8PvAyKVCQ4HrDMVuijUSrXNSgJzkDQaO3nACaZlBRcncmGdfMdUDrSwjP40nZbdkDvrHk9O42uIyI1rYOPSI+ECa0df3aSnK7aX63iGon3KmZRFwNGj2Utjfe8b0wGdKluzuW5aD2jPe6BHGDyTKWlJOyT63Ii9y7iKPMqM89B4hnG93D84utMq0ZyLRMDEqDECYmZmiiGy1wvq5kETZkLquZaKLA62aQP6va8V/HJoUUpDJHTQcX3htUzD6P84UuO8JVdhbT69YiKkwORNJUpSQWG53O/L0gmqnJmSiRY7jmI2p0LnkiyUsd/dtveBpxCJb3Bdm5cx9Yko27ChkaVPoAmvlCxoNYGMy7+sOKBSFgoTvqD6W6PCzEKLu1lL/AJwgt/lRHDxUiJK8qwRB8+YksoHkYVtaNpMsqUAIklfJUZVwPJE2zQFixJYdYNElhA02iUtb67N+a+UZxqzad7aNKUCwcksNvy0ZDahoQgOLkx5EcwVitdjbFq9c5RLvqB5A7dXgUoyp3LxJS/CnyP8A5KjyqjpJUgReuW5iCsUwAiZPxQNiGsDLooFM2BE1rqvpt94Im/D1gIwtJ+gboYKCFhwoR5KqMtixHGA6WNlfFGaVEct3oaU84FaG1BBjoUhVnjm2H/8AcEdFptB5RGRBSTEj2iMx6vQRZCGeYV1c27Qzmawirfj6wLLQNVzGDxAaVJGYpUS+zaese13wwDM+I+cEnQMlZipS3ISkI/qUPpAVXRAWJK1b5U2HWJ/19YYytOhimyJIQroks4BfjePRQqI0SX9YZTdekRSfiHWIWKJsg3s3Lf0jMOW0wbbOzt03hvikJJPxxa5K6HM6rWmxA9NTya3zMS01QnNcHOdtQU8GEQVu39I9ogR/3E/m0VtRam/Y2mLUbFwD5bceEZG0r4Fef2j2ITk//9k="/>
          <p:cNvSpPr/>
          <p:nvPr/>
        </p:nvSpPr>
        <p:spPr>
          <a:xfrm>
            <a:off x="173038" y="-623888"/>
            <a:ext cx="1905000" cy="130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28" descr="data:image/jpeg;base64,/9j/4AAQSkZJRgABAQAAAQABAAD/2wCEAAkGBhQSERQTExQUFRUWGBoXGRgXGBgcGhwYHRkXFRwYGBgXHCYfGBojGhUYHy8gIycpLCwsGB4xNTAqNSYsLCkBCQoKDgwOGg8PGiwkHCUpLCwvKSwsLCwsLCwsLCwsKTQpLCwsLCksLCwsLCwpLCwsLCwsLCwsLCkpLCwpLCwsLP/AABEIAIkAyAMBIgACEQEDEQH/xAAbAAACAgMBAAAAAAAAAAAAAAAEBQMGAAIHAf/EAD4QAAECBAQDBgUBBwMEAwAAAAECEQADBCEFEjFBUWGBBhMicZGxMqHB0fBCByNSYnLh8RSS0iQzssIVc4L/xAAaAQACAwEBAAAAAAAAAAAAAAACBAABAwUG/8QAKxEAAgIBBAIBAgUFAAAAAAAAAAECEQMEEiExIkETUbEyYXGR8BQjgcHR/9oADAMBAAIRAxEAPwA6qXnygXQUqc7cAOt452lFmfjFpPaRCUkJSFDVIKsoIzAlIV+lQ8Qvyipy15SToCTY3a533P2iaPtj2radGlXYGF0qxc2J32EHVk19oBlk50vz9ocn2IhydRp0iOrQCADEwAAtGi8MMwguQPL2eKySUUQP7IYWnvVEPYD7n6Q1xCXKKpmcAqDlP+23zgTDUCnCsjkqAHi16ECDp9XLmAhimz3ZyQlSWBG2hjl5Yyct3oexzh8e32Sdm5rU6zzMVgVOabN83Hlp9Iddlq1BlqkniTwN+UR1vZuRLdQXNA3fKdTxaB4TdhtSlCNBmGYPTTKYCerIqaT4iLWLABWxs8CYpgaqeQmVTErUla1qI3Ta6gzKTlLOeEP8Eo/+nSwZCg4Sq4ILjMpxcln6w3lTu7SPDYMGA/SNGbhwhhCckcin4jMV4VIGYfqZWYD+HU25QJlmKsErPJlGOwzqCVNHeSwktcpa5Gp5k8uUBimlySFqY+E5f7C3D3grAr8yl4thq58mTMYJmpeWsLZBturMzct/EYWzezndpdcxBVrlS9xucxABI4COlUk1U1fe2GW6RZiW1U+vWEXbZeeT3iEkPlSq1i/Bvxoqy6VlOlUypxShNkpHTzgpWBoRcknr9BDGhkCXK2ch1E/mmwhbOUqdZNk3bifs8HFAydgsrFO6V+7Q1+Wxe/GC01InqKicq1G42flyiKThuUuS7HQe14kOQKsLiDTaA/M6ZQSMkpAd8oSH4tlEaHf+r6xVez+Pnu5soklhnSeQIKh7HrFs/i4ZvrHRhNSjaEJxcXTDWaWT5wnUlkqPEA9Un7GGM5X6X0EDTkfujyeNvRj0xb2VRnE2b/Gst5AAD3jIMwKRkpUcwT6k/wBoyKj0SXLOZ4OgrJS5YJJbbUCGZbSBuz0kstXR/IE/WJlQhiVRs69kM8wGFnvEjYAn6QVPiGWE5Qr9WcpHkEpJ+ZEVN00QsGHU6VJY6m/pt9YPMkM3CK3SVqkm2m8PKapzNfaFZSt2w0voeTZPn0iEo/PrDBW/L+8CTjFpgtCmsllCs6bH6wdL7VvLKFy0rPBXwki4J8ognLd0ncW84CppQUtKWutaU+qgPvGM4ps3x5HFHTZRICEszITpYXA08tI0qZ4e5YNqY9nM/Vv8QBWLIsbh/wABEGZkUyvRK8aJgZ2OvrwhfiOKy5kxIKtAzAG4F2tzMZXUaVpUAGLHQ9biF1HKTKL6vaKIWGjxDwHMkJOltG6wtx/FgpMuXxvfQAbtxcfIxvJUMrm7mKv2iqf+o0sEpbXS594IFsbrnBaSNRZ+nHzgfvQiwAP3ZrekCSqsNl/h+f4YiVN1VBJ8AtE8+e4IsLwoqFfEeEaTqkl1A6nThAgmm/OK7IN+yiyalI2UlYPllP2jqMiWcvoflHPuwOGFdRnY5UA3biGA6x0WlT4DfYfK0P6deAlnfkbVCLpMZMSyWiWoR4OEDqU6kjyhyPQrLsknoCJQTwAA9IyNapTlthbrGRVkOX4VWFCSkpdId1C5D7qHC2sEzCASCw6wZSYCQpklSAohwGY33HlE+LYaDMLDnHGeocDu48W8Q1J2H55RJIwGcQhOUAkqPiIDAhNySbC28aLpQlYJtlIUeTEGLbS1XeEKUzKdtrG4Jfp8oDJmtbkHDD5qMisT8NmSV93MDFnDEKSQf1BQsRBtNIJZjFhqsHWTlKh/ELb/AKmMF0vZ5IGYuVQo81oa/pqdLoTFBBIJ5/SBaxJ4FuEWidT5NvzzhZVzEENlbyio5mi5adMqc+ewfzjTD5472UTr3iPcQwqqYKN7v7RrSYZKTMQrKoMoHXnDKlYjKG10Xvv9FMDxGx+xhdiawpSilxd2cfWN1VXhFzf05wnqZ9y7KBB1Oh6QVlA9QsXOZ9Xbh5iAaEbqJJ5nfjDOtDSWDOWsB1vzhfTSXIBIDxCqG0iWgAFSwSP0gwqxegTOV3gISUhmGjbdXMFT1JZgPNmfodohnTQBlZgfU8r6wUQXwVqTSzBmLG35aNClaycruA7Xi04bhallwvwqe3AjhyjeowidKWCl1jkWI/tGLy06N1gtWVuX2anm2RnLO+3OJ6fs4oTGIzBJBOwI4Rb6WSpKHWb8OECTqnKbAE2sfzhALLOTpG7wY4LcxxgE394XJHhDJOjAj4Q1rQ5p0+Ffmfd4rlBWd78LOGfzIBIB3YMIsEiw4W6R3NLicMSTOHq8qnlbQXMFh5Quo1+M/wArj5wZMqAGBs+nOAqZLKmE7ke0MxXoTkzeaYyI1qcvHsVRLAaNLqELcRBBJZ+EH4ZOGY+R+0eYsfD+e8eayO3R6nBHxbKyjB51QcstnKgGu/FgBqdI6Jgf7PQhIM9Sl2dQBIA2CRuTqdha0VemCpSQASDcuLXOukPuyWPLVMVImLJCroc6LHisTxD2/ljqYdOkvJHN1UsnMoOiFaMk9YuU5yEHbKAAW6vDHK9oFxJBXKSGyqcrB2JJJtyIOkJk4wpPF+H0hPXaZwnuXTHdDqVOG2XaIsRppyZhQgKvorOQB5g2MBYrLmyUgE51HysOMMVY2QoKmhTfwAM445tzyhVjXaiTNmIyZhYhTjSFIRk2uOBnJKEU+eTSmCW8QJUdXPtwEbTG5j/EbppN3cRpPl5UlXAH1ZhDajyc5y9i+mxqYEhOYjgDf0iKqxdatVP5Aa+kH1mEoYBClAgB3uNPEzaQFOoAkJULgqy9HA06v6xs3EHZOrvgdVoIShI0A9Swc+V4gpEuWOr+E8+HWDsZlOUbBv7ewEDUkjV3O44xjQVlfGKTEnWwJO1vIwPVYgvMdue9xEUxVz5l/vDGh7OzqhSciD3ZWEFf6QWfXy+bRtwjNJtP9V/ssfZqmUiR31yo6A6ZQA59faJ5uJuQolIULZQffnFhpcNkgfvFFMlI7vKFAElNt9A2p3it4/hACiZCgpBLWbMLj4inXU8IHNhwydKVS+5tp8uaCe6L2/YFrsUs6iA0J0VS5oUqWC2hWdADZk8SYFmSjNm5FqypAduJ0vFhp3TlkahTZTbQXILfIwWm01Pkz1OpcuENcPohLQyNHH2c9QTDGStyzwJWhkOP0lPo4H1iMz2KhxHyeOo5V0cqt3LDqipASSo2cX+saipypJ238uMerlOlQ5D2hXImNKU5sgKF+V4JSaBcUxh/rEFmUn294yKPKqpk1DqI4MAGt+cYyEnrUvQ0tG37LpPyS0qXowJPkL6Qy7FYCFyk11WCoqJXKST4JaAWScmilFiQS9m4wg7WoKKVetylPzf6R0GUoIpZUolkply08HAQm3rGOmxJvcb6rLJQUUBdp8FTUS+8lAJmcNM3IjR+BjmVHVKlzARZSVFvMXD9XEdcRUJKXT4k7vx/N45V2zaXVEpQU5/GPP4T1O4h2cdqsw02R/gkX6XitOaaWpcyWxSAEgupxZQyi7g2ilYrKmZ1LlJZiPCrys/BWvQCEFDUlE0TEgEj0OxeDq3tHN1SAjw5eNtWvGeSammpGkMMsbuLPKKrmTahCJgPhUPCnUq4c4eds/2bTaeUqqCUhAIUUi6kg6lTWt7GKphs9SJiZzp7xCnBOuYHNY/SO+I7QifRJK5T94jxJVwIYhtx9xCyzRhDZVI3liyTkpLl/wA7ONdn150EF/CfkYLxSiV3Ssgc2LHkQWEN04DKpn7rMEkAeJQOjlhw1bpEc4Ahrl/caaQvuUnaNZQceGUurxCcosELTq4Atf8AxBVBSTZy0ApypSoEvqWbbpFlllYU01AWl2zD4gH32VEyp6UzFJlS8xt4jYRLJbqjzE6KwsTqfVvk4hfTpCVB/CCQCp9zp5CGMyepR8eV+Ww+kA1cp0ka342iAlRxHCJsqd45SynPw8JBVpmFrv0jq+DUiHKZaO7TYKkaELLZVo1BS7O3mIrKKRSkstCzwUgkKb+Zjc846L2JwIU0nvlKWSR4AsuQG0c3blxflB7Pkr6A/N8Kf1YuxOrno8KUyVgO6UqGuhPjFrjlFdynvD+57s/ylJBN9cp16QL2s7U0syoWCJqVJJGeWQAo7uwuQbPCulxKW5KVzVANckNfYloXyxdtev8AI5gyRcVJ8N/pf2RNW4IgVBW3hIII0Ylrj5xLIoUyyhrkq1PABRYcBEsurCtTcxuul08TcL8baRvp9UoKpGOo0jm90P2NcTmfu1/0mNEMqZ/+U/Mk/eI6miVlUHdwRbmGiChcE5gUqISkKIUzC21ncw4s0JdMQlgnDhosslIIfjFZx0FCJyR+tj5cfznB68GnAhlHje3TWBsXQcnj1KSDbTg/DzhiVuNVQvGlK7srOE6KHA+4/tGRF2XQ6JhO5SL8gT9YyOM1ydVM6L2lkoMlJU+RM2WpQdiU5msdjfXk0XdGHJWnvFHMnK452cX5xzftTUZpQS4JKgwdhvryi5dm6mbNo6cApIRLSPDxTa430joaZuqEtVHpmtbXTFkJQkS0jQagP7mKH+0Gcr92FBOdK3cbpKW02uBHUKaTnZIQzWJc6xU+1OF97O7uWgzFJUnMuwSlgTlfTf5wzkcVHl0L4E5TSSKHTYUrKCwHnGDA5qleFJWdgm/+I6DRdjjYzFgDgn/kYdyEyadLISAPn1J1jnZdTjiqjyd2GmlL8XBUeyX7PjLV3lSXe/dapfV1nc8veLpXVQQl/D1is4528lySzurgPcxQ8b7Xz5zCWSAS1rqvoBCW3Jld+jZzx4VS7L7iuJSzLU2dTalKQwvuwhL/AK1GUKzZQvR2F+XkYuP7OFpqaUIWAFp8Cxb8vr5wgxLs+aOqKicgJIDhOVQNywUCNPq0OfAoR8XbOX/VvLOpKvob94Akd46VEbg687WeBqUeIsCX5GHmCf6IkmYtJ4PnN/IRecIFKUvLHVKZgjM0OPqmm5U4ck6dB8o9pwFrCSbHy2u0dexiYgCxbke8HuYqs2YlS0pWiUylBLq58yDBqDfQDml2Fdk8EE5RUofukW5E8uQgP9o/aXu5fcyiylBkt+lOjxaMVxCVSUzJIShKXtp04kmORThMqZipxKS5+EliBsAdPbrBNShC49mVxzZak6S/iX/SmTcPU7E24s5HPmYcSaUIlFKVBRuq2pNmttBVXTsrKoFKuBDfggHEaImWSPiTcEfP85Qtjyc0x/Lh4uInl4isTGc3LNazwyRik1JuSraAZClKKiwcoSWcXYq+EehIixy6RC5aZiQPEM3Xf5vDccUJrlCTzTg+GaUuPlSko1UohIHMxeZWBJSgFRzE8NOkcyKSmolG1lA9Bcx0+mrQUAvCmXGscqR0dPleaNyI6mlZNibCKxVVfe50nYMLB9y553iy1VcTcDSKYutyrWGHjP4xhjBqJbtsnwL6rTR27orkVYNSKlS1JOuc9RYAj83jIPnTwPz8eMiskdsmjKErjZL25kOpKUlmYs+3+Ys37La5QlKkzLZVEp4lB114Kf1hDjM1MyfYB5Zyjz3cbaRD/wDLCQtC3tmAP9Lh3hiHgt35FTxqapnVamtIJ7pri6jok8Uj9R+XnASZ4QlnfmdSTckniTeFU3tAhrF4rOMdr0os7q2A1jl5c08zOnhwYtNHj9y14hjwSDeKLjfaxa86ZRcp+I7Dy4wjxPFps0XOUcBr1MQ4OyJoB+FYKT1jXFp+bmZ5dS3xEgmPdRLk6k3iWkqO7UmY2bKoKbi2z7W9In/07uHtxgNrKHCH9tKhFl/7HVsymqEzpLzaZVlZfiSNR3idUqB30IdjtHUO0tPKrqVgoZtUm9lDT7dY4h2ZrSlUtUsqQQGcKIPDURfpWNzAXISs8S6VdVIYHqkwCnFcSF54pO3BiaXSzJSikhiOI+cWbDO186QhmQ3/ANZf5LELFVQVNTMWqoBGzypiW3GUpRBlVOlTAyXT/VKJ+aFGKls9MuPyezXGu2/etmIccEKH/uYQjHWWFoZRAOUHMGUf1XF7W5XiSp7PuXE2X/snf8IFXheUvnDjgmZ9QIuGTY7RJQcu0ASJNbUvKRmOZZWEvawJKgToI1EufJYKTm5p1+UWShx7uJiZuUqUAoHQOCCktdwYQ13apaJK0hKFJclpstCmf+Es46kxMmVSlaKhideSoDr6lSgHJJH6dxz/AJeY387naTUhSD5fSFciqWrxE/FqBtyaIqqYZYJHwqceRNvSEMnnI6mL+3AX1coDIR/CFO97va1h+aw0wOqVMQqWlZZJdt2Vz8/eE4Va+1ojpqxcpalSyAVJY2ez/wBoeg9vZz5rcNK+SUKBGt7nyhth2OrQACXDCKrJqFrmutRUWP40NBPGVjqIwzvcxrTeK7LFPx9SgUjeFE9bEE/pv941lFoGxKpZJ9IwiuRib8eRvPk+AzElKtD4dtNoyEWHkjMXsoAN5XeMhzNNSfRzscXFUXHHZSU1E4pABzN1YfWKxWjOphcC39+pix4xLInAEEApzF9z8PvAyKVCQ4HrDMVuijUSrXNSgJzkDQaO3nACaZlBRcncmGdfMdUDrSwjP40nZbdkDvrHk9O42uIyI1rYOPSI+ECa0df3aSnK7aX63iGon3KmZRFwNGj2Utjfe8b0wGdKluzuW5aD2jPe6BHGDyTKWlJOyT63Ii9y7iKPMqM89B4hnG93D84utMq0ZyLRMDEqDECYmZmiiGy1wvq5kETZkLquZaKLA62aQP6va8V/HJoUUpDJHTQcX3htUzD6P84UuO8JVdhbT69YiKkwORNJUpSQWG53O/L0gmqnJmSiRY7jmI2p0LnkiyUsd/dtveBpxCJb3Bdm5cx9Yko27ChkaVPoAmvlCxoNYGMy7+sOKBSFgoTvqD6W6PCzEKLu1lL/AJwgt/lRHDxUiJK8qwRB8+YksoHkYVtaNpMsqUAIklfJUZVwPJE2zQFixJYdYNElhA02iUtb67N+a+UZxqzad7aNKUCwcksNvy0ZDahoQgOLkx5EcwVitdjbFq9c5RLvqB5A7dXgUoyp3LxJS/CnyP8A5KjyqjpJUgReuW5iCsUwAiZPxQNiGsDLooFM2BE1rqvpt94Im/D1gIwtJ+gboYKCFhwoR5KqMtixHGA6WNlfFGaVEct3oaU84FaG1BBjoUhVnjm2H/8AcEdFptB5RGRBSTEj2iMx6vQRZCGeYV1c27Qzmawirfj6wLLQNVzGDxAaVJGYpUS+zaese13wwDM+I+cEnQMlZipS3ISkI/qUPpAVXRAWJK1b5U2HWJ/19YYytOhimyJIQroks4BfjePRQqI0SX9YZTdekRSfiHWIWKJsg3s3Lf0jMOW0wbbOzt03hvikJJPxxa5K6HM6rWmxA9NTya3zMS01QnNcHOdtQU8GEQVu39I9ogR/3E/m0VtRam/Y2mLUbFwD5bceEZG0r4Fef2j2ITk//9k="/>
          <p:cNvSpPr/>
          <p:nvPr/>
        </p:nvSpPr>
        <p:spPr>
          <a:xfrm>
            <a:off x="325438" y="-471488"/>
            <a:ext cx="1905000" cy="130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5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2594110" y="140511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BSF – How it works</a:t>
            </a:r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5" descr="Image result for cleaning biosand filter"/>
          <p:cNvPicPr preferRelativeResize="0"/>
          <p:nvPr/>
        </p:nvPicPr>
        <p:blipFill rotWithShape="1">
          <a:blip r:embed="rId4">
            <a:alphaModFix/>
          </a:blip>
          <a:srcRect t="6416"/>
          <a:stretch/>
        </p:blipFill>
        <p:spPr>
          <a:xfrm>
            <a:off x="278606" y="1553311"/>
            <a:ext cx="8586787" cy="462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0" y="-14517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9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0" y="-111696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1627649" y="334984"/>
            <a:ext cx="8229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BSF – what can it remove?</a:t>
            </a:r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9"/>
          <p:cNvSpPr txBox="1"/>
          <p:nvPr/>
        </p:nvSpPr>
        <p:spPr>
          <a:xfrm>
            <a:off x="762000" y="1806575"/>
            <a:ext cx="64770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Suspended solids</a:t>
            </a:r>
            <a:endParaRPr/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matter</a:t>
            </a:r>
            <a:endParaRPr/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Microorganisms</a:t>
            </a:r>
            <a:endParaRPr/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949325" y="2426312"/>
            <a:ext cx="72453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trapping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Adsorption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Predation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die-off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0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0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0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649175" y="-71275"/>
            <a:ext cx="95628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How are pathogens and solids removed?</a:t>
            </a:r>
            <a:endParaRPr sz="3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1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1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1676896" y="308527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The biolayer plays key role</a:t>
            </a:r>
            <a:endParaRPr/>
          </a:p>
        </p:txBody>
      </p:sp>
      <p:sp>
        <p:nvSpPr>
          <p:cNvPr id="132" name="Google Shape;132;p31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1"/>
          <p:cNvSpPr txBox="1"/>
          <p:nvPr/>
        </p:nvSpPr>
        <p:spPr>
          <a:xfrm>
            <a:off x="328613" y="1379905"/>
            <a:ext cx="5614987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Biolayer develops at the top of the sand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develops over time – it is called ripening period</a:t>
            </a:r>
            <a:endParaRPr/>
          </a:p>
          <a:p>
            <a:pPr marL="287338" marR="0" lvl="0" indent="-109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biolayer grows too much, the flow through the filter slows down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the BSF needs to be cleaned.</a:t>
            </a:r>
            <a:endParaRPr/>
          </a:p>
        </p:txBody>
      </p:sp>
      <p:pic>
        <p:nvPicPr>
          <p:cNvPr id="134" name="Google Shape;134;p31" descr="Image result for schmutzdecke in biosand filter"/>
          <p:cNvPicPr preferRelativeResize="0"/>
          <p:nvPr/>
        </p:nvPicPr>
        <p:blipFill rotWithShape="1">
          <a:blip r:embed="rId4">
            <a:alphaModFix/>
          </a:blip>
          <a:srcRect t="6583" b="7818"/>
          <a:stretch/>
        </p:blipFill>
        <p:spPr>
          <a:xfrm>
            <a:off x="5939869" y="2303204"/>
            <a:ext cx="3109387" cy="2192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4eb95a93b_0_2"/>
          <p:cNvSpPr/>
          <p:nvPr/>
        </p:nvSpPr>
        <p:spPr>
          <a:xfrm>
            <a:off x="0" y="0"/>
            <a:ext cx="9144000" cy="97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84eb95a93b_0_2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4eb95a93b_0_2"/>
          <p:cNvPicPr preferRelativeResize="0"/>
          <p:nvPr/>
        </p:nvPicPr>
        <p:blipFill rotWithShape="1">
          <a:blip r:embed="rId3">
            <a:alphaModFix/>
          </a:blip>
          <a:srcRect r="64635" b="2104"/>
          <a:stretch/>
        </p:blipFill>
        <p:spPr>
          <a:xfrm>
            <a:off x="16020" y="-71287"/>
            <a:ext cx="2728451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84eb95a93b_0_2"/>
          <p:cNvSpPr txBox="1">
            <a:spLocks noGrp="1"/>
          </p:cNvSpPr>
          <p:nvPr>
            <p:ph type="title"/>
          </p:nvPr>
        </p:nvSpPr>
        <p:spPr>
          <a:xfrm>
            <a:off x="1676896" y="308527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How do you clean BSF</a:t>
            </a:r>
            <a:endParaRPr/>
          </a:p>
        </p:txBody>
      </p:sp>
      <p:sp>
        <p:nvSpPr>
          <p:cNvPr id="143" name="Google Shape;143;g84eb95a93b_0_2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84eb95a93b_0_2"/>
          <p:cNvSpPr txBox="1"/>
          <p:nvPr/>
        </p:nvSpPr>
        <p:spPr>
          <a:xfrm>
            <a:off x="11113" y="1806575"/>
            <a:ext cx="64581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 the top sand layer by hand or with a stick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Scoop out the dirty water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need to do this more than one time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g84eb95a93b_0_2" descr="https://image2.slideserve.com/4442228/schmutzdecke-scraping-n.jpg"/>
          <p:cNvPicPr preferRelativeResize="0"/>
          <p:nvPr/>
        </p:nvPicPr>
        <p:blipFill rotWithShape="1">
          <a:blip r:embed="rId4">
            <a:alphaModFix/>
          </a:blip>
          <a:srcRect l="58233" t="21755" r="4264" b="12359"/>
          <a:stretch/>
        </p:blipFill>
        <p:spPr>
          <a:xfrm>
            <a:off x="6248400" y="2008188"/>
            <a:ext cx="2717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3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3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3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3"/>
          <p:cNvSpPr txBox="1"/>
          <p:nvPr/>
        </p:nvSpPr>
        <p:spPr>
          <a:xfrm>
            <a:off x="328613" y="2089030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research question needs to be in this following format:</a:t>
            </a:r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685800" y="3006698"/>
            <a:ext cx="7772400" cy="232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How does </a:t>
            </a:r>
            <a:r>
              <a:rPr lang="en-US" sz="4000" b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40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affect the </a:t>
            </a:r>
            <a:r>
              <a:rPr lang="en-US" sz="4000" b="1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US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lang="en-US" sz="4000" b="1" u="sng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1380246" y="334049"/>
            <a:ext cx="8229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b="1">
                <a:solidFill>
                  <a:srgbClr val="0A5539"/>
                </a:solidFill>
                <a:latin typeface="Calibri"/>
                <a:ea typeface="Calibri"/>
                <a:cs typeface="Calibri"/>
                <a:sym typeface="Calibri"/>
              </a:rPr>
              <a:t>Writing the research question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0" y="0"/>
            <a:ext cx="9144000" cy="979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4"/>
          <p:cNvPicPr preferRelativeResize="0"/>
          <p:nvPr/>
        </p:nvPicPr>
        <p:blipFill rotWithShape="1">
          <a:blip r:embed="rId3">
            <a:alphaModFix/>
          </a:blip>
          <a:srcRect l="61618"/>
          <a:stretch/>
        </p:blipFill>
        <p:spPr>
          <a:xfrm>
            <a:off x="6578415" y="-122216"/>
            <a:ext cx="24436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/>
          <p:cNvPicPr preferRelativeResize="0"/>
          <p:nvPr/>
        </p:nvPicPr>
        <p:blipFill rotWithShape="1">
          <a:blip r:embed="rId3">
            <a:alphaModFix/>
          </a:blip>
          <a:srcRect r="64635" b="2106"/>
          <a:stretch/>
        </p:blipFill>
        <p:spPr>
          <a:xfrm>
            <a:off x="16020" y="-71287"/>
            <a:ext cx="2728452" cy="8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967800" y="393426"/>
            <a:ext cx="8510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600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</a:t>
            </a:r>
            <a:r>
              <a:rPr lang="en-US" sz="3600" b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36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affect the </a:t>
            </a:r>
            <a:r>
              <a:rPr lang="en-US" sz="3600" b="1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US" sz="3600" b="1">
                <a:solidFill>
                  <a:srgbClr val="00549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b="1" u="sng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3600">
                <a:solidFill>
                  <a:srgbClr val="0A5539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4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363026" y="1948215"/>
            <a:ext cx="8780974" cy="45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variable (something that you change)</a:t>
            </a:r>
            <a:endParaRPr>
              <a:solidFill>
                <a:srgbClr val="000000"/>
              </a:solidFill>
            </a:endParaRPr>
          </a:p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B=</a:t>
            </a:r>
            <a:r>
              <a:rPr lang="en-US" sz="36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 variable (must be something that is measured)</a:t>
            </a:r>
            <a:endParaRPr>
              <a:solidFill>
                <a:srgbClr val="000000"/>
              </a:solidFill>
            </a:endParaRPr>
          </a:p>
          <a:p>
            <a:pPr marL="747713" lvl="0" indent="-74771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C=</a:t>
            </a:r>
            <a:r>
              <a:rPr lang="en-US" sz="3600" b="1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subject of your experiment    (</a:t>
            </a:r>
            <a:r>
              <a:rPr lang="en-US" sz="3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you will be experimenting on)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On-screen Show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Office Theme</vt:lpstr>
      <vt:lpstr>PowerPoint Presentation</vt:lpstr>
      <vt:lpstr>Biosand Filter</vt:lpstr>
      <vt:lpstr>BSF – How it works</vt:lpstr>
      <vt:lpstr>BSF – what can it remove?</vt:lpstr>
      <vt:lpstr>How are pathogens and solids removed?</vt:lpstr>
      <vt:lpstr>The biolayer plays key role</vt:lpstr>
      <vt:lpstr>How do you clean BSF</vt:lpstr>
      <vt:lpstr>Writing the research question</vt:lpstr>
      <vt:lpstr>How does A affect the B of C?</vt:lpstr>
      <vt:lpstr>A= Independent variable – what you change</vt:lpstr>
      <vt:lpstr>B = Dependent Variable - What you measure.</vt:lpstr>
      <vt:lpstr>C = Subject</vt:lpstr>
      <vt:lpstr>How does A affect the B of C?</vt:lpstr>
      <vt:lpstr>Example: research question for a fish tank</vt:lpstr>
      <vt:lpstr>Example research question for the Biosand filter</vt:lpstr>
      <vt:lpstr>Possible variables</vt:lpstr>
      <vt:lpstr>Possible measurements</vt:lpstr>
      <vt:lpstr>Try writing research questions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Alsultan, Jawaher</dc:creator>
  <cp:lastModifiedBy>Ghebremichael, Kebreab</cp:lastModifiedBy>
  <cp:revision>1</cp:revision>
  <dcterms:created xsi:type="dcterms:W3CDTF">2019-09-03T22:39:46Z</dcterms:created>
  <dcterms:modified xsi:type="dcterms:W3CDTF">2020-05-24T12:09:07Z</dcterms:modified>
</cp:coreProperties>
</file>